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8"/>
  </p:notesMasterIdLst>
  <p:sldIdLst>
    <p:sldId id="264" r:id="rId3"/>
    <p:sldId id="265" r:id="rId4"/>
    <p:sldId id="279" r:id="rId5"/>
    <p:sldId id="316" r:id="rId6"/>
    <p:sldId id="281" r:id="rId7"/>
    <p:sldId id="282" r:id="rId8"/>
    <p:sldId id="296" r:id="rId9"/>
    <p:sldId id="297" r:id="rId10"/>
    <p:sldId id="289" r:id="rId11"/>
    <p:sldId id="290" r:id="rId12"/>
    <p:sldId id="287" r:id="rId13"/>
    <p:sldId id="298" r:id="rId14"/>
    <p:sldId id="299" r:id="rId15"/>
    <p:sldId id="300" r:id="rId16"/>
    <p:sldId id="301" r:id="rId17"/>
    <p:sldId id="302" r:id="rId18"/>
    <p:sldId id="307" r:id="rId19"/>
    <p:sldId id="304" r:id="rId20"/>
    <p:sldId id="308" r:id="rId21"/>
    <p:sldId id="309" r:id="rId22"/>
    <p:sldId id="310" r:id="rId23"/>
    <p:sldId id="311" r:id="rId24"/>
    <p:sldId id="313" r:id="rId25"/>
    <p:sldId id="315" r:id="rId26"/>
    <p:sldId id="314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C6DB"/>
    <a:srgbClr val="14B4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0C2BD-9BF4-4F95-B7CE-E9073C48DD29}" type="datetimeFigureOut">
              <a:rPr lang="hr-HR" smtClean="0"/>
              <a:pPr/>
              <a:t>28.6.2022.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FF64E-91E0-4619-BD22-09446EA992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6368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7981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452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6224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035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50933" cy="45255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00200"/>
            <a:ext cx="5350933" cy="45255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33D93-49CD-42F6-8C77-821A9BD379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49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B74-7566-4D91-BB1C-828EB2E85066}" type="datetimeFigureOut">
              <a:rPr lang="hr-HR" smtClean="0"/>
              <a:pPr/>
              <a:t>28.6.2022.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EF56-AF14-464A-8066-282AC286B6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69368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B74-7566-4D91-BB1C-828EB2E85066}" type="datetimeFigureOut">
              <a:rPr lang="hr-HR" smtClean="0"/>
              <a:pPr/>
              <a:t>28.6.2022.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EF56-AF14-464A-8066-282AC286B6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78944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B74-7566-4D91-BB1C-828EB2E85066}" type="datetimeFigureOut">
              <a:rPr lang="hr-HR" smtClean="0"/>
              <a:pPr/>
              <a:t>28.6.2022.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EF56-AF14-464A-8066-282AC286B6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041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B74-7566-4D91-BB1C-828EB2E85066}" type="datetimeFigureOut">
              <a:rPr lang="hr-HR" smtClean="0"/>
              <a:pPr/>
              <a:t>28.6.2022.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EF56-AF14-464A-8066-282AC286B6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77513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B74-7566-4D91-BB1C-828EB2E85066}" type="datetimeFigureOut">
              <a:rPr lang="hr-HR" smtClean="0"/>
              <a:pPr/>
              <a:t>28.6.2022.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EF56-AF14-464A-8066-282AC286B6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7472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B74-7566-4D91-BB1C-828EB2E85066}" type="datetimeFigureOut">
              <a:rPr lang="hr-HR" smtClean="0"/>
              <a:pPr/>
              <a:t>28.6.2022.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EF56-AF14-464A-8066-282AC286B6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42606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B74-7566-4D91-BB1C-828EB2E85066}" type="datetimeFigureOut">
              <a:rPr lang="hr-HR" smtClean="0"/>
              <a:pPr/>
              <a:t>28.6.2022.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EF56-AF14-464A-8066-282AC286B6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21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358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B74-7566-4D91-BB1C-828EB2E85066}" type="datetimeFigureOut">
              <a:rPr lang="hr-HR" smtClean="0"/>
              <a:pPr/>
              <a:t>28.6.2022.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EF56-AF14-464A-8066-282AC286B6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62978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B74-7566-4D91-BB1C-828EB2E85066}" type="datetimeFigureOut">
              <a:rPr lang="hr-HR" smtClean="0"/>
              <a:pPr/>
              <a:t>28.6.2022.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EF56-AF14-464A-8066-282AC286B6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23243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B74-7566-4D91-BB1C-828EB2E85066}" type="datetimeFigureOut">
              <a:rPr lang="hr-HR" smtClean="0"/>
              <a:pPr/>
              <a:t>28.6.2022.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EF56-AF14-464A-8066-282AC286B6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84563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0B74-7566-4D91-BB1C-828EB2E85066}" type="datetimeFigureOut">
              <a:rPr lang="hr-HR" smtClean="0"/>
              <a:pPr/>
              <a:t>28.6.2022.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DEF56-AF14-464A-8066-282AC286B6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2572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3365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1182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28.6.2022.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779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28.6.2022.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843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28.6.2022.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3757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998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92A6-5824-4A74-90D4-E6B5FF638311}" type="datetimeFigureOut">
              <a:rPr lang="sr-Latn-CS" smtClean="0"/>
              <a:pPr/>
              <a:t>28.6.2022.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30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292A6-5824-4A74-90D4-E6B5FF638311}" type="datetimeFigureOut">
              <a:rPr lang="sr-Latn-CS" smtClean="0"/>
              <a:pPr/>
              <a:t>28.6.2022.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0465C-1365-47DD-9C18-4ED6548F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8830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F0B74-7566-4D91-BB1C-828EB2E85066}" type="datetimeFigureOut">
              <a:rPr lang="hr-HR" smtClean="0"/>
              <a:pPr/>
              <a:t>28.6.2022.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DEF56-AF14-464A-8066-282AC286B6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091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Prognoza u ekosustavu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r-HR" dirty="0" smtClean="0">
                <a:solidFill>
                  <a:srgbClr val="0000A4"/>
                </a:solidFill>
              </a:rPr>
              <a:t>  </a:t>
            </a:r>
            <a:endParaRPr lang="en-GB" dirty="0" smtClean="0">
              <a:solidFill>
                <a:srgbClr val="0000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2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Rezultati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istraživanja </a:t>
            </a:r>
            <a:r>
              <a:rPr lang="hr-HR" b="1" dirty="0" err="1">
                <a:solidFill>
                  <a:schemeClr val="tx2">
                    <a:lumMod val="75000"/>
                  </a:schemeClr>
                </a:solidFill>
              </a:rPr>
              <a:t>geostrofičkog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 strujanja krajem ljeta 2003. godine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romjene gustoće: kod Pule duboko područje ujednačene gustoće</a:t>
            </a:r>
          </a:p>
        </p:txBody>
      </p:sp>
      <p:pic>
        <p:nvPicPr>
          <p:cNvPr id="5" name="Rezervirano mjesto sadržaja 3"/>
          <p:cNvPicPr>
            <a:picLocks noChangeAspect="1"/>
          </p:cNvPicPr>
          <p:nvPr/>
        </p:nvPicPr>
        <p:blipFill rotWithShape="1">
          <a:blip r:embed="rId3" cstate="print"/>
          <a:srcRect l="50959" b="45486"/>
          <a:stretch/>
        </p:blipFill>
        <p:spPr>
          <a:xfrm>
            <a:off x="1327028" y="2754111"/>
            <a:ext cx="3998410" cy="2218141"/>
          </a:xfrm>
          <a:prstGeom prst="rect">
            <a:avLst/>
          </a:prstGeom>
        </p:spPr>
      </p:pic>
      <p:pic>
        <p:nvPicPr>
          <p:cNvPr id="6" name="Picture 2" descr="35Front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77" t="3816" r="-1330" b="47663"/>
          <a:stretch/>
        </p:blipFill>
        <p:spPr bwMode="auto">
          <a:xfrm>
            <a:off x="5954750" y="2754111"/>
            <a:ext cx="4509855" cy="22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8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Rezultati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istraživanja </a:t>
            </a:r>
            <a:r>
              <a:rPr lang="hr-HR" b="1" dirty="0" err="1">
                <a:solidFill>
                  <a:schemeClr val="tx2">
                    <a:lumMod val="75000"/>
                  </a:schemeClr>
                </a:solidFill>
              </a:rPr>
              <a:t>geostrofičkog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 strujanja krajem ljeta 2003. godine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dirty="0" err="1">
                <a:solidFill>
                  <a:schemeClr val="tx2">
                    <a:lumMod val="75000"/>
                  </a:schemeClr>
                </a:solidFill>
                <a:cs typeface="Arial" charset="0"/>
              </a:rPr>
              <a:t>g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eostrofičke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struje se javljaju kada postoje razlike u gustoći vodenih stupaca</a:t>
            </a:r>
          </a:p>
        </p:txBody>
      </p:sp>
    </p:spTree>
    <p:extLst>
      <p:ext uri="{BB962C8B-B14F-4D97-AF65-F5344CB8AC3E}">
        <p14:creationId xmlns:p14="http://schemas.microsoft.com/office/powerpoint/2010/main" xmlns="" val="32028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Vodeni stupac u perspektivi i odozdo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 </a:t>
            </a:r>
          </a:p>
        </p:txBody>
      </p:sp>
      <p:sp>
        <p:nvSpPr>
          <p:cNvPr id="4" name="Dijagram toka: Magnetni disk 3"/>
          <p:cNvSpPr/>
          <p:nvPr/>
        </p:nvSpPr>
        <p:spPr>
          <a:xfrm>
            <a:off x="4025590" y="2712514"/>
            <a:ext cx="914400" cy="2449832"/>
          </a:xfrm>
          <a:prstGeom prst="flowChartMagneticDisk">
            <a:avLst/>
          </a:prstGeom>
          <a:solidFill>
            <a:srgbClr val="5B9BD5"/>
          </a:solidFill>
          <a:ln w="571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6486293" y="3486125"/>
            <a:ext cx="833906" cy="902610"/>
          </a:xfrm>
          <a:prstGeom prst="ellipse">
            <a:avLst/>
          </a:prstGeom>
          <a:solidFill>
            <a:srgbClr val="5B9BD5"/>
          </a:solidFill>
          <a:ln w="571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4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Za strujanje u sloju od površine do dubine 25 m važna gustoća sloja od 0 do 25 m sloju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 </a:t>
            </a:r>
          </a:p>
        </p:txBody>
      </p:sp>
      <p:sp>
        <p:nvSpPr>
          <p:cNvPr id="4" name="Dijagram toka: Magnetni disk 3"/>
          <p:cNvSpPr/>
          <p:nvPr/>
        </p:nvSpPr>
        <p:spPr>
          <a:xfrm>
            <a:off x="4025590" y="2712514"/>
            <a:ext cx="914400" cy="2449832"/>
          </a:xfrm>
          <a:prstGeom prst="flowChartMagneticDisk">
            <a:avLst/>
          </a:prstGeom>
          <a:solidFill>
            <a:srgbClr val="5B9BD5"/>
          </a:solidFill>
          <a:ln w="571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6486293" y="3486125"/>
            <a:ext cx="833906" cy="902610"/>
          </a:xfrm>
          <a:prstGeom prst="ellipse">
            <a:avLst/>
          </a:prstGeom>
          <a:solidFill>
            <a:srgbClr val="5B9BD5"/>
          </a:solidFill>
          <a:ln w="571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7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Prikaz iz zraka: vodeni stupci kod Poreča i Pule su jednako gusti, između nema </a:t>
            </a:r>
            <a:r>
              <a:rPr lang="hr-HR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geostrofičkih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struja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 </a:t>
            </a:r>
          </a:p>
        </p:txBody>
      </p:sp>
      <p:sp>
        <p:nvSpPr>
          <p:cNvPr id="6" name="Elipsa 5"/>
          <p:cNvSpPr/>
          <p:nvPr/>
        </p:nvSpPr>
        <p:spPr>
          <a:xfrm>
            <a:off x="3689130" y="3699641"/>
            <a:ext cx="914400" cy="914400"/>
          </a:xfrm>
          <a:prstGeom prst="ellipse">
            <a:avLst/>
          </a:prstGeom>
          <a:solidFill>
            <a:srgbClr val="0070C0"/>
          </a:solidFill>
          <a:ln w="571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7521465" y="3699641"/>
            <a:ext cx="914400" cy="914400"/>
          </a:xfrm>
          <a:prstGeom prst="ellipse">
            <a:avLst/>
          </a:prstGeom>
          <a:solidFill>
            <a:srgbClr val="0070C0"/>
          </a:solidFill>
          <a:ln w="571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3263973" y="2641374"/>
            <a:ext cx="17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Poreč</a:t>
            </a:r>
          </a:p>
        </p:txBody>
      </p:sp>
      <p:sp>
        <p:nvSpPr>
          <p:cNvPr id="9" name="Pravokutnik 8"/>
          <p:cNvSpPr/>
          <p:nvPr/>
        </p:nvSpPr>
        <p:spPr>
          <a:xfrm>
            <a:off x="7280397" y="2641374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Pula</a:t>
            </a:r>
          </a:p>
        </p:txBody>
      </p:sp>
      <p:sp>
        <p:nvSpPr>
          <p:cNvPr id="10" name="Jednakokračni trokut 9"/>
          <p:cNvSpPr/>
          <p:nvPr/>
        </p:nvSpPr>
        <p:spPr>
          <a:xfrm>
            <a:off x="3972910" y="2410996"/>
            <a:ext cx="346840" cy="325820"/>
          </a:xfrm>
          <a:prstGeom prst="triangle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Jednakokračni trokut 10"/>
          <p:cNvSpPr/>
          <p:nvPr/>
        </p:nvSpPr>
        <p:spPr>
          <a:xfrm>
            <a:off x="7805245" y="2410996"/>
            <a:ext cx="346840" cy="325820"/>
          </a:xfrm>
          <a:prstGeom prst="triangle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Ravni poveznik 11"/>
          <p:cNvCxnSpPr/>
          <p:nvPr/>
        </p:nvCxnSpPr>
        <p:spPr>
          <a:xfrm>
            <a:off x="2755513" y="2736816"/>
            <a:ext cx="6230832" cy="0"/>
          </a:xfrm>
          <a:prstGeom prst="lin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3" name="Pravokutnik 12"/>
          <p:cNvSpPr/>
          <p:nvPr/>
        </p:nvSpPr>
        <p:spPr>
          <a:xfrm>
            <a:off x="9353864" y="2102765"/>
            <a:ext cx="11128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linija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obale</a:t>
            </a:r>
          </a:p>
        </p:txBody>
      </p:sp>
    </p:spTree>
    <p:extLst>
      <p:ext uri="{BB962C8B-B14F-4D97-AF65-F5344CB8AC3E}">
        <p14:creationId xmlns:p14="http://schemas.microsoft.com/office/powerpoint/2010/main" xmlns="" val="26092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Prikaz iz zraka: zbog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razlika gustoće javlja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 </a:t>
            </a:r>
            <a:r>
              <a:rPr lang="hr-HR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geostrofičko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strujanje prema obali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 </a:t>
            </a:r>
          </a:p>
        </p:txBody>
      </p:sp>
      <p:sp>
        <p:nvSpPr>
          <p:cNvPr id="14" name="Elipsa 13"/>
          <p:cNvSpPr/>
          <p:nvPr/>
        </p:nvSpPr>
        <p:spPr>
          <a:xfrm>
            <a:off x="3689130" y="3699641"/>
            <a:ext cx="914400" cy="914400"/>
          </a:xfrm>
          <a:prstGeom prst="ellipse">
            <a:avLst/>
          </a:prstGeom>
          <a:solidFill>
            <a:srgbClr val="0070C0"/>
          </a:solidFill>
          <a:ln w="571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7510929" y="3699641"/>
            <a:ext cx="914400" cy="914400"/>
          </a:xfrm>
          <a:prstGeom prst="ellipse">
            <a:avLst/>
          </a:prstGeom>
          <a:solidFill>
            <a:srgbClr val="03C6DB"/>
          </a:solidFill>
          <a:ln w="571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3263973" y="2641374"/>
            <a:ext cx="17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Poreč</a:t>
            </a:r>
          </a:p>
        </p:txBody>
      </p:sp>
      <p:sp>
        <p:nvSpPr>
          <p:cNvPr id="17" name="Pravokutnik 16"/>
          <p:cNvSpPr/>
          <p:nvPr/>
        </p:nvSpPr>
        <p:spPr>
          <a:xfrm>
            <a:off x="7280397" y="2641374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Pula</a:t>
            </a:r>
          </a:p>
        </p:txBody>
      </p:sp>
      <p:sp>
        <p:nvSpPr>
          <p:cNvPr id="18" name="Jednakokračni trokut 17"/>
          <p:cNvSpPr/>
          <p:nvPr/>
        </p:nvSpPr>
        <p:spPr>
          <a:xfrm>
            <a:off x="3972910" y="2410996"/>
            <a:ext cx="346840" cy="325820"/>
          </a:xfrm>
          <a:prstGeom prst="triangle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Jednakokračni trokut 18"/>
          <p:cNvSpPr/>
          <p:nvPr/>
        </p:nvSpPr>
        <p:spPr>
          <a:xfrm>
            <a:off x="7805245" y="2410996"/>
            <a:ext cx="346840" cy="325820"/>
          </a:xfrm>
          <a:prstGeom prst="triangle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Ravni poveznik 19"/>
          <p:cNvCxnSpPr/>
          <p:nvPr/>
        </p:nvCxnSpPr>
        <p:spPr>
          <a:xfrm>
            <a:off x="2755513" y="2736816"/>
            <a:ext cx="6230832" cy="0"/>
          </a:xfrm>
          <a:prstGeom prst="lin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1" name="Pravokutnik 20"/>
          <p:cNvSpPr/>
          <p:nvPr/>
        </p:nvSpPr>
        <p:spPr>
          <a:xfrm>
            <a:off x="9353864" y="2102765"/>
            <a:ext cx="11128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linija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obale</a:t>
            </a:r>
          </a:p>
        </p:txBody>
      </p:sp>
      <p:sp>
        <p:nvSpPr>
          <p:cNvPr id="22" name="Strelica gore 21"/>
          <p:cNvSpPr/>
          <p:nvPr/>
        </p:nvSpPr>
        <p:spPr>
          <a:xfrm>
            <a:off x="5870929" y="3710771"/>
            <a:ext cx="483476" cy="903270"/>
          </a:xfrm>
          <a:prstGeom prst="upArrow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Prikaz iz zraka: što je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razlika veća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struje su jače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 </a:t>
            </a:r>
          </a:p>
        </p:txBody>
      </p:sp>
      <p:sp>
        <p:nvSpPr>
          <p:cNvPr id="13" name="Elipsa 12"/>
          <p:cNvSpPr/>
          <p:nvPr/>
        </p:nvSpPr>
        <p:spPr>
          <a:xfrm>
            <a:off x="3689130" y="3699641"/>
            <a:ext cx="914400" cy="914400"/>
          </a:xfrm>
          <a:prstGeom prst="ellipse">
            <a:avLst/>
          </a:prstGeom>
          <a:solidFill>
            <a:srgbClr val="0070C0"/>
          </a:solidFill>
          <a:ln w="571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7510929" y="3699641"/>
            <a:ext cx="914400" cy="914400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3263973" y="2641374"/>
            <a:ext cx="17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Poreč</a:t>
            </a:r>
          </a:p>
        </p:txBody>
      </p:sp>
      <p:sp>
        <p:nvSpPr>
          <p:cNvPr id="25" name="Pravokutnik 24"/>
          <p:cNvSpPr/>
          <p:nvPr/>
        </p:nvSpPr>
        <p:spPr>
          <a:xfrm>
            <a:off x="7280397" y="2641374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4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Pula</a:t>
            </a:r>
          </a:p>
        </p:txBody>
      </p:sp>
      <p:sp>
        <p:nvSpPr>
          <p:cNvPr id="26" name="Jednakokračni trokut 25"/>
          <p:cNvSpPr/>
          <p:nvPr/>
        </p:nvSpPr>
        <p:spPr>
          <a:xfrm>
            <a:off x="3972910" y="2410996"/>
            <a:ext cx="346840" cy="325820"/>
          </a:xfrm>
          <a:prstGeom prst="triangle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Jednakokračni trokut 26"/>
          <p:cNvSpPr/>
          <p:nvPr/>
        </p:nvSpPr>
        <p:spPr>
          <a:xfrm>
            <a:off x="7805245" y="2410996"/>
            <a:ext cx="346840" cy="325820"/>
          </a:xfrm>
          <a:prstGeom prst="triangle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Ravni poveznik 27"/>
          <p:cNvCxnSpPr/>
          <p:nvPr/>
        </p:nvCxnSpPr>
        <p:spPr>
          <a:xfrm>
            <a:off x="2755513" y="2736816"/>
            <a:ext cx="6230832" cy="0"/>
          </a:xfrm>
          <a:prstGeom prst="lin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9" name="Strelica gore 28"/>
          <p:cNvSpPr/>
          <p:nvPr/>
        </p:nvSpPr>
        <p:spPr>
          <a:xfrm>
            <a:off x="5697442" y="3480910"/>
            <a:ext cx="914143" cy="1351861"/>
          </a:xfrm>
          <a:prstGeom prst="upArrow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Pravokutnik 29"/>
          <p:cNvSpPr/>
          <p:nvPr/>
        </p:nvSpPr>
        <p:spPr>
          <a:xfrm>
            <a:off x="9353864" y="2102765"/>
            <a:ext cx="11128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linija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obale</a:t>
            </a:r>
          </a:p>
        </p:txBody>
      </p:sp>
    </p:spTree>
    <p:extLst>
      <p:ext uri="{BB962C8B-B14F-4D97-AF65-F5344CB8AC3E}">
        <p14:creationId xmlns:p14="http://schemas.microsoft.com/office/powerpoint/2010/main" xmlns="" val="34246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Objašnjenje širenja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alohtone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vrste 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M. </a:t>
            </a:r>
            <a:r>
              <a:rPr lang="hr-HR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leidy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prema obali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dirty="0" err="1">
                <a:solidFill>
                  <a:schemeClr val="tx2">
                    <a:lumMod val="75000"/>
                  </a:schemeClr>
                </a:solidFill>
                <a:cs typeface="Arial" charset="0"/>
              </a:rPr>
              <a:t>r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ebraši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su u vrtlogu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9373" y="2571172"/>
            <a:ext cx="5137990" cy="394346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261" y="4542904"/>
            <a:ext cx="878283" cy="885920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5958467" y="4282068"/>
            <a:ext cx="208154" cy="26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6333893" y="5341433"/>
            <a:ext cx="234175" cy="278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8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Objašnjenje širenja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alohtone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vrste 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M. </a:t>
            </a:r>
            <a:r>
              <a:rPr lang="hr-HR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leidy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prema obali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n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akon epizode hlađenja šire se prema obali zbog promjena u gustoći vodenih stupaca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9373" y="2571172"/>
            <a:ext cx="5137990" cy="394346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261" y="4542904"/>
            <a:ext cx="982360" cy="885920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5958467" y="4282068"/>
            <a:ext cx="208154" cy="26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6333893" y="5341433"/>
            <a:ext cx="234175" cy="27878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42" y="4611133"/>
            <a:ext cx="695004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1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Prognoza širenja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alohtone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vrste 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M. </a:t>
            </a:r>
            <a:r>
              <a:rPr lang="hr-HR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leidy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prema obali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nakon bure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rebraši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će stići na obalu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9373" y="2571172"/>
            <a:ext cx="5137990" cy="394346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261" y="4542904"/>
            <a:ext cx="982360" cy="885920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5958467" y="4282068"/>
            <a:ext cx="208154" cy="26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6333893" y="5341433"/>
            <a:ext cx="234175" cy="27878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42" y="4611133"/>
            <a:ext cx="695004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09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Prognoza širenja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alohtone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vrste 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M. </a:t>
            </a:r>
            <a:r>
              <a:rPr lang="hr-HR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leidy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prema obali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alohtona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zooplanktonska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vrsta 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M. </a:t>
            </a:r>
            <a:r>
              <a:rPr lang="hr-HR" b="1" i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leidyi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odnosno „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rebraši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” skuplja se tijekom toplog dijela godine u vrtlogu u otvorenim vodama kod Rovinja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6868" y="3319954"/>
            <a:ext cx="4090771" cy="3139712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5419493" y="4889810"/>
            <a:ext cx="676507" cy="6802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815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Prognoza širenja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alohtone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vrste 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M. </a:t>
            </a:r>
            <a:r>
              <a:rPr lang="hr-HR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leidy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prema obali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intenzivnija hlađenja započinju krajem ljeta, tada očekujemo povećan broj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rebraša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uz obalu…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9373" y="2571172"/>
            <a:ext cx="5137990" cy="394346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261" y="4542904"/>
            <a:ext cx="982360" cy="885920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5958467" y="4282068"/>
            <a:ext cx="208154" cy="260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6333893" y="5341433"/>
            <a:ext cx="234175" cy="27878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42" y="4611133"/>
            <a:ext cx="695004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63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Prognoza širenja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alohtone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vrste 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M. </a:t>
            </a:r>
            <a:r>
              <a:rPr lang="hr-HR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leidy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prema obali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kao što je uočeno u 2020. početkom listopada</a:t>
            </a:r>
          </a:p>
        </p:txBody>
      </p:sp>
      <p:pic>
        <p:nvPicPr>
          <p:cNvPr id="10" name="Rezervirano mjesto sadržaj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7049" y="2293977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37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Prognoza širenja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alohtone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vrste 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M. </a:t>
            </a:r>
            <a:r>
              <a:rPr lang="hr-HR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leidy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prema obali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kao što je uočeno u 2020. početkom listopada</a:t>
            </a:r>
          </a:p>
        </p:txBody>
      </p:sp>
      <p:pic>
        <p:nvPicPr>
          <p:cNvPr id="5" name="Rezervirano mjesto sadržaj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5108" y="2238220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5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Provjera prognoze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t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o je moguće nakon svake bure</a:t>
            </a:r>
          </a:p>
          <a:p>
            <a:pPr eaLnBrk="1" hangingPunct="1"/>
            <a:r>
              <a:rPr lang="hr-HR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rognoza se ne odnosi samo na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rebraše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, pretpostavljamo da se u vrtlogu istočno od Rovinja skupljaju i meduze, sluzave nakupine…</a:t>
            </a:r>
          </a:p>
        </p:txBody>
      </p:sp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8077" y="3901657"/>
            <a:ext cx="3547485" cy="23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8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38702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9373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Prognoza širenja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alohtone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vrste 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M. </a:t>
            </a:r>
            <a:r>
              <a:rPr lang="hr-HR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leidy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prema obali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nakon epizode hlađenja širi se iz vrtloga prema obali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4409" y="2539538"/>
            <a:ext cx="5137990" cy="394346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261" y="4542904"/>
            <a:ext cx="878283" cy="885920"/>
          </a:xfrm>
          <a:prstGeom prst="rect">
            <a:avLst/>
          </a:prstGeom>
        </p:spPr>
      </p:pic>
      <p:sp>
        <p:nvSpPr>
          <p:cNvPr id="4" name="Urezana strelica udesno 3"/>
          <p:cNvSpPr/>
          <p:nvPr/>
        </p:nvSpPr>
        <p:spPr>
          <a:xfrm rot="20748599">
            <a:off x="5676747" y="4579996"/>
            <a:ext cx="624559" cy="512957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393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Prognoza širenja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alohtone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vrste 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M. </a:t>
            </a:r>
            <a:r>
              <a:rPr lang="hr-HR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leidy</a:t>
            </a:r>
            <a:r>
              <a:rPr lang="hr-HR" b="1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prema obali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nakon epizode hlađenja širi se iz vrtloga prema obali – zašto?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4409" y="2539538"/>
            <a:ext cx="5137990" cy="394346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261" y="4542904"/>
            <a:ext cx="878283" cy="885920"/>
          </a:xfrm>
          <a:prstGeom prst="rect">
            <a:avLst/>
          </a:prstGeom>
        </p:spPr>
      </p:pic>
      <p:sp>
        <p:nvSpPr>
          <p:cNvPr id="4" name="Urezana strelica udesno 3"/>
          <p:cNvSpPr/>
          <p:nvPr/>
        </p:nvSpPr>
        <p:spPr>
          <a:xfrm rot="20748599">
            <a:off x="5676747" y="4579996"/>
            <a:ext cx="624559" cy="512957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667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Rezultati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istraživanja </a:t>
            </a:r>
            <a:r>
              <a:rPr lang="hr-HR" b="1" dirty="0" err="1">
                <a:solidFill>
                  <a:schemeClr val="tx2">
                    <a:lumMod val="75000"/>
                  </a:schemeClr>
                </a:solidFill>
              </a:rPr>
              <a:t>geostrofičkog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 strujanja krajem ljeta 2003. godine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nalizirana je raspodjela temperature, saliniteta i gustoće prije (26.08.) i  nakon bure (09.09.) na pet postaja na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transektu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u obalnoj zoni od Poreča do Pule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2172" y="3577482"/>
            <a:ext cx="3767655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4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Rezultati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istraživanja </a:t>
            </a:r>
            <a:r>
              <a:rPr lang="hr-HR" b="1" dirty="0" err="1">
                <a:solidFill>
                  <a:schemeClr val="tx2">
                    <a:lumMod val="75000"/>
                  </a:schemeClr>
                </a:solidFill>
              </a:rPr>
              <a:t>geostrofičkog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 strujanja krajem ljeta 2003. godine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nakon epizode bure kod Pule se pojavio dubok bazen tople vode (Poreč-krajnje desno; Pula-krajnje lijevo; Rovinj negdje kod postaje RV07)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832410" y="51853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165341"/>
            <a:ext cx="10918882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2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 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72064" y="1417638"/>
            <a:ext cx="3512614" cy="4525963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2832410" y="51853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348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 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2832410" y="51853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bura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je jača kod Pule nego kod Rovinja; hlađenje mora kod Pule jače izraženo</a:t>
            </a:r>
          </a:p>
          <a:p>
            <a:pPr lvl="0"/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područje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kod Pule nakon bure ima nižu površinsku temperaturu, ali je i miješanje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u vodenom stupcu bilo izraženije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pa se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</a:rPr>
              <a:t>izolinija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 21°C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nalazi dublje nego kod Poreča i Rovinja </a:t>
            </a:r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847" y="533309"/>
            <a:ext cx="11997968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1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Rezultati 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istraživanja </a:t>
            </a:r>
            <a:r>
              <a:rPr lang="hr-HR" b="1" dirty="0" err="1">
                <a:solidFill>
                  <a:schemeClr val="tx2">
                    <a:lumMod val="75000"/>
                  </a:schemeClr>
                </a:solidFill>
              </a:rPr>
              <a:t>geostrofičkog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</a:rPr>
              <a:t> strujanja krajem ljeta 2003. godine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romjene saliniteta: zbog isparavanja voda je slanija </a:t>
            </a:r>
          </a:p>
        </p:txBody>
      </p:sp>
      <p:pic>
        <p:nvPicPr>
          <p:cNvPr id="5" name="Rezervirano mjesto sadržaja 3"/>
          <p:cNvPicPr>
            <a:picLocks noChangeAspect="1"/>
          </p:cNvPicPr>
          <p:nvPr/>
        </p:nvPicPr>
        <p:blipFill rotWithShape="1">
          <a:blip r:embed="rId3" cstate="print"/>
          <a:srcRect l="901" t="49922" r="49973" b="463"/>
          <a:stretch/>
        </p:blipFill>
        <p:spPr>
          <a:xfrm>
            <a:off x="1413615" y="2598234"/>
            <a:ext cx="4036139" cy="2274850"/>
          </a:xfrm>
          <a:prstGeom prst="rect">
            <a:avLst/>
          </a:prstGeom>
        </p:spPr>
      </p:pic>
      <p:pic>
        <p:nvPicPr>
          <p:cNvPr id="6" name="Picture 2" descr="35Front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43" t="49221" r="49318" b="2704"/>
          <a:stretch/>
        </p:blipFill>
        <p:spPr bwMode="auto">
          <a:xfrm>
            <a:off x="6301305" y="2598234"/>
            <a:ext cx="4856654" cy="22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65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6332</TotalTime>
  <Words>474</Words>
  <Application>Microsoft Office PowerPoint</Application>
  <PresentationFormat>Custom</PresentationFormat>
  <Paragraphs>59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Tema sustava Office</vt:lpstr>
      <vt:lpstr>Prognoza u ekosustavu</vt:lpstr>
      <vt:lpstr>Prognoza širenja alohtone vrste M. leidy prema obali</vt:lpstr>
      <vt:lpstr>Prognoza širenja alohtone vrste M. leidy prema obali</vt:lpstr>
      <vt:lpstr>Prognoza širenja alohtone vrste M. leidy prema obali</vt:lpstr>
      <vt:lpstr>Rezultati istraživanja geostrofičkog strujanja krajem ljeta 2003. godine</vt:lpstr>
      <vt:lpstr>Rezultati istraživanja geostrofičkog strujanja krajem ljeta 2003. godine</vt:lpstr>
      <vt:lpstr>  </vt:lpstr>
      <vt:lpstr>  </vt:lpstr>
      <vt:lpstr>Rezultati istraživanja geostrofičkog strujanja krajem ljeta 2003. godine</vt:lpstr>
      <vt:lpstr>Rezultati istraživanja geostrofičkog strujanja krajem ljeta 2003. godine</vt:lpstr>
      <vt:lpstr>Rezultati istraživanja geostrofičkog strujanja krajem ljeta 2003. godine</vt:lpstr>
      <vt:lpstr>Vodeni stupac u perspektivi i odozdo</vt:lpstr>
      <vt:lpstr>Za strujanje u sloju od površine do dubine 25 m važna gustoća sloja od 0 do 25 m sloju</vt:lpstr>
      <vt:lpstr>Prikaz iz zraka: vodeni stupci kod Poreča i Pule su jednako gusti, između nema geostrofičkih struja</vt:lpstr>
      <vt:lpstr>Prikaz iz zraka: zbog razlika gustoće javlja se geostrofičko strujanje prema obali</vt:lpstr>
      <vt:lpstr>Prikaz iz zraka: što je razlika veća struje su jače</vt:lpstr>
      <vt:lpstr>Objašnjenje širenja alohtone vrste M. leidy prema obali</vt:lpstr>
      <vt:lpstr>Objašnjenje širenja alohtone vrste M. leidy prema obali</vt:lpstr>
      <vt:lpstr>Prognoza širenja alohtone vrste M. leidy prema obali</vt:lpstr>
      <vt:lpstr>Prognoza širenja alohtone vrste M. leidy prema obali</vt:lpstr>
      <vt:lpstr>Prognoza širenja alohtone vrste M. leidy prema obali</vt:lpstr>
      <vt:lpstr>Prognoza širenja alohtone vrste M. leidy prema obali</vt:lpstr>
      <vt:lpstr>Provjera prognoze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Supić Nastenjka</dc:creator>
  <cp:lastModifiedBy>Supic Nastenjka</cp:lastModifiedBy>
  <cp:revision>72</cp:revision>
  <dcterms:created xsi:type="dcterms:W3CDTF">2021-09-17T09:51:04Z</dcterms:created>
  <dcterms:modified xsi:type="dcterms:W3CDTF">2022-06-28T10:25:56Z</dcterms:modified>
</cp:coreProperties>
</file>