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3" r:id="rId2"/>
    <p:sldMasterId id="2147483679" r:id="rId3"/>
    <p:sldMasterId id="2147483690" r:id="rId4"/>
    <p:sldMasterId id="2147483701" r:id="rId5"/>
    <p:sldMasterId id="2147483713" r:id="rId6"/>
  </p:sldMasterIdLst>
  <p:notesMasterIdLst>
    <p:notesMasterId r:id="rId50"/>
  </p:notesMasterIdLst>
  <p:handoutMasterIdLst>
    <p:handoutMasterId r:id="rId51"/>
  </p:handoutMasterIdLst>
  <p:sldIdLst>
    <p:sldId id="257" r:id="rId7"/>
    <p:sldId id="1425" r:id="rId8"/>
    <p:sldId id="1404" r:id="rId9"/>
    <p:sldId id="1405" r:id="rId10"/>
    <p:sldId id="1406" r:id="rId11"/>
    <p:sldId id="1421" r:id="rId12"/>
    <p:sldId id="1407" r:id="rId13"/>
    <p:sldId id="1408" r:id="rId14"/>
    <p:sldId id="1426" r:id="rId15"/>
    <p:sldId id="1352" r:id="rId16"/>
    <p:sldId id="1353" r:id="rId17"/>
    <p:sldId id="1412" r:id="rId18"/>
    <p:sldId id="1442" r:id="rId19"/>
    <p:sldId id="1354" r:id="rId20"/>
    <p:sldId id="1355" r:id="rId21"/>
    <p:sldId id="1356" r:id="rId22"/>
    <p:sldId id="1432" r:id="rId23"/>
    <p:sldId id="1431" r:id="rId24"/>
    <p:sldId id="1424" r:id="rId25"/>
    <p:sldId id="1357" r:id="rId26"/>
    <p:sldId id="1359" r:id="rId27"/>
    <p:sldId id="1358" r:id="rId28"/>
    <p:sldId id="1360" r:id="rId29"/>
    <p:sldId id="1372" r:id="rId30"/>
    <p:sldId id="1427" r:id="rId31"/>
    <p:sldId id="1414" r:id="rId32"/>
    <p:sldId id="1415" r:id="rId33"/>
    <p:sldId id="1416" r:id="rId34"/>
    <p:sldId id="1443" r:id="rId35"/>
    <p:sldId id="1444" r:id="rId36"/>
    <p:sldId id="1437" r:id="rId37"/>
    <p:sldId id="1435" r:id="rId38"/>
    <p:sldId id="1441" r:id="rId39"/>
    <p:sldId id="1429" r:id="rId40"/>
    <p:sldId id="1447" r:id="rId41"/>
    <p:sldId id="1445" r:id="rId42"/>
    <p:sldId id="1446" r:id="rId43"/>
    <p:sldId id="1428" r:id="rId44"/>
    <p:sldId id="1410" r:id="rId45"/>
    <p:sldId id="1434" r:id="rId46"/>
    <p:sldId id="1423" r:id="rId47"/>
    <p:sldId id="1430" r:id="rId48"/>
    <p:sldId id="1411" r:id="rId4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9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udano Elisabetta ( IMI )" initials="VE" lastIdx="2" clrIdx="0"/>
  <p:cmAuthor id="1" name="Wittelsberger Angela ( IMI )" initials="W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C29"/>
    <a:srgbClr val="ECF4E9"/>
    <a:srgbClr val="00446A"/>
    <a:srgbClr val="EBF1DE"/>
    <a:srgbClr val="000066"/>
    <a:srgbClr val="7AC043"/>
    <a:srgbClr val="4EE832"/>
    <a:srgbClr val="298222"/>
    <a:srgbClr val="004D00"/>
    <a:srgbClr val="D7E8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86401" autoAdjust="0"/>
  </p:normalViewPr>
  <p:slideViewPr>
    <p:cSldViewPr>
      <p:cViewPr varScale="1">
        <p:scale>
          <a:sx n="75" d="100"/>
          <a:sy n="75" d="100"/>
        </p:scale>
        <p:origin x="-1764" y="-198"/>
      </p:cViewPr>
      <p:guideLst>
        <p:guide orient="horz" pos="39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84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jti.eu\dfs\JTIs\IMI\Staff\poinoma\Private\Documents\01-CALL_STATS_2014-01-09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GB" sz="2400" dirty="0"/>
              <a:t>%</a:t>
            </a:r>
            <a:r>
              <a:rPr lang="en-GB" sz="2400" baseline="0" dirty="0"/>
              <a:t> Success </a:t>
            </a:r>
            <a:r>
              <a:rPr lang="en-GB" sz="2400" baseline="0" dirty="0" smtClean="0"/>
              <a:t>Rate (general)</a:t>
            </a:r>
            <a:endParaRPr lang="en-GB" sz="2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'KPI Growth Charts Data'!$FF$3:$FF$10</c:f>
              <c:strCache>
                <c:ptCount val="8"/>
                <c:pt idx="0">
                  <c:v>Call 1</c:v>
                </c:pt>
                <c:pt idx="1">
                  <c:v>Call 2</c:v>
                </c:pt>
                <c:pt idx="2">
                  <c:v>Call 3</c:v>
                </c:pt>
                <c:pt idx="3">
                  <c:v>Call 4</c:v>
                </c:pt>
                <c:pt idx="4">
                  <c:v>Call 5</c:v>
                </c:pt>
                <c:pt idx="5">
                  <c:v>Call 6</c:v>
                </c:pt>
                <c:pt idx="6">
                  <c:v>Call 7</c:v>
                </c:pt>
                <c:pt idx="7">
                  <c:v>Call 8</c:v>
                </c:pt>
              </c:strCache>
            </c:strRef>
          </c:cat>
          <c:val>
            <c:numRef>
              <c:f>'KPI Growth Charts Data'!$FK$3:$FK$10</c:f>
              <c:numCache>
                <c:formatCode>General</c:formatCode>
                <c:ptCount val="8"/>
                <c:pt idx="0">
                  <c:v>20.865533230293661</c:v>
                </c:pt>
                <c:pt idx="1">
                  <c:v>13.508612873980056</c:v>
                </c:pt>
                <c:pt idx="2">
                  <c:v>30.82191780821918</c:v>
                </c:pt>
                <c:pt idx="3">
                  <c:v>14.587737843551796</c:v>
                </c:pt>
                <c:pt idx="4">
                  <c:v>14.19753086419753</c:v>
                </c:pt>
                <c:pt idx="5">
                  <c:v>26.262626262626267</c:v>
                </c:pt>
                <c:pt idx="6">
                  <c:v>26.356589147286826</c:v>
                </c:pt>
                <c:pt idx="7">
                  <c:v>24.347826086956523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968640"/>
        <c:axId val="47970944"/>
      </c:barChart>
      <c:catAx>
        <c:axId val="47968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nl-BE"/>
          </a:p>
        </c:txPr>
        <c:crossAx val="47970944"/>
        <c:crosses val="autoZero"/>
        <c:auto val="1"/>
        <c:lblAlgn val="ctr"/>
        <c:lblOffset val="100"/>
        <c:noMultiLvlLbl val="0"/>
      </c:catAx>
      <c:valAx>
        <c:axId val="47970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nl-BE"/>
          </a:p>
        </c:txPr>
        <c:crossAx val="47968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CCD6B1-F874-4042-8870-521F7440CC4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F9346B4A-7774-43D8-A8B2-7874E1920A88}">
      <dgm:prSet phldrT="[Text]"/>
      <dgm:spPr/>
      <dgm:t>
        <a:bodyPr/>
        <a:lstStyle/>
        <a:p>
          <a:endParaRPr lang="nl-BE" b="1" cap="small" baseline="0" dirty="0"/>
        </a:p>
      </dgm:t>
    </dgm:pt>
    <dgm:pt modelId="{2AFD7201-0E80-4A06-8A32-D97D3CD4B29F}" type="parTrans" cxnId="{5B40170C-5D3D-4863-9AB5-552221A766CA}">
      <dgm:prSet/>
      <dgm:spPr/>
      <dgm:t>
        <a:bodyPr/>
        <a:lstStyle/>
        <a:p>
          <a:endParaRPr lang="nl-BE"/>
        </a:p>
      </dgm:t>
    </dgm:pt>
    <dgm:pt modelId="{1955C625-BDE4-4D6D-8FC2-30FA42776A1F}" type="sibTrans" cxnId="{5B40170C-5D3D-4863-9AB5-552221A766CA}">
      <dgm:prSet/>
      <dgm:spPr/>
      <dgm:t>
        <a:bodyPr/>
        <a:lstStyle/>
        <a:p>
          <a:endParaRPr lang="nl-BE"/>
        </a:p>
      </dgm:t>
    </dgm:pt>
    <dgm:pt modelId="{6C4373AD-F7FF-46A3-A31E-B091056A5C32}">
      <dgm:prSet phldrT="[Text]"/>
      <dgm:spPr/>
      <dgm:t>
        <a:bodyPr/>
        <a:lstStyle/>
        <a:p>
          <a:r>
            <a:rPr lang="nl-BE" b="1" cap="small" baseline="0" dirty="0" smtClean="0">
              <a:latin typeface="Calibri" panose="020F0502020204030204" pitchFamily="34" charset="0"/>
            </a:rPr>
            <a:t>flexibility</a:t>
          </a:r>
          <a:endParaRPr lang="nl-BE" b="1" cap="small" baseline="0" dirty="0">
            <a:latin typeface="Calibri" panose="020F0502020204030204" pitchFamily="34" charset="0"/>
          </a:endParaRPr>
        </a:p>
      </dgm:t>
    </dgm:pt>
    <dgm:pt modelId="{8A8E0FD2-9774-440A-B65A-9CC22CF25EC4}" type="parTrans" cxnId="{29031D09-3E6D-4A98-BFDE-636091A45873}">
      <dgm:prSet/>
      <dgm:spPr/>
      <dgm:t>
        <a:bodyPr/>
        <a:lstStyle/>
        <a:p>
          <a:endParaRPr lang="nl-BE"/>
        </a:p>
      </dgm:t>
    </dgm:pt>
    <dgm:pt modelId="{A22048FA-A600-408C-A19C-B20BC507617D}" type="sibTrans" cxnId="{29031D09-3E6D-4A98-BFDE-636091A45873}">
      <dgm:prSet/>
      <dgm:spPr/>
      <dgm:t>
        <a:bodyPr/>
        <a:lstStyle/>
        <a:p>
          <a:endParaRPr lang="nl-BE"/>
        </a:p>
      </dgm:t>
    </dgm:pt>
    <dgm:pt modelId="{B18C09B6-17DC-4E59-8B75-FA37845F3871}">
      <dgm:prSet phldrT="[Text]"/>
      <dgm:spPr/>
      <dgm:t>
        <a:bodyPr/>
        <a:lstStyle/>
        <a:p>
          <a:endParaRPr lang="nl-BE" dirty="0"/>
        </a:p>
      </dgm:t>
    </dgm:pt>
    <dgm:pt modelId="{4C88A537-5358-4ABB-85E7-4D2159CB1B5E}" type="parTrans" cxnId="{3071440B-2318-45CC-90F6-1022481208F4}">
      <dgm:prSet/>
      <dgm:spPr/>
      <dgm:t>
        <a:bodyPr/>
        <a:lstStyle/>
        <a:p>
          <a:endParaRPr lang="nl-BE"/>
        </a:p>
      </dgm:t>
    </dgm:pt>
    <dgm:pt modelId="{438D52A4-B4CE-4F3D-992F-D9309990BD66}" type="sibTrans" cxnId="{3071440B-2318-45CC-90F6-1022481208F4}">
      <dgm:prSet/>
      <dgm:spPr/>
      <dgm:t>
        <a:bodyPr/>
        <a:lstStyle/>
        <a:p>
          <a:endParaRPr lang="nl-BE"/>
        </a:p>
      </dgm:t>
    </dgm:pt>
    <dgm:pt modelId="{CF48132E-3030-4E6B-8756-F99E0EBE9371}">
      <dgm:prSet phldrT="[Text]"/>
      <dgm:spPr/>
      <dgm:t>
        <a:bodyPr/>
        <a:lstStyle/>
        <a:p>
          <a:endParaRPr lang="nl-BE" dirty="0"/>
        </a:p>
      </dgm:t>
    </dgm:pt>
    <dgm:pt modelId="{99AA1743-7ED5-4FFA-A594-DF9C1F17531A}" type="parTrans" cxnId="{E0038EB8-6230-4664-A5BC-A534768D9432}">
      <dgm:prSet/>
      <dgm:spPr/>
      <dgm:t>
        <a:bodyPr/>
        <a:lstStyle/>
        <a:p>
          <a:endParaRPr lang="nl-BE"/>
        </a:p>
      </dgm:t>
    </dgm:pt>
    <dgm:pt modelId="{4394362C-15BA-4B1B-B6B0-55D3020D2CEE}" type="sibTrans" cxnId="{E0038EB8-6230-4664-A5BC-A534768D9432}">
      <dgm:prSet/>
      <dgm:spPr/>
      <dgm:t>
        <a:bodyPr/>
        <a:lstStyle/>
        <a:p>
          <a:endParaRPr lang="nl-BE"/>
        </a:p>
      </dgm:t>
    </dgm:pt>
    <dgm:pt modelId="{C8F31085-9E6D-4A2D-AE19-81BAB7E23361}">
      <dgm:prSet phldrT="[Text]"/>
      <dgm:spPr/>
      <dgm:t>
        <a:bodyPr/>
        <a:lstStyle/>
        <a:p>
          <a:endParaRPr lang="nl-BE" dirty="0"/>
        </a:p>
      </dgm:t>
    </dgm:pt>
    <dgm:pt modelId="{B9868897-6651-43ED-93A9-DB1132BA1B82}" type="parTrans" cxnId="{87634D95-5197-4BFB-AC58-5933F1CF9BED}">
      <dgm:prSet/>
      <dgm:spPr/>
      <dgm:t>
        <a:bodyPr/>
        <a:lstStyle/>
        <a:p>
          <a:endParaRPr lang="nl-BE"/>
        </a:p>
      </dgm:t>
    </dgm:pt>
    <dgm:pt modelId="{C9A95607-4E07-45E6-955E-D58F2B8D65D8}" type="sibTrans" cxnId="{87634D95-5197-4BFB-AC58-5933F1CF9BED}">
      <dgm:prSet/>
      <dgm:spPr/>
      <dgm:t>
        <a:bodyPr/>
        <a:lstStyle/>
        <a:p>
          <a:endParaRPr lang="nl-BE"/>
        </a:p>
      </dgm:t>
    </dgm:pt>
    <dgm:pt modelId="{9F55B98D-FC9D-45A7-BF10-D87ED851E85D}" type="pres">
      <dgm:prSet presAssocID="{CDCCD6B1-F874-4042-8870-521F7440CC4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38884810-CEE4-45AA-A7FF-1CE3738E90A4}" type="pres">
      <dgm:prSet presAssocID="{F9346B4A-7774-43D8-A8B2-7874E1920A88}" presName="circ1" presStyleLbl="vennNode1" presStyleIdx="0" presStyleCnt="5" custLinFactNeighborY="-24633"/>
      <dgm:spPr/>
    </dgm:pt>
    <dgm:pt modelId="{2B03CCEB-BDE9-4DBB-9C78-FADBC739B231}" type="pres">
      <dgm:prSet presAssocID="{F9346B4A-7774-43D8-A8B2-7874E1920A88}" presName="circ1Tx" presStyleLbl="revTx" presStyleIdx="0" presStyleCnt="0" custLinFactNeighborY="524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8F071723-2DA8-4B4C-9C9B-B29250831C25}" type="pres">
      <dgm:prSet presAssocID="{CF48132E-3030-4E6B-8756-F99E0EBE9371}" presName="circ2" presStyleLbl="vennNode1" presStyleIdx="1" presStyleCnt="5" custLinFactNeighborY="-19570"/>
      <dgm:spPr/>
    </dgm:pt>
    <dgm:pt modelId="{09178FBA-1BF8-4D2F-84AD-352C34488DFB}" type="pres">
      <dgm:prSet presAssocID="{CF48132E-3030-4E6B-8756-F99E0EBE937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F7FDF9F3-FE1D-42E0-B921-1D052732FAEA}" type="pres">
      <dgm:prSet presAssocID="{C8F31085-9E6D-4A2D-AE19-81BAB7E23361}" presName="circ3" presStyleLbl="vennNode1" presStyleIdx="2" presStyleCnt="5" custLinFactNeighborY="-19570"/>
      <dgm:spPr/>
    </dgm:pt>
    <dgm:pt modelId="{164B6DE1-B6C7-45D2-8A3E-8EADDDA74870}" type="pres">
      <dgm:prSet presAssocID="{C8F31085-9E6D-4A2D-AE19-81BAB7E2336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22CC6752-6AF6-4D51-839C-E1174B908959}" type="pres">
      <dgm:prSet presAssocID="{B18C09B6-17DC-4E59-8B75-FA37845F3871}" presName="circ4" presStyleLbl="vennNode1" presStyleIdx="3" presStyleCnt="5" custLinFactNeighborY="-19570"/>
      <dgm:spPr/>
    </dgm:pt>
    <dgm:pt modelId="{7457577F-6406-419C-9678-73420ED06BCB}" type="pres">
      <dgm:prSet presAssocID="{B18C09B6-17DC-4E59-8B75-FA37845F387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2A2E638E-AF8C-42AC-8C63-44F1DA23824C}" type="pres">
      <dgm:prSet presAssocID="{6C4373AD-F7FF-46A3-A31E-B091056A5C32}" presName="circ5" presStyleLbl="vennNode1" presStyleIdx="4" presStyleCnt="5" custLinFactNeighborY="-19570"/>
      <dgm:spPr/>
    </dgm:pt>
    <dgm:pt modelId="{8AD52A25-0B3C-4D89-907F-708459E98F9A}" type="pres">
      <dgm:prSet presAssocID="{6C4373AD-F7FF-46A3-A31E-B091056A5C32}" presName="circ5Tx" presStyleLbl="revTx" presStyleIdx="0" presStyleCnt="0" custLinFactX="42308" custLinFactNeighborX="100000" custLinFactNeighborY="283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51EFE948-3118-4E80-A374-6F6C59B1869C}" type="presOf" srcId="{6C4373AD-F7FF-46A3-A31E-B091056A5C32}" destId="{8AD52A25-0B3C-4D89-907F-708459E98F9A}" srcOrd="0" destOrd="0" presId="urn:microsoft.com/office/officeart/2005/8/layout/venn1"/>
    <dgm:cxn modelId="{5B40170C-5D3D-4863-9AB5-552221A766CA}" srcId="{CDCCD6B1-F874-4042-8870-521F7440CC43}" destId="{F9346B4A-7774-43D8-A8B2-7874E1920A88}" srcOrd="0" destOrd="0" parTransId="{2AFD7201-0E80-4A06-8A32-D97D3CD4B29F}" sibTransId="{1955C625-BDE4-4D6D-8FC2-30FA42776A1F}"/>
    <dgm:cxn modelId="{E0038EB8-6230-4664-A5BC-A534768D9432}" srcId="{CDCCD6B1-F874-4042-8870-521F7440CC43}" destId="{CF48132E-3030-4E6B-8756-F99E0EBE9371}" srcOrd="1" destOrd="0" parTransId="{99AA1743-7ED5-4FFA-A594-DF9C1F17531A}" sibTransId="{4394362C-15BA-4B1B-B6B0-55D3020D2CEE}"/>
    <dgm:cxn modelId="{EE0A3A67-0CB7-4FE6-ADC6-0BA6F0A75DFF}" type="presOf" srcId="{CDCCD6B1-F874-4042-8870-521F7440CC43}" destId="{9F55B98D-FC9D-45A7-BF10-D87ED851E85D}" srcOrd="0" destOrd="0" presId="urn:microsoft.com/office/officeart/2005/8/layout/venn1"/>
    <dgm:cxn modelId="{29031D09-3E6D-4A98-BFDE-636091A45873}" srcId="{CDCCD6B1-F874-4042-8870-521F7440CC43}" destId="{6C4373AD-F7FF-46A3-A31E-B091056A5C32}" srcOrd="4" destOrd="0" parTransId="{8A8E0FD2-9774-440A-B65A-9CC22CF25EC4}" sibTransId="{A22048FA-A600-408C-A19C-B20BC507617D}"/>
    <dgm:cxn modelId="{3071440B-2318-45CC-90F6-1022481208F4}" srcId="{CDCCD6B1-F874-4042-8870-521F7440CC43}" destId="{B18C09B6-17DC-4E59-8B75-FA37845F3871}" srcOrd="3" destOrd="0" parTransId="{4C88A537-5358-4ABB-85E7-4D2159CB1B5E}" sibTransId="{438D52A4-B4CE-4F3D-992F-D9309990BD66}"/>
    <dgm:cxn modelId="{D1A253E6-5ADF-4AAE-AF65-3DF67EF5B65E}" type="presOf" srcId="{CF48132E-3030-4E6B-8756-F99E0EBE9371}" destId="{09178FBA-1BF8-4D2F-84AD-352C34488DFB}" srcOrd="0" destOrd="0" presId="urn:microsoft.com/office/officeart/2005/8/layout/venn1"/>
    <dgm:cxn modelId="{14D4EDCC-74B8-4EDE-B80E-C4F5E58F0481}" type="presOf" srcId="{F9346B4A-7774-43D8-A8B2-7874E1920A88}" destId="{2B03CCEB-BDE9-4DBB-9C78-FADBC739B231}" srcOrd="0" destOrd="0" presId="urn:microsoft.com/office/officeart/2005/8/layout/venn1"/>
    <dgm:cxn modelId="{995D2540-8DCF-4633-9F91-7B720355BF80}" type="presOf" srcId="{C8F31085-9E6D-4A2D-AE19-81BAB7E23361}" destId="{164B6DE1-B6C7-45D2-8A3E-8EADDDA74870}" srcOrd="0" destOrd="0" presId="urn:microsoft.com/office/officeart/2005/8/layout/venn1"/>
    <dgm:cxn modelId="{C77A4321-AA3B-4B06-9F3C-62620695878B}" type="presOf" srcId="{B18C09B6-17DC-4E59-8B75-FA37845F3871}" destId="{7457577F-6406-419C-9678-73420ED06BCB}" srcOrd="0" destOrd="0" presId="urn:microsoft.com/office/officeart/2005/8/layout/venn1"/>
    <dgm:cxn modelId="{87634D95-5197-4BFB-AC58-5933F1CF9BED}" srcId="{CDCCD6B1-F874-4042-8870-521F7440CC43}" destId="{C8F31085-9E6D-4A2D-AE19-81BAB7E23361}" srcOrd="2" destOrd="0" parTransId="{B9868897-6651-43ED-93A9-DB1132BA1B82}" sibTransId="{C9A95607-4E07-45E6-955E-D58F2B8D65D8}"/>
    <dgm:cxn modelId="{689D189B-0DC2-462D-9CFC-04370374FED8}" type="presParOf" srcId="{9F55B98D-FC9D-45A7-BF10-D87ED851E85D}" destId="{38884810-CEE4-45AA-A7FF-1CE3738E90A4}" srcOrd="0" destOrd="0" presId="urn:microsoft.com/office/officeart/2005/8/layout/venn1"/>
    <dgm:cxn modelId="{74157420-D614-4EBE-9623-1A73B115BB5C}" type="presParOf" srcId="{9F55B98D-FC9D-45A7-BF10-D87ED851E85D}" destId="{2B03CCEB-BDE9-4DBB-9C78-FADBC739B231}" srcOrd="1" destOrd="0" presId="urn:microsoft.com/office/officeart/2005/8/layout/venn1"/>
    <dgm:cxn modelId="{C2133C2B-E799-4879-B71D-D5B650713710}" type="presParOf" srcId="{9F55B98D-FC9D-45A7-BF10-D87ED851E85D}" destId="{8F071723-2DA8-4B4C-9C9B-B29250831C25}" srcOrd="2" destOrd="0" presId="urn:microsoft.com/office/officeart/2005/8/layout/venn1"/>
    <dgm:cxn modelId="{251C8D6C-163A-4F91-9FE0-7B61A507885D}" type="presParOf" srcId="{9F55B98D-FC9D-45A7-BF10-D87ED851E85D}" destId="{09178FBA-1BF8-4D2F-84AD-352C34488DFB}" srcOrd="3" destOrd="0" presId="urn:microsoft.com/office/officeart/2005/8/layout/venn1"/>
    <dgm:cxn modelId="{1D9C2E32-CA12-46DB-89F1-9C2A9D07E4B2}" type="presParOf" srcId="{9F55B98D-FC9D-45A7-BF10-D87ED851E85D}" destId="{F7FDF9F3-FE1D-42E0-B921-1D052732FAEA}" srcOrd="4" destOrd="0" presId="urn:microsoft.com/office/officeart/2005/8/layout/venn1"/>
    <dgm:cxn modelId="{9F91679A-6B35-43DC-80B2-EE0F3BA3C582}" type="presParOf" srcId="{9F55B98D-FC9D-45A7-BF10-D87ED851E85D}" destId="{164B6DE1-B6C7-45D2-8A3E-8EADDDA74870}" srcOrd="5" destOrd="0" presId="urn:microsoft.com/office/officeart/2005/8/layout/venn1"/>
    <dgm:cxn modelId="{0EEE01E8-4A7C-44D8-B237-885EE5F9032B}" type="presParOf" srcId="{9F55B98D-FC9D-45A7-BF10-D87ED851E85D}" destId="{22CC6752-6AF6-4D51-839C-E1174B908959}" srcOrd="6" destOrd="0" presId="urn:microsoft.com/office/officeart/2005/8/layout/venn1"/>
    <dgm:cxn modelId="{7F2DECD2-E581-470B-AB5E-4774EB78D482}" type="presParOf" srcId="{9F55B98D-FC9D-45A7-BF10-D87ED851E85D}" destId="{7457577F-6406-419C-9678-73420ED06BCB}" srcOrd="7" destOrd="0" presId="urn:microsoft.com/office/officeart/2005/8/layout/venn1"/>
    <dgm:cxn modelId="{ED6A73CF-148C-4064-9387-F20AF439E77D}" type="presParOf" srcId="{9F55B98D-FC9D-45A7-BF10-D87ED851E85D}" destId="{2A2E638E-AF8C-42AC-8C63-44F1DA23824C}" srcOrd="8" destOrd="0" presId="urn:microsoft.com/office/officeart/2005/8/layout/venn1"/>
    <dgm:cxn modelId="{888559D8-2F1F-4F9F-8E8A-54CCAEFCC33C}" type="presParOf" srcId="{9F55B98D-FC9D-45A7-BF10-D87ED851E85D}" destId="{8AD52A25-0B3C-4D89-907F-708459E98F9A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EF14F0-B0BD-455F-8006-54D38CC233A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AF28C2A6-B3E5-495F-84D2-7591950640AB}">
      <dgm:prSet phldrT="[Text]" custT="1"/>
      <dgm:spPr/>
      <dgm:t>
        <a:bodyPr tIns="180000"/>
        <a:lstStyle/>
        <a:p>
          <a:r>
            <a:rPr lang="en-US" sz="2400" dirty="0" smtClean="0">
              <a:latin typeface="Calibri" panose="020F0502020204030204" pitchFamily="34" charset="0"/>
            </a:rPr>
            <a:t>Foreground and </a:t>
          </a:r>
          <a:r>
            <a:rPr lang="en-US" sz="2400" dirty="0" err="1" smtClean="0">
              <a:latin typeface="Calibri" panose="020F0502020204030204" pitchFamily="34" charset="0"/>
            </a:rPr>
            <a:t>Sideground</a:t>
          </a:r>
          <a:r>
            <a:rPr lang="en-US" sz="2400" dirty="0" smtClean="0">
              <a:latin typeface="Calibri" panose="020F0502020204030204" pitchFamily="34" charset="0"/>
            </a:rPr>
            <a:t> belongs to the participant who generated it</a:t>
          </a:r>
        </a:p>
        <a:p>
          <a:r>
            <a:rPr lang="en-US" sz="3000" dirty="0" smtClean="0">
              <a:latin typeface="Calibri" panose="020F0502020204030204" pitchFamily="34" charset="0"/>
            </a:rPr>
            <a:t>unless otherwise agreed</a:t>
          </a:r>
          <a:endParaRPr lang="nl-BE" sz="3000" dirty="0">
            <a:latin typeface="Calibri" panose="020F0502020204030204" pitchFamily="34" charset="0"/>
          </a:endParaRPr>
        </a:p>
      </dgm:t>
    </dgm:pt>
    <dgm:pt modelId="{BCE281D7-4545-4EFB-B97D-056EF9509C46}" type="parTrans" cxnId="{BCAFB182-43DA-4329-A9F9-4DE3FCCE4D77}">
      <dgm:prSet/>
      <dgm:spPr/>
      <dgm:t>
        <a:bodyPr/>
        <a:lstStyle/>
        <a:p>
          <a:endParaRPr lang="nl-BE"/>
        </a:p>
      </dgm:t>
    </dgm:pt>
    <dgm:pt modelId="{830349FB-BF31-499A-941C-0B4438777E50}" type="sibTrans" cxnId="{BCAFB182-43DA-4329-A9F9-4DE3FCCE4D77}">
      <dgm:prSet/>
      <dgm:spPr/>
      <dgm:t>
        <a:bodyPr/>
        <a:lstStyle/>
        <a:p>
          <a:endParaRPr lang="nl-BE"/>
        </a:p>
      </dgm:t>
    </dgm:pt>
    <dgm:pt modelId="{2604532D-9D1E-4543-BF66-1CB36211C9B3}">
      <dgm:prSet phldrT="[Text]" custT="1"/>
      <dgm:spPr/>
      <dgm:t>
        <a:bodyPr/>
        <a:lstStyle/>
        <a:p>
          <a:r>
            <a:rPr lang="en-US" sz="3000" dirty="0" smtClean="0">
              <a:latin typeface="Calibri" panose="020F0502020204030204" pitchFamily="34" charset="0"/>
            </a:rPr>
            <a:t>European Lead Factory</a:t>
          </a:r>
          <a:endParaRPr lang="nl-BE" sz="3000" dirty="0">
            <a:latin typeface="Calibri" panose="020F0502020204030204" pitchFamily="34" charset="0"/>
          </a:endParaRPr>
        </a:p>
      </dgm:t>
    </dgm:pt>
    <dgm:pt modelId="{D9A77F8C-8E5F-4DB4-8822-069672CA0994}" type="parTrans" cxnId="{1C34AC18-8EA5-47C3-A7E8-8971C886E2F4}">
      <dgm:prSet/>
      <dgm:spPr/>
      <dgm:t>
        <a:bodyPr/>
        <a:lstStyle/>
        <a:p>
          <a:endParaRPr lang="nl-BE"/>
        </a:p>
      </dgm:t>
    </dgm:pt>
    <dgm:pt modelId="{5570BC67-0844-4E34-BBF4-FA5E6E1F694D}" type="sibTrans" cxnId="{1C34AC18-8EA5-47C3-A7E8-8971C886E2F4}">
      <dgm:prSet/>
      <dgm:spPr/>
      <dgm:t>
        <a:bodyPr/>
        <a:lstStyle/>
        <a:p>
          <a:endParaRPr lang="nl-BE"/>
        </a:p>
      </dgm:t>
    </dgm:pt>
    <dgm:pt modelId="{9C7AEF0C-59C4-419B-9978-F2CF84288DEF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Antibiotic Clinical Trials</a:t>
          </a:r>
          <a:endParaRPr lang="nl-BE" sz="3000" dirty="0">
            <a:latin typeface="Calibri" panose="020F0502020204030204" pitchFamily="34" charset="0"/>
          </a:endParaRPr>
        </a:p>
      </dgm:t>
    </dgm:pt>
    <dgm:pt modelId="{6A462E08-1DC4-40AF-BE4D-9AD1F48EEE8D}" type="parTrans" cxnId="{9A67D2C2-FD64-4654-B71C-530234919B4B}">
      <dgm:prSet/>
      <dgm:spPr/>
      <dgm:t>
        <a:bodyPr/>
        <a:lstStyle/>
        <a:p>
          <a:endParaRPr lang="nl-BE"/>
        </a:p>
      </dgm:t>
    </dgm:pt>
    <dgm:pt modelId="{3657F6BE-39F3-4893-B5F5-8A0A29B61FD7}" type="sibTrans" cxnId="{9A67D2C2-FD64-4654-B71C-530234919B4B}">
      <dgm:prSet/>
      <dgm:spPr/>
      <dgm:t>
        <a:bodyPr/>
        <a:lstStyle/>
        <a:p>
          <a:endParaRPr lang="nl-BE"/>
        </a:p>
      </dgm:t>
    </dgm:pt>
    <dgm:pt modelId="{C50B62A7-10AD-4584-8F58-99428CC8DB03}">
      <dgm:prSet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iP Stem Cells Bank</a:t>
          </a:r>
          <a:endParaRPr lang="nl-BE" sz="3000" dirty="0">
            <a:latin typeface="Calibri" panose="020F0502020204030204" pitchFamily="34" charset="0"/>
          </a:endParaRPr>
        </a:p>
      </dgm:t>
    </dgm:pt>
    <dgm:pt modelId="{75B0C734-4E1A-4339-BCAA-1915A59565DE}" type="parTrans" cxnId="{D66992AC-E0AF-459E-83A9-DABC8C3B43F1}">
      <dgm:prSet/>
      <dgm:spPr/>
      <dgm:t>
        <a:bodyPr/>
        <a:lstStyle/>
        <a:p>
          <a:endParaRPr lang="nl-BE"/>
        </a:p>
      </dgm:t>
    </dgm:pt>
    <dgm:pt modelId="{625FEB91-941D-4206-AEA1-14E9B34A83B8}" type="sibTrans" cxnId="{D66992AC-E0AF-459E-83A9-DABC8C3B43F1}">
      <dgm:prSet/>
      <dgm:spPr/>
      <dgm:t>
        <a:bodyPr/>
        <a:lstStyle/>
        <a:p>
          <a:endParaRPr lang="nl-BE"/>
        </a:p>
      </dgm:t>
    </dgm:pt>
    <dgm:pt modelId="{BE9A9C0A-8769-416C-9B9B-26620EC6FB2C}" type="pres">
      <dgm:prSet presAssocID="{85EF14F0-B0BD-455F-8006-54D38CC233A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639AB307-58BB-494E-B58D-45176C763779}" type="pres">
      <dgm:prSet presAssocID="{AF28C2A6-B3E5-495F-84D2-7591950640AB}" presName="compNode" presStyleCnt="0"/>
      <dgm:spPr/>
    </dgm:pt>
    <dgm:pt modelId="{B9F5FEB4-0F5E-4008-951B-E9370C063B73}" type="pres">
      <dgm:prSet presAssocID="{AF28C2A6-B3E5-495F-84D2-7591950640AB}" presName="aNode" presStyleLbl="bgShp" presStyleIdx="0" presStyleCnt="1" custLinFactNeighborX="1087"/>
      <dgm:spPr/>
      <dgm:t>
        <a:bodyPr/>
        <a:lstStyle/>
        <a:p>
          <a:endParaRPr lang="nl-BE"/>
        </a:p>
      </dgm:t>
    </dgm:pt>
    <dgm:pt modelId="{8F970241-DF3A-4CE8-8E2B-BD51B4F1BA32}" type="pres">
      <dgm:prSet presAssocID="{AF28C2A6-B3E5-495F-84D2-7591950640AB}" presName="textNode" presStyleLbl="bgShp" presStyleIdx="0" presStyleCnt="1"/>
      <dgm:spPr/>
      <dgm:t>
        <a:bodyPr/>
        <a:lstStyle/>
        <a:p>
          <a:endParaRPr lang="nl-BE"/>
        </a:p>
      </dgm:t>
    </dgm:pt>
    <dgm:pt modelId="{04F5155C-A472-49DC-AEFF-ED960CE6C035}" type="pres">
      <dgm:prSet presAssocID="{AF28C2A6-B3E5-495F-84D2-7591950640AB}" presName="compChildNode" presStyleCnt="0"/>
      <dgm:spPr/>
    </dgm:pt>
    <dgm:pt modelId="{F29C0C52-AD08-4420-8F81-4CFDDEA2FF58}" type="pres">
      <dgm:prSet presAssocID="{AF28C2A6-B3E5-495F-84D2-7591950640AB}" presName="theInnerList" presStyleCnt="0"/>
      <dgm:spPr/>
    </dgm:pt>
    <dgm:pt modelId="{2C128D55-916D-4080-87FF-E3B26D16C442}" type="pres">
      <dgm:prSet presAssocID="{2604532D-9D1E-4543-BF66-1CB36211C9B3}" presName="childNode" presStyleLbl="node1" presStyleIdx="0" presStyleCnt="3" custLinFactY="1020" custLinFactNeighborY="10000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1D856B0-B6EF-4A15-B36A-88799772CD48}" type="pres">
      <dgm:prSet presAssocID="{2604532D-9D1E-4543-BF66-1CB36211C9B3}" presName="aSpace2" presStyleCnt="0"/>
      <dgm:spPr/>
    </dgm:pt>
    <dgm:pt modelId="{61BC192F-BF7C-46F8-BEC0-E45FC063E458}" type="pres">
      <dgm:prSet presAssocID="{9C7AEF0C-59C4-419B-9978-F2CF84288DEF}" presName="childNode" presStyleLbl="node1" presStyleIdx="1" presStyleCnt="3" custLinFactY="1020" custLinFactNeighborY="10000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F809DF7C-6191-48BF-AB49-CB864227F280}" type="pres">
      <dgm:prSet presAssocID="{9C7AEF0C-59C4-419B-9978-F2CF84288DEF}" presName="aSpace2" presStyleCnt="0"/>
      <dgm:spPr/>
    </dgm:pt>
    <dgm:pt modelId="{AE6F755D-BDC3-480C-9434-8CBE07348C5F}" type="pres">
      <dgm:prSet presAssocID="{C50B62A7-10AD-4584-8F58-99428CC8DB03}" presName="childNode" presStyleLbl="node1" presStyleIdx="2" presStyleCnt="3" custLinFactY="1020" custLinFactNeighborY="10000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C34AC18-8EA5-47C3-A7E8-8971C886E2F4}" srcId="{AF28C2A6-B3E5-495F-84D2-7591950640AB}" destId="{2604532D-9D1E-4543-BF66-1CB36211C9B3}" srcOrd="0" destOrd="0" parTransId="{D9A77F8C-8E5F-4DB4-8822-069672CA0994}" sibTransId="{5570BC67-0844-4E34-BBF4-FA5E6E1F694D}"/>
    <dgm:cxn modelId="{4E8AA490-C1F4-4E0C-9395-6C448E92D340}" type="presOf" srcId="{AF28C2A6-B3E5-495F-84D2-7591950640AB}" destId="{8F970241-DF3A-4CE8-8E2B-BD51B4F1BA32}" srcOrd="1" destOrd="0" presId="urn:microsoft.com/office/officeart/2005/8/layout/lProcess2"/>
    <dgm:cxn modelId="{9A67D2C2-FD64-4654-B71C-530234919B4B}" srcId="{AF28C2A6-B3E5-495F-84D2-7591950640AB}" destId="{9C7AEF0C-59C4-419B-9978-F2CF84288DEF}" srcOrd="1" destOrd="0" parTransId="{6A462E08-1DC4-40AF-BE4D-9AD1F48EEE8D}" sibTransId="{3657F6BE-39F3-4893-B5F5-8A0A29B61FD7}"/>
    <dgm:cxn modelId="{9C3A6404-A727-43B7-B651-79759829FBD5}" type="presOf" srcId="{85EF14F0-B0BD-455F-8006-54D38CC233A3}" destId="{BE9A9C0A-8769-416C-9B9B-26620EC6FB2C}" srcOrd="0" destOrd="0" presId="urn:microsoft.com/office/officeart/2005/8/layout/lProcess2"/>
    <dgm:cxn modelId="{BCAFB182-43DA-4329-A9F9-4DE3FCCE4D77}" srcId="{85EF14F0-B0BD-455F-8006-54D38CC233A3}" destId="{AF28C2A6-B3E5-495F-84D2-7591950640AB}" srcOrd="0" destOrd="0" parTransId="{BCE281D7-4545-4EFB-B97D-056EF9509C46}" sibTransId="{830349FB-BF31-499A-941C-0B4438777E50}"/>
    <dgm:cxn modelId="{655414C8-A250-4318-AA0B-C02430D1EE1B}" type="presOf" srcId="{9C7AEF0C-59C4-419B-9978-F2CF84288DEF}" destId="{61BC192F-BF7C-46F8-BEC0-E45FC063E458}" srcOrd="0" destOrd="0" presId="urn:microsoft.com/office/officeart/2005/8/layout/lProcess2"/>
    <dgm:cxn modelId="{1DA9FA03-9870-4831-A393-6C35F0632C4D}" type="presOf" srcId="{2604532D-9D1E-4543-BF66-1CB36211C9B3}" destId="{2C128D55-916D-4080-87FF-E3B26D16C442}" srcOrd="0" destOrd="0" presId="urn:microsoft.com/office/officeart/2005/8/layout/lProcess2"/>
    <dgm:cxn modelId="{4B05A492-BF42-400A-9B74-A5392E6BB763}" type="presOf" srcId="{AF28C2A6-B3E5-495F-84D2-7591950640AB}" destId="{B9F5FEB4-0F5E-4008-951B-E9370C063B73}" srcOrd="0" destOrd="0" presId="urn:microsoft.com/office/officeart/2005/8/layout/lProcess2"/>
    <dgm:cxn modelId="{D66992AC-E0AF-459E-83A9-DABC8C3B43F1}" srcId="{AF28C2A6-B3E5-495F-84D2-7591950640AB}" destId="{C50B62A7-10AD-4584-8F58-99428CC8DB03}" srcOrd="2" destOrd="0" parTransId="{75B0C734-4E1A-4339-BCAA-1915A59565DE}" sibTransId="{625FEB91-941D-4206-AEA1-14E9B34A83B8}"/>
    <dgm:cxn modelId="{71AD7022-3D83-45A7-9C7D-F3C7A5ABDD4B}" type="presOf" srcId="{C50B62A7-10AD-4584-8F58-99428CC8DB03}" destId="{AE6F755D-BDC3-480C-9434-8CBE07348C5F}" srcOrd="0" destOrd="0" presId="urn:microsoft.com/office/officeart/2005/8/layout/lProcess2"/>
    <dgm:cxn modelId="{E5EE90BD-40EE-4FBE-9450-C9C594D710AB}" type="presParOf" srcId="{BE9A9C0A-8769-416C-9B9B-26620EC6FB2C}" destId="{639AB307-58BB-494E-B58D-45176C763779}" srcOrd="0" destOrd="0" presId="urn:microsoft.com/office/officeart/2005/8/layout/lProcess2"/>
    <dgm:cxn modelId="{58446E4F-1CE3-4EDF-8282-7A64E508A38F}" type="presParOf" srcId="{639AB307-58BB-494E-B58D-45176C763779}" destId="{B9F5FEB4-0F5E-4008-951B-E9370C063B73}" srcOrd="0" destOrd="0" presId="urn:microsoft.com/office/officeart/2005/8/layout/lProcess2"/>
    <dgm:cxn modelId="{C585B0CF-B878-4C03-AA23-EB85A64ED2EA}" type="presParOf" srcId="{639AB307-58BB-494E-B58D-45176C763779}" destId="{8F970241-DF3A-4CE8-8E2B-BD51B4F1BA32}" srcOrd="1" destOrd="0" presId="urn:microsoft.com/office/officeart/2005/8/layout/lProcess2"/>
    <dgm:cxn modelId="{2FF6DEEA-02A7-4290-9DF1-70372720EDCB}" type="presParOf" srcId="{639AB307-58BB-494E-B58D-45176C763779}" destId="{04F5155C-A472-49DC-AEFF-ED960CE6C035}" srcOrd="2" destOrd="0" presId="urn:microsoft.com/office/officeart/2005/8/layout/lProcess2"/>
    <dgm:cxn modelId="{13158870-CCD6-4EC5-8E00-1ACE2F82434E}" type="presParOf" srcId="{04F5155C-A472-49DC-AEFF-ED960CE6C035}" destId="{F29C0C52-AD08-4420-8F81-4CFDDEA2FF58}" srcOrd="0" destOrd="0" presId="urn:microsoft.com/office/officeart/2005/8/layout/lProcess2"/>
    <dgm:cxn modelId="{DFE445BB-9204-43E4-A29F-E8F7E418A2A0}" type="presParOf" srcId="{F29C0C52-AD08-4420-8F81-4CFDDEA2FF58}" destId="{2C128D55-916D-4080-87FF-E3B26D16C442}" srcOrd="0" destOrd="0" presId="urn:microsoft.com/office/officeart/2005/8/layout/lProcess2"/>
    <dgm:cxn modelId="{4477AE11-06C1-41EF-BCC1-4CF0F3545855}" type="presParOf" srcId="{F29C0C52-AD08-4420-8F81-4CFDDEA2FF58}" destId="{41D856B0-B6EF-4A15-B36A-88799772CD48}" srcOrd="1" destOrd="0" presId="urn:microsoft.com/office/officeart/2005/8/layout/lProcess2"/>
    <dgm:cxn modelId="{38BEE818-9E61-48F3-994B-36ECE81831E4}" type="presParOf" srcId="{F29C0C52-AD08-4420-8F81-4CFDDEA2FF58}" destId="{61BC192F-BF7C-46F8-BEC0-E45FC063E458}" srcOrd="2" destOrd="0" presId="urn:microsoft.com/office/officeart/2005/8/layout/lProcess2"/>
    <dgm:cxn modelId="{8CB70456-6ED4-483B-AFC2-7848112E3835}" type="presParOf" srcId="{F29C0C52-AD08-4420-8F81-4CFDDEA2FF58}" destId="{F809DF7C-6191-48BF-AB49-CB864227F280}" srcOrd="3" destOrd="0" presId="urn:microsoft.com/office/officeart/2005/8/layout/lProcess2"/>
    <dgm:cxn modelId="{BE5EFBA5-79DB-44E2-A719-C555940AE963}" type="presParOf" srcId="{F29C0C52-AD08-4420-8F81-4CFDDEA2FF58}" destId="{AE6F755D-BDC3-480C-9434-8CBE07348C5F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EF14F0-B0BD-455F-8006-54D38CC233A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AF28C2A6-B3E5-495F-84D2-7591950640AB}">
      <dgm:prSet phldrT="[Text]" custT="1"/>
      <dgm:spPr/>
      <dgm:t>
        <a:bodyPr tIns="457200"/>
        <a:lstStyle/>
        <a:p>
          <a:endParaRPr lang="en-US" sz="2500" dirty="0" smtClean="0">
            <a:latin typeface="Calibri" panose="020F0502020204030204" pitchFamily="34" charset="0"/>
          </a:endParaRPr>
        </a:p>
        <a:p>
          <a:r>
            <a:rPr lang="en-US" sz="3000" dirty="0" smtClean="0">
              <a:latin typeface="Calibri" panose="020F0502020204030204" pitchFamily="34" charset="0"/>
            </a:rPr>
            <a:t>Individual use of joint Foreground is possible</a:t>
          </a:r>
        </a:p>
        <a:p>
          <a:r>
            <a:rPr lang="en-US" sz="2400" dirty="0" smtClean="0">
              <a:latin typeface="Calibri" panose="020F0502020204030204" pitchFamily="34" charset="0"/>
            </a:rPr>
            <a:t>provided prior notice and fair &amp; reasonable compensation to the other joint owners</a:t>
          </a:r>
          <a:endParaRPr lang="nl-BE" sz="2400" dirty="0"/>
        </a:p>
      </dgm:t>
    </dgm:pt>
    <dgm:pt modelId="{BCE281D7-4545-4EFB-B97D-056EF9509C46}" type="parTrans" cxnId="{BCAFB182-43DA-4329-A9F9-4DE3FCCE4D77}">
      <dgm:prSet/>
      <dgm:spPr/>
      <dgm:t>
        <a:bodyPr/>
        <a:lstStyle/>
        <a:p>
          <a:endParaRPr lang="nl-BE"/>
        </a:p>
      </dgm:t>
    </dgm:pt>
    <dgm:pt modelId="{830349FB-BF31-499A-941C-0B4438777E50}" type="sibTrans" cxnId="{BCAFB182-43DA-4329-A9F9-4DE3FCCE4D77}">
      <dgm:prSet/>
      <dgm:spPr/>
      <dgm:t>
        <a:bodyPr/>
        <a:lstStyle/>
        <a:p>
          <a:endParaRPr lang="nl-BE"/>
        </a:p>
      </dgm:t>
    </dgm:pt>
    <dgm:pt modelId="{2604532D-9D1E-4543-BF66-1CB36211C9B3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all IMI projects</a:t>
          </a:r>
          <a:endParaRPr lang="nl-BE" sz="3000" dirty="0">
            <a:latin typeface="Calibri" panose="020F0502020204030204" pitchFamily="34" charset="0"/>
          </a:endParaRPr>
        </a:p>
      </dgm:t>
    </dgm:pt>
    <dgm:pt modelId="{D9A77F8C-8E5F-4DB4-8822-069672CA0994}" type="parTrans" cxnId="{1C34AC18-8EA5-47C3-A7E8-8971C886E2F4}">
      <dgm:prSet/>
      <dgm:spPr/>
      <dgm:t>
        <a:bodyPr/>
        <a:lstStyle/>
        <a:p>
          <a:endParaRPr lang="nl-BE"/>
        </a:p>
      </dgm:t>
    </dgm:pt>
    <dgm:pt modelId="{5570BC67-0844-4E34-BBF4-FA5E6E1F694D}" type="sibTrans" cxnId="{1C34AC18-8EA5-47C3-A7E8-8971C886E2F4}">
      <dgm:prSet/>
      <dgm:spPr/>
      <dgm:t>
        <a:bodyPr/>
        <a:lstStyle/>
        <a:p>
          <a:endParaRPr lang="nl-BE"/>
        </a:p>
      </dgm:t>
    </dgm:pt>
    <dgm:pt modelId="{BE9A9C0A-8769-416C-9B9B-26620EC6FB2C}" type="pres">
      <dgm:prSet presAssocID="{85EF14F0-B0BD-455F-8006-54D38CC233A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639AB307-58BB-494E-B58D-45176C763779}" type="pres">
      <dgm:prSet presAssocID="{AF28C2A6-B3E5-495F-84D2-7591950640AB}" presName="compNode" presStyleCnt="0"/>
      <dgm:spPr/>
    </dgm:pt>
    <dgm:pt modelId="{B9F5FEB4-0F5E-4008-951B-E9370C063B73}" type="pres">
      <dgm:prSet presAssocID="{AF28C2A6-B3E5-495F-84D2-7591950640AB}" presName="aNode" presStyleLbl="bgShp" presStyleIdx="0" presStyleCnt="1" custLinFactNeighborX="57496" custLinFactNeighborY="11809"/>
      <dgm:spPr/>
      <dgm:t>
        <a:bodyPr/>
        <a:lstStyle/>
        <a:p>
          <a:endParaRPr lang="nl-BE"/>
        </a:p>
      </dgm:t>
    </dgm:pt>
    <dgm:pt modelId="{8F970241-DF3A-4CE8-8E2B-BD51B4F1BA32}" type="pres">
      <dgm:prSet presAssocID="{AF28C2A6-B3E5-495F-84D2-7591950640AB}" presName="textNode" presStyleLbl="bgShp" presStyleIdx="0" presStyleCnt="1"/>
      <dgm:spPr/>
      <dgm:t>
        <a:bodyPr/>
        <a:lstStyle/>
        <a:p>
          <a:endParaRPr lang="nl-BE"/>
        </a:p>
      </dgm:t>
    </dgm:pt>
    <dgm:pt modelId="{04F5155C-A472-49DC-AEFF-ED960CE6C035}" type="pres">
      <dgm:prSet presAssocID="{AF28C2A6-B3E5-495F-84D2-7591950640AB}" presName="compChildNode" presStyleCnt="0"/>
      <dgm:spPr/>
    </dgm:pt>
    <dgm:pt modelId="{F29C0C52-AD08-4420-8F81-4CFDDEA2FF58}" type="pres">
      <dgm:prSet presAssocID="{AF28C2A6-B3E5-495F-84D2-7591950640AB}" presName="theInnerList" presStyleCnt="0"/>
      <dgm:spPr/>
    </dgm:pt>
    <dgm:pt modelId="{2C128D55-916D-4080-87FF-E3B26D16C442}" type="pres">
      <dgm:prSet presAssocID="{2604532D-9D1E-4543-BF66-1CB36211C9B3}" presName="childNode" presStyleLbl="node1" presStyleIdx="0" presStyleCnt="1" custScaleY="41377" custLinFactNeighborY="1493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A1AA0958-1B7D-4B65-8132-55A184CD68FD}" type="presOf" srcId="{85EF14F0-B0BD-455F-8006-54D38CC233A3}" destId="{BE9A9C0A-8769-416C-9B9B-26620EC6FB2C}" srcOrd="0" destOrd="0" presId="urn:microsoft.com/office/officeart/2005/8/layout/lProcess2"/>
    <dgm:cxn modelId="{5A7606D5-3858-4085-8E05-5073F1EF6277}" type="presOf" srcId="{AF28C2A6-B3E5-495F-84D2-7591950640AB}" destId="{8F970241-DF3A-4CE8-8E2B-BD51B4F1BA32}" srcOrd="1" destOrd="0" presId="urn:microsoft.com/office/officeart/2005/8/layout/lProcess2"/>
    <dgm:cxn modelId="{1C34AC18-8EA5-47C3-A7E8-8971C886E2F4}" srcId="{AF28C2A6-B3E5-495F-84D2-7591950640AB}" destId="{2604532D-9D1E-4543-BF66-1CB36211C9B3}" srcOrd="0" destOrd="0" parTransId="{D9A77F8C-8E5F-4DB4-8822-069672CA0994}" sibTransId="{5570BC67-0844-4E34-BBF4-FA5E6E1F694D}"/>
    <dgm:cxn modelId="{BCAFB182-43DA-4329-A9F9-4DE3FCCE4D77}" srcId="{85EF14F0-B0BD-455F-8006-54D38CC233A3}" destId="{AF28C2A6-B3E5-495F-84D2-7591950640AB}" srcOrd="0" destOrd="0" parTransId="{BCE281D7-4545-4EFB-B97D-056EF9509C46}" sibTransId="{830349FB-BF31-499A-941C-0B4438777E50}"/>
    <dgm:cxn modelId="{CC11FEE4-4D50-4679-8D58-E493B89EEE3F}" type="presOf" srcId="{AF28C2A6-B3E5-495F-84D2-7591950640AB}" destId="{B9F5FEB4-0F5E-4008-951B-E9370C063B73}" srcOrd="0" destOrd="0" presId="urn:microsoft.com/office/officeart/2005/8/layout/lProcess2"/>
    <dgm:cxn modelId="{28CE6B24-672C-49EE-A28B-EB2E36BA9BAC}" type="presOf" srcId="{2604532D-9D1E-4543-BF66-1CB36211C9B3}" destId="{2C128D55-916D-4080-87FF-E3B26D16C442}" srcOrd="0" destOrd="0" presId="urn:microsoft.com/office/officeart/2005/8/layout/lProcess2"/>
    <dgm:cxn modelId="{730CE7EE-4631-4C78-B77E-51632F8F4D6E}" type="presParOf" srcId="{BE9A9C0A-8769-416C-9B9B-26620EC6FB2C}" destId="{639AB307-58BB-494E-B58D-45176C763779}" srcOrd="0" destOrd="0" presId="urn:microsoft.com/office/officeart/2005/8/layout/lProcess2"/>
    <dgm:cxn modelId="{2145A439-456A-48D9-9643-7617153F1965}" type="presParOf" srcId="{639AB307-58BB-494E-B58D-45176C763779}" destId="{B9F5FEB4-0F5E-4008-951B-E9370C063B73}" srcOrd="0" destOrd="0" presId="urn:microsoft.com/office/officeart/2005/8/layout/lProcess2"/>
    <dgm:cxn modelId="{8BD759E0-9064-4043-BD54-7CF91E95C259}" type="presParOf" srcId="{639AB307-58BB-494E-B58D-45176C763779}" destId="{8F970241-DF3A-4CE8-8E2B-BD51B4F1BA32}" srcOrd="1" destOrd="0" presId="urn:microsoft.com/office/officeart/2005/8/layout/lProcess2"/>
    <dgm:cxn modelId="{5D49BDCD-6128-4FD6-B80E-7AB3B0F25A08}" type="presParOf" srcId="{639AB307-58BB-494E-B58D-45176C763779}" destId="{04F5155C-A472-49DC-AEFF-ED960CE6C035}" srcOrd="2" destOrd="0" presId="urn:microsoft.com/office/officeart/2005/8/layout/lProcess2"/>
    <dgm:cxn modelId="{89DEAA68-E575-4996-A40E-4A8B894A1F89}" type="presParOf" srcId="{04F5155C-A472-49DC-AEFF-ED960CE6C035}" destId="{F29C0C52-AD08-4420-8F81-4CFDDEA2FF58}" srcOrd="0" destOrd="0" presId="urn:microsoft.com/office/officeart/2005/8/layout/lProcess2"/>
    <dgm:cxn modelId="{B1518EF1-48D3-42C4-80B4-C4520859C28B}" type="presParOf" srcId="{F29C0C52-AD08-4420-8F81-4CFDDEA2FF58}" destId="{2C128D55-916D-4080-87FF-E3B26D16C44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EF14F0-B0BD-455F-8006-54D38CC233A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D4B98187-D395-4FF3-9002-4D91E25EC59B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not used yet</a:t>
          </a:r>
          <a:endParaRPr lang="nl-BE" sz="3000" dirty="0">
            <a:latin typeface="Calibri" panose="020F0502020204030204" pitchFamily="34" charset="0"/>
          </a:endParaRPr>
        </a:p>
      </dgm:t>
    </dgm:pt>
    <dgm:pt modelId="{B7650856-3C6B-43F1-B736-31473769F9CA}" type="parTrans" cxnId="{9D555265-1B8A-40A5-86AA-DE1D2ABD8236}">
      <dgm:prSet/>
      <dgm:spPr/>
      <dgm:t>
        <a:bodyPr/>
        <a:lstStyle/>
        <a:p>
          <a:endParaRPr lang="nl-BE"/>
        </a:p>
      </dgm:t>
    </dgm:pt>
    <dgm:pt modelId="{E9AC0A05-FBE9-43A3-BF4C-9D41E8B184B2}" type="sibTrans" cxnId="{9D555265-1B8A-40A5-86AA-DE1D2ABD8236}">
      <dgm:prSet/>
      <dgm:spPr/>
      <dgm:t>
        <a:bodyPr/>
        <a:lstStyle/>
        <a:p>
          <a:endParaRPr lang="nl-BE"/>
        </a:p>
      </dgm:t>
    </dgm:pt>
    <dgm:pt modelId="{1D1D117F-BECF-4849-9549-B18B422999E7}">
      <dgm:prSet phldrT="[Text]" custT="1"/>
      <dgm:spPr/>
      <dgm:t>
        <a:bodyPr tIns="914400"/>
        <a:lstStyle/>
        <a:p>
          <a:r>
            <a:rPr lang="nl-BE" sz="2400" dirty="0" smtClean="0">
              <a:latin typeface="Calibri" panose="020F0502020204030204" pitchFamily="34" charset="0"/>
            </a:rPr>
            <a:t>Foreground may be transferred to affiliates and subcontractors</a:t>
          </a:r>
        </a:p>
        <a:p>
          <a:r>
            <a:rPr lang="nl-BE" sz="3000" dirty="0" smtClean="0">
              <a:latin typeface="Calibri" panose="020F0502020204030204" pitchFamily="34" charset="0"/>
            </a:rPr>
            <a:t>without prior notification</a:t>
          </a:r>
          <a:endParaRPr lang="nl-BE" sz="3000" dirty="0">
            <a:latin typeface="Calibri" panose="020F0502020204030204" pitchFamily="34" charset="0"/>
          </a:endParaRPr>
        </a:p>
      </dgm:t>
    </dgm:pt>
    <dgm:pt modelId="{6ED4BAD4-17F0-4101-AD72-A66EB282E0D5}" type="parTrans" cxnId="{263C3265-A3DB-4567-9B2D-A0EBB80B953C}">
      <dgm:prSet/>
      <dgm:spPr/>
      <dgm:t>
        <a:bodyPr/>
        <a:lstStyle/>
        <a:p>
          <a:endParaRPr lang="nl-BE"/>
        </a:p>
      </dgm:t>
    </dgm:pt>
    <dgm:pt modelId="{D52BB8AC-3264-4FC5-938F-20143B08849C}" type="sibTrans" cxnId="{263C3265-A3DB-4567-9B2D-A0EBB80B953C}">
      <dgm:prSet/>
      <dgm:spPr/>
      <dgm:t>
        <a:bodyPr/>
        <a:lstStyle/>
        <a:p>
          <a:endParaRPr lang="nl-BE"/>
        </a:p>
      </dgm:t>
    </dgm:pt>
    <dgm:pt modelId="{7BF08067-3E0E-4426-9AC7-1132C3EDF5CA}">
      <dgm:prSet phldrT="[Text]" custT="1"/>
      <dgm:spPr/>
      <dgm:t>
        <a:bodyPr tIns="91440"/>
        <a:lstStyle/>
        <a:p>
          <a:r>
            <a:rPr lang="nl-BE" sz="3000" dirty="0" smtClean="0">
              <a:latin typeface="Calibri" panose="020F0502020204030204" pitchFamily="34" charset="0"/>
            </a:rPr>
            <a:t>all IMI projects</a:t>
          </a:r>
          <a:endParaRPr lang="nl-BE" sz="3000" dirty="0">
            <a:latin typeface="Calibri" panose="020F0502020204030204" pitchFamily="34" charset="0"/>
          </a:endParaRPr>
        </a:p>
      </dgm:t>
    </dgm:pt>
    <dgm:pt modelId="{926F470B-7E70-4160-8EFE-F64B549ADBAF}" type="parTrans" cxnId="{B3EC7C9B-0FD6-4BBD-AF7E-0C1CCAB86BD2}">
      <dgm:prSet/>
      <dgm:spPr/>
      <dgm:t>
        <a:bodyPr/>
        <a:lstStyle/>
        <a:p>
          <a:endParaRPr lang="nl-BE"/>
        </a:p>
      </dgm:t>
    </dgm:pt>
    <dgm:pt modelId="{9312F73D-2626-4049-A35F-E6E3A938BB66}" type="sibTrans" cxnId="{B3EC7C9B-0FD6-4BBD-AF7E-0C1CCAB86BD2}">
      <dgm:prSet/>
      <dgm:spPr/>
      <dgm:t>
        <a:bodyPr/>
        <a:lstStyle/>
        <a:p>
          <a:endParaRPr lang="nl-BE"/>
        </a:p>
      </dgm:t>
    </dgm:pt>
    <dgm:pt modelId="{B76B23D7-6929-44CD-8C9C-849C718E9B1D}">
      <dgm:prSet phldrT="[Text]" custT="1"/>
      <dgm:spPr/>
      <dgm:t>
        <a:bodyPr tIns="1044000"/>
        <a:lstStyle/>
        <a:p>
          <a:r>
            <a:rPr lang="en-US" sz="2400" dirty="0" smtClean="0">
              <a:latin typeface="Calibri" panose="020F0502020204030204" pitchFamily="34" charset="0"/>
            </a:rPr>
            <a:t>Unprotected valuable Foreground</a:t>
          </a:r>
        </a:p>
        <a:p>
          <a:r>
            <a:rPr lang="en-US" sz="3000" dirty="0" smtClean="0">
              <a:latin typeface="Calibri" panose="020F0502020204030204" pitchFamily="34" charset="0"/>
            </a:rPr>
            <a:t>may be transferred</a:t>
          </a:r>
          <a:endParaRPr lang="nl-BE" sz="3000" dirty="0">
            <a:latin typeface="Calibri" panose="020F0502020204030204" pitchFamily="34" charset="0"/>
          </a:endParaRPr>
        </a:p>
      </dgm:t>
    </dgm:pt>
    <dgm:pt modelId="{AB345438-76EF-480A-B03E-74A4AAE3FC7F}" type="parTrans" cxnId="{728DDECE-7F0F-4904-B51E-C86F0ECBEE07}">
      <dgm:prSet/>
      <dgm:spPr/>
      <dgm:t>
        <a:bodyPr/>
        <a:lstStyle/>
        <a:p>
          <a:endParaRPr lang="nl-BE"/>
        </a:p>
      </dgm:t>
    </dgm:pt>
    <dgm:pt modelId="{846FE729-1974-4DE7-9738-2A388B0835E1}" type="sibTrans" cxnId="{728DDECE-7F0F-4904-B51E-C86F0ECBEE07}">
      <dgm:prSet/>
      <dgm:spPr/>
      <dgm:t>
        <a:bodyPr/>
        <a:lstStyle/>
        <a:p>
          <a:endParaRPr lang="nl-BE"/>
        </a:p>
      </dgm:t>
    </dgm:pt>
    <dgm:pt modelId="{BE9A9C0A-8769-416C-9B9B-26620EC6FB2C}" type="pres">
      <dgm:prSet presAssocID="{85EF14F0-B0BD-455F-8006-54D38CC233A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C8586F36-7275-4254-8F07-86901AEDCFB8}" type="pres">
      <dgm:prSet presAssocID="{1D1D117F-BECF-4849-9549-B18B422999E7}" presName="compNode" presStyleCnt="0"/>
      <dgm:spPr/>
    </dgm:pt>
    <dgm:pt modelId="{43B444A8-274F-45F3-B3A0-06DFEE3D52F6}" type="pres">
      <dgm:prSet presAssocID="{1D1D117F-BECF-4849-9549-B18B422999E7}" presName="aNode" presStyleLbl="bgShp" presStyleIdx="0" presStyleCnt="2" custLinFactNeighborX="-311"/>
      <dgm:spPr/>
      <dgm:t>
        <a:bodyPr/>
        <a:lstStyle/>
        <a:p>
          <a:endParaRPr lang="nl-BE"/>
        </a:p>
      </dgm:t>
    </dgm:pt>
    <dgm:pt modelId="{7A46DC41-CDAE-41C5-B412-8F935D1CAA0C}" type="pres">
      <dgm:prSet presAssocID="{1D1D117F-BECF-4849-9549-B18B422999E7}" presName="textNode" presStyleLbl="bgShp" presStyleIdx="0" presStyleCnt="2"/>
      <dgm:spPr/>
      <dgm:t>
        <a:bodyPr/>
        <a:lstStyle/>
        <a:p>
          <a:endParaRPr lang="nl-BE"/>
        </a:p>
      </dgm:t>
    </dgm:pt>
    <dgm:pt modelId="{47798E03-0D5E-4324-9DC0-E090D5831906}" type="pres">
      <dgm:prSet presAssocID="{1D1D117F-BECF-4849-9549-B18B422999E7}" presName="compChildNode" presStyleCnt="0"/>
      <dgm:spPr/>
    </dgm:pt>
    <dgm:pt modelId="{74F2834C-5C28-45A2-978B-EE2008C42AF5}" type="pres">
      <dgm:prSet presAssocID="{1D1D117F-BECF-4849-9549-B18B422999E7}" presName="theInnerList" presStyleCnt="0"/>
      <dgm:spPr/>
    </dgm:pt>
    <dgm:pt modelId="{79128AA0-CB46-4494-BE54-C8ED0AE4E479}" type="pres">
      <dgm:prSet presAssocID="{7BF08067-3E0E-4426-9AC7-1132C3EDF5CA}" presName="childNode" presStyleLbl="node1" presStyleIdx="0" presStyleCnt="2" custScaleY="37345" custLinFactNeighborY="947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AA9C72D-8FF9-4A72-90C5-49C78F58B97D}" type="pres">
      <dgm:prSet presAssocID="{1D1D117F-BECF-4849-9549-B18B422999E7}" presName="aSpace" presStyleCnt="0"/>
      <dgm:spPr/>
    </dgm:pt>
    <dgm:pt modelId="{BC96493A-2FB7-4198-A1A1-B59599C9A179}" type="pres">
      <dgm:prSet presAssocID="{B76B23D7-6929-44CD-8C9C-849C718E9B1D}" presName="compNode" presStyleCnt="0"/>
      <dgm:spPr/>
    </dgm:pt>
    <dgm:pt modelId="{34FC04C1-6BC7-45E2-8714-44C37660402E}" type="pres">
      <dgm:prSet presAssocID="{B76B23D7-6929-44CD-8C9C-849C718E9B1D}" presName="aNode" presStyleLbl="bgShp" presStyleIdx="1" presStyleCnt="2"/>
      <dgm:spPr/>
      <dgm:t>
        <a:bodyPr/>
        <a:lstStyle/>
        <a:p>
          <a:endParaRPr lang="nl-BE"/>
        </a:p>
      </dgm:t>
    </dgm:pt>
    <dgm:pt modelId="{7C841736-7F38-4492-970A-0F7AE19759A3}" type="pres">
      <dgm:prSet presAssocID="{B76B23D7-6929-44CD-8C9C-849C718E9B1D}" presName="textNode" presStyleLbl="bgShp" presStyleIdx="1" presStyleCnt="2"/>
      <dgm:spPr/>
      <dgm:t>
        <a:bodyPr/>
        <a:lstStyle/>
        <a:p>
          <a:endParaRPr lang="nl-BE"/>
        </a:p>
      </dgm:t>
    </dgm:pt>
    <dgm:pt modelId="{3B5CC375-80DA-458B-BA43-C79D8FC7309C}" type="pres">
      <dgm:prSet presAssocID="{B76B23D7-6929-44CD-8C9C-849C718E9B1D}" presName="compChildNode" presStyleCnt="0"/>
      <dgm:spPr/>
    </dgm:pt>
    <dgm:pt modelId="{E66F4AA0-9D23-4633-B4CB-301117DC4BC1}" type="pres">
      <dgm:prSet presAssocID="{B76B23D7-6929-44CD-8C9C-849C718E9B1D}" presName="theInnerList" presStyleCnt="0"/>
      <dgm:spPr/>
    </dgm:pt>
    <dgm:pt modelId="{E0A196AF-68E2-474A-9DBE-62E6B458C9C5}" type="pres">
      <dgm:prSet presAssocID="{D4B98187-D395-4FF3-9002-4D91E25EC59B}" presName="childNode" presStyleLbl="node1" presStyleIdx="1" presStyleCnt="2" custScaleY="40616" custLinFactNeighborY="10521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6FD32C89-9C60-4FAE-9D14-CCA870671606}" type="presOf" srcId="{7BF08067-3E0E-4426-9AC7-1132C3EDF5CA}" destId="{79128AA0-CB46-4494-BE54-C8ED0AE4E479}" srcOrd="0" destOrd="0" presId="urn:microsoft.com/office/officeart/2005/8/layout/lProcess2"/>
    <dgm:cxn modelId="{9D555265-1B8A-40A5-86AA-DE1D2ABD8236}" srcId="{B76B23D7-6929-44CD-8C9C-849C718E9B1D}" destId="{D4B98187-D395-4FF3-9002-4D91E25EC59B}" srcOrd="0" destOrd="0" parTransId="{B7650856-3C6B-43F1-B736-31473769F9CA}" sibTransId="{E9AC0A05-FBE9-43A3-BF4C-9D41E8B184B2}"/>
    <dgm:cxn modelId="{A8FB4136-0384-4504-B3B3-E2C20BE2A58C}" type="presOf" srcId="{B76B23D7-6929-44CD-8C9C-849C718E9B1D}" destId="{7C841736-7F38-4492-970A-0F7AE19759A3}" srcOrd="1" destOrd="0" presId="urn:microsoft.com/office/officeart/2005/8/layout/lProcess2"/>
    <dgm:cxn modelId="{728DDECE-7F0F-4904-B51E-C86F0ECBEE07}" srcId="{85EF14F0-B0BD-455F-8006-54D38CC233A3}" destId="{B76B23D7-6929-44CD-8C9C-849C718E9B1D}" srcOrd="1" destOrd="0" parTransId="{AB345438-76EF-480A-B03E-74A4AAE3FC7F}" sibTransId="{846FE729-1974-4DE7-9738-2A388B0835E1}"/>
    <dgm:cxn modelId="{B3EC7C9B-0FD6-4BBD-AF7E-0C1CCAB86BD2}" srcId="{1D1D117F-BECF-4849-9549-B18B422999E7}" destId="{7BF08067-3E0E-4426-9AC7-1132C3EDF5CA}" srcOrd="0" destOrd="0" parTransId="{926F470B-7E70-4160-8EFE-F64B549ADBAF}" sibTransId="{9312F73D-2626-4049-A35F-E6E3A938BB66}"/>
    <dgm:cxn modelId="{52813B17-803D-488E-8756-3E94DFEA3DAA}" type="presOf" srcId="{85EF14F0-B0BD-455F-8006-54D38CC233A3}" destId="{BE9A9C0A-8769-416C-9B9B-26620EC6FB2C}" srcOrd="0" destOrd="0" presId="urn:microsoft.com/office/officeart/2005/8/layout/lProcess2"/>
    <dgm:cxn modelId="{263C3265-A3DB-4567-9B2D-A0EBB80B953C}" srcId="{85EF14F0-B0BD-455F-8006-54D38CC233A3}" destId="{1D1D117F-BECF-4849-9549-B18B422999E7}" srcOrd="0" destOrd="0" parTransId="{6ED4BAD4-17F0-4101-AD72-A66EB282E0D5}" sibTransId="{D52BB8AC-3264-4FC5-938F-20143B08849C}"/>
    <dgm:cxn modelId="{2F6C10AE-5E2B-445D-90F1-9A80C6F415C4}" type="presOf" srcId="{1D1D117F-BECF-4849-9549-B18B422999E7}" destId="{7A46DC41-CDAE-41C5-B412-8F935D1CAA0C}" srcOrd="1" destOrd="0" presId="urn:microsoft.com/office/officeart/2005/8/layout/lProcess2"/>
    <dgm:cxn modelId="{213F090D-9C6D-486B-BFDA-5F53905C3B52}" type="presOf" srcId="{D4B98187-D395-4FF3-9002-4D91E25EC59B}" destId="{E0A196AF-68E2-474A-9DBE-62E6B458C9C5}" srcOrd="0" destOrd="0" presId="urn:microsoft.com/office/officeart/2005/8/layout/lProcess2"/>
    <dgm:cxn modelId="{433C25BC-1635-4B2B-AC14-49D07B0CC8BC}" type="presOf" srcId="{B76B23D7-6929-44CD-8C9C-849C718E9B1D}" destId="{34FC04C1-6BC7-45E2-8714-44C37660402E}" srcOrd="0" destOrd="0" presId="urn:microsoft.com/office/officeart/2005/8/layout/lProcess2"/>
    <dgm:cxn modelId="{07F8EC2E-C767-4A8D-8B83-89897415A4BD}" type="presOf" srcId="{1D1D117F-BECF-4849-9549-B18B422999E7}" destId="{43B444A8-274F-45F3-B3A0-06DFEE3D52F6}" srcOrd="0" destOrd="0" presId="urn:microsoft.com/office/officeart/2005/8/layout/lProcess2"/>
    <dgm:cxn modelId="{8FC46BEE-65EE-410A-A15D-B7015684330C}" type="presParOf" srcId="{BE9A9C0A-8769-416C-9B9B-26620EC6FB2C}" destId="{C8586F36-7275-4254-8F07-86901AEDCFB8}" srcOrd="0" destOrd="0" presId="urn:microsoft.com/office/officeart/2005/8/layout/lProcess2"/>
    <dgm:cxn modelId="{9D5DDA6C-B5ED-48B2-B0A0-26EF16708824}" type="presParOf" srcId="{C8586F36-7275-4254-8F07-86901AEDCFB8}" destId="{43B444A8-274F-45F3-B3A0-06DFEE3D52F6}" srcOrd="0" destOrd="0" presId="urn:microsoft.com/office/officeart/2005/8/layout/lProcess2"/>
    <dgm:cxn modelId="{CC30F0E7-8587-4BF6-ABED-2C35B8841A08}" type="presParOf" srcId="{C8586F36-7275-4254-8F07-86901AEDCFB8}" destId="{7A46DC41-CDAE-41C5-B412-8F935D1CAA0C}" srcOrd="1" destOrd="0" presId="urn:microsoft.com/office/officeart/2005/8/layout/lProcess2"/>
    <dgm:cxn modelId="{247FB432-D723-4621-BAD4-BCEAC398346F}" type="presParOf" srcId="{C8586F36-7275-4254-8F07-86901AEDCFB8}" destId="{47798E03-0D5E-4324-9DC0-E090D5831906}" srcOrd="2" destOrd="0" presId="urn:microsoft.com/office/officeart/2005/8/layout/lProcess2"/>
    <dgm:cxn modelId="{8FF307E8-B4F1-45EE-9748-3E06B542F6D2}" type="presParOf" srcId="{47798E03-0D5E-4324-9DC0-E090D5831906}" destId="{74F2834C-5C28-45A2-978B-EE2008C42AF5}" srcOrd="0" destOrd="0" presId="urn:microsoft.com/office/officeart/2005/8/layout/lProcess2"/>
    <dgm:cxn modelId="{597AFBD3-A19E-4ED4-9785-10E808EE8AD2}" type="presParOf" srcId="{74F2834C-5C28-45A2-978B-EE2008C42AF5}" destId="{79128AA0-CB46-4494-BE54-C8ED0AE4E479}" srcOrd="0" destOrd="0" presId="urn:microsoft.com/office/officeart/2005/8/layout/lProcess2"/>
    <dgm:cxn modelId="{C3351FF5-3354-401D-A73C-2F262F36DBFB}" type="presParOf" srcId="{BE9A9C0A-8769-416C-9B9B-26620EC6FB2C}" destId="{3AA9C72D-8FF9-4A72-90C5-49C78F58B97D}" srcOrd="1" destOrd="0" presId="urn:microsoft.com/office/officeart/2005/8/layout/lProcess2"/>
    <dgm:cxn modelId="{60C28509-8920-4A53-A28B-EFAB53DDC6BB}" type="presParOf" srcId="{BE9A9C0A-8769-416C-9B9B-26620EC6FB2C}" destId="{BC96493A-2FB7-4198-A1A1-B59599C9A179}" srcOrd="2" destOrd="0" presId="urn:microsoft.com/office/officeart/2005/8/layout/lProcess2"/>
    <dgm:cxn modelId="{CE164D85-BB89-4F54-8697-C0685608544F}" type="presParOf" srcId="{BC96493A-2FB7-4198-A1A1-B59599C9A179}" destId="{34FC04C1-6BC7-45E2-8714-44C37660402E}" srcOrd="0" destOrd="0" presId="urn:microsoft.com/office/officeart/2005/8/layout/lProcess2"/>
    <dgm:cxn modelId="{45EFB970-324A-403E-B546-09CC30DC8146}" type="presParOf" srcId="{BC96493A-2FB7-4198-A1A1-B59599C9A179}" destId="{7C841736-7F38-4492-970A-0F7AE19759A3}" srcOrd="1" destOrd="0" presId="urn:microsoft.com/office/officeart/2005/8/layout/lProcess2"/>
    <dgm:cxn modelId="{5B0E2998-8AB3-4807-A4D9-6A37A3E53DF6}" type="presParOf" srcId="{BC96493A-2FB7-4198-A1A1-B59599C9A179}" destId="{3B5CC375-80DA-458B-BA43-C79D8FC7309C}" srcOrd="2" destOrd="0" presId="urn:microsoft.com/office/officeart/2005/8/layout/lProcess2"/>
    <dgm:cxn modelId="{DC2E7C23-FE89-4F80-B983-450442D0D10E}" type="presParOf" srcId="{3B5CC375-80DA-458B-BA43-C79D8FC7309C}" destId="{E66F4AA0-9D23-4633-B4CB-301117DC4BC1}" srcOrd="0" destOrd="0" presId="urn:microsoft.com/office/officeart/2005/8/layout/lProcess2"/>
    <dgm:cxn modelId="{AF1E21D6-B003-4DCD-9554-18092340F7C1}" type="presParOf" srcId="{E66F4AA0-9D23-4633-B4CB-301117DC4BC1}" destId="{E0A196AF-68E2-474A-9DBE-62E6B458C9C5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EF14F0-B0BD-455F-8006-54D38CC233A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AF28C2A6-B3E5-495F-84D2-7591950640AB}">
      <dgm:prSet phldrT="[Text]" custT="1"/>
      <dgm:spPr/>
      <dgm:t>
        <a:bodyPr tIns="548640"/>
        <a:lstStyle/>
        <a:p>
          <a:r>
            <a:rPr lang="nl-BE" sz="2500" dirty="0" smtClean="0">
              <a:latin typeface="Calibri" panose="020F0502020204030204" pitchFamily="34" charset="0"/>
            </a:rPr>
            <a:t>Access to Foreground for further developments - except commercialisation - granted on royalty-free basis or under fair &amp; reasonable conditions*</a:t>
          </a:r>
          <a:endParaRPr lang="nl-BE" sz="2500" dirty="0">
            <a:latin typeface="Calibri" panose="020F0502020204030204" pitchFamily="34" charset="0"/>
          </a:endParaRPr>
        </a:p>
      </dgm:t>
    </dgm:pt>
    <dgm:pt modelId="{BCE281D7-4545-4EFB-B97D-056EF9509C46}" type="parTrans" cxnId="{BCAFB182-43DA-4329-A9F9-4DE3FCCE4D77}">
      <dgm:prSet/>
      <dgm:spPr/>
      <dgm:t>
        <a:bodyPr/>
        <a:lstStyle/>
        <a:p>
          <a:endParaRPr lang="nl-BE"/>
        </a:p>
      </dgm:t>
    </dgm:pt>
    <dgm:pt modelId="{830349FB-BF31-499A-941C-0B4438777E50}" type="sibTrans" cxnId="{BCAFB182-43DA-4329-A9F9-4DE3FCCE4D77}">
      <dgm:prSet/>
      <dgm:spPr/>
      <dgm:t>
        <a:bodyPr/>
        <a:lstStyle/>
        <a:p>
          <a:endParaRPr lang="nl-BE"/>
        </a:p>
      </dgm:t>
    </dgm:pt>
    <dgm:pt modelId="{2604532D-9D1E-4543-BF66-1CB36211C9B3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European Lead Factory</a:t>
          </a:r>
          <a:endParaRPr lang="nl-BE" sz="3000" dirty="0">
            <a:latin typeface="Calibri" panose="020F0502020204030204" pitchFamily="34" charset="0"/>
          </a:endParaRPr>
        </a:p>
      </dgm:t>
    </dgm:pt>
    <dgm:pt modelId="{D9A77F8C-8E5F-4DB4-8822-069672CA0994}" type="parTrans" cxnId="{1C34AC18-8EA5-47C3-A7E8-8971C886E2F4}">
      <dgm:prSet/>
      <dgm:spPr/>
      <dgm:t>
        <a:bodyPr/>
        <a:lstStyle/>
        <a:p>
          <a:endParaRPr lang="nl-BE"/>
        </a:p>
      </dgm:t>
    </dgm:pt>
    <dgm:pt modelId="{5570BC67-0844-4E34-BBF4-FA5E6E1F694D}" type="sibTrans" cxnId="{1C34AC18-8EA5-47C3-A7E8-8971C886E2F4}">
      <dgm:prSet/>
      <dgm:spPr/>
      <dgm:t>
        <a:bodyPr/>
        <a:lstStyle/>
        <a:p>
          <a:endParaRPr lang="nl-BE"/>
        </a:p>
      </dgm:t>
    </dgm:pt>
    <dgm:pt modelId="{E9EF1F8E-C699-43E9-85CD-1D6AF938EE1C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Antibiotic Clinical Trials</a:t>
          </a:r>
          <a:endParaRPr lang="nl-BE" sz="3000" dirty="0">
            <a:latin typeface="Calibri" panose="020F0502020204030204" pitchFamily="34" charset="0"/>
          </a:endParaRPr>
        </a:p>
      </dgm:t>
    </dgm:pt>
    <dgm:pt modelId="{4DD5C1B8-E42A-4E00-8AF7-60905D33CD6E}" type="parTrans" cxnId="{99D3B29B-BA61-4A44-AF63-7F41B8E1F77E}">
      <dgm:prSet/>
      <dgm:spPr/>
      <dgm:t>
        <a:bodyPr/>
        <a:lstStyle/>
        <a:p>
          <a:endParaRPr lang="nl-BE"/>
        </a:p>
      </dgm:t>
    </dgm:pt>
    <dgm:pt modelId="{9D0BB7C3-BCCC-48AE-AC98-149F318A4A86}" type="sibTrans" cxnId="{99D3B29B-BA61-4A44-AF63-7F41B8E1F77E}">
      <dgm:prSet/>
      <dgm:spPr/>
      <dgm:t>
        <a:bodyPr/>
        <a:lstStyle/>
        <a:p>
          <a:endParaRPr lang="nl-BE"/>
        </a:p>
      </dgm:t>
    </dgm:pt>
    <dgm:pt modelId="{2E4B153C-96B1-4C90-B800-FF162C92654E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Antibiotic Discovery Platform</a:t>
          </a:r>
          <a:endParaRPr lang="nl-BE" sz="3000" dirty="0">
            <a:latin typeface="Calibri" panose="020F0502020204030204" pitchFamily="34" charset="0"/>
          </a:endParaRPr>
        </a:p>
      </dgm:t>
    </dgm:pt>
    <dgm:pt modelId="{3A05CD27-111D-4D52-8543-BFD410A39AEC}" type="parTrans" cxnId="{E7EB6699-170E-40D9-968F-5E7E71F70A2A}">
      <dgm:prSet/>
      <dgm:spPr/>
      <dgm:t>
        <a:bodyPr/>
        <a:lstStyle/>
        <a:p>
          <a:endParaRPr lang="nl-BE"/>
        </a:p>
      </dgm:t>
    </dgm:pt>
    <dgm:pt modelId="{C2B3414F-4DD9-4A11-B8B5-AD22927714AB}" type="sibTrans" cxnId="{E7EB6699-170E-40D9-968F-5E7E71F70A2A}">
      <dgm:prSet/>
      <dgm:spPr/>
      <dgm:t>
        <a:bodyPr/>
        <a:lstStyle/>
        <a:p>
          <a:endParaRPr lang="nl-BE"/>
        </a:p>
      </dgm:t>
    </dgm:pt>
    <dgm:pt modelId="{BE9A9C0A-8769-416C-9B9B-26620EC6FB2C}" type="pres">
      <dgm:prSet presAssocID="{85EF14F0-B0BD-455F-8006-54D38CC233A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639AB307-58BB-494E-B58D-45176C763779}" type="pres">
      <dgm:prSet presAssocID="{AF28C2A6-B3E5-495F-84D2-7591950640AB}" presName="compNode" presStyleCnt="0"/>
      <dgm:spPr/>
    </dgm:pt>
    <dgm:pt modelId="{B9F5FEB4-0F5E-4008-951B-E9370C063B73}" type="pres">
      <dgm:prSet presAssocID="{AF28C2A6-B3E5-495F-84D2-7591950640AB}" presName="aNode" presStyleLbl="bgShp" presStyleIdx="0" presStyleCnt="1" custLinFactNeighborY="-399"/>
      <dgm:spPr/>
      <dgm:t>
        <a:bodyPr/>
        <a:lstStyle/>
        <a:p>
          <a:endParaRPr lang="nl-BE"/>
        </a:p>
      </dgm:t>
    </dgm:pt>
    <dgm:pt modelId="{8F970241-DF3A-4CE8-8E2B-BD51B4F1BA32}" type="pres">
      <dgm:prSet presAssocID="{AF28C2A6-B3E5-495F-84D2-7591950640AB}" presName="textNode" presStyleLbl="bgShp" presStyleIdx="0" presStyleCnt="1"/>
      <dgm:spPr/>
      <dgm:t>
        <a:bodyPr/>
        <a:lstStyle/>
        <a:p>
          <a:endParaRPr lang="nl-BE"/>
        </a:p>
      </dgm:t>
    </dgm:pt>
    <dgm:pt modelId="{04F5155C-A472-49DC-AEFF-ED960CE6C035}" type="pres">
      <dgm:prSet presAssocID="{AF28C2A6-B3E5-495F-84D2-7591950640AB}" presName="compChildNode" presStyleCnt="0"/>
      <dgm:spPr/>
    </dgm:pt>
    <dgm:pt modelId="{F29C0C52-AD08-4420-8F81-4CFDDEA2FF58}" type="pres">
      <dgm:prSet presAssocID="{AF28C2A6-B3E5-495F-84D2-7591950640AB}" presName="theInnerList" presStyleCnt="0"/>
      <dgm:spPr/>
    </dgm:pt>
    <dgm:pt modelId="{2C128D55-916D-4080-87FF-E3B26D16C442}" type="pres">
      <dgm:prSet presAssocID="{2604532D-9D1E-4543-BF66-1CB36211C9B3}" presName="childNode" presStyleLbl="node1" presStyleIdx="0" presStyleCnt="3" custScaleY="38897" custLinFactY="9640" custLinFactNeighborX="-659" custLinFactNeighborY="10000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1D856B0-B6EF-4A15-B36A-88799772CD48}" type="pres">
      <dgm:prSet presAssocID="{2604532D-9D1E-4543-BF66-1CB36211C9B3}" presName="aSpace2" presStyleCnt="0"/>
      <dgm:spPr/>
    </dgm:pt>
    <dgm:pt modelId="{3312321C-C693-4E15-863F-AADCB47757C3}" type="pres">
      <dgm:prSet presAssocID="{E9EF1F8E-C699-43E9-85CD-1D6AF938EE1C}" presName="childNode" presStyleLbl="node1" presStyleIdx="1" presStyleCnt="3" custScaleY="40213" custLinFactNeighborX="-659" custLinFactNeighborY="9875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B33E2859-EE23-4CE3-8B2D-40D6369859B8}" type="pres">
      <dgm:prSet presAssocID="{E9EF1F8E-C699-43E9-85CD-1D6AF938EE1C}" presName="aSpace2" presStyleCnt="0"/>
      <dgm:spPr/>
    </dgm:pt>
    <dgm:pt modelId="{3854A091-C918-4510-87C3-463F8803E0F2}" type="pres">
      <dgm:prSet presAssocID="{2E4B153C-96B1-4C90-B800-FF162C92654E}" presName="childNode" presStyleLbl="node1" presStyleIdx="2" presStyleCnt="3" custScaleY="41703" custLinFactNeighborY="4414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BCAFB182-43DA-4329-A9F9-4DE3FCCE4D77}" srcId="{85EF14F0-B0BD-455F-8006-54D38CC233A3}" destId="{AF28C2A6-B3E5-495F-84D2-7591950640AB}" srcOrd="0" destOrd="0" parTransId="{BCE281D7-4545-4EFB-B97D-056EF9509C46}" sibTransId="{830349FB-BF31-499A-941C-0B4438777E50}"/>
    <dgm:cxn modelId="{1C34AC18-8EA5-47C3-A7E8-8971C886E2F4}" srcId="{AF28C2A6-B3E5-495F-84D2-7591950640AB}" destId="{2604532D-9D1E-4543-BF66-1CB36211C9B3}" srcOrd="0" destOrd="0" parTransId="{D9A77F8C-8E5F-4DB4-8822-069672CA0994}" sibTransId="{5570BC67-0844-4E34-BBF4-FA5E6E1F694D}"/>
    <dgm:cxn modelId="{82384BD1-3F2D-4BFC-B1F5-F46CE68A1798}" type="presOf" srcId="{E9EF1F8E-C699-43E9-85CD-1D6AF938EE1C}" destId="{3312321C-C693-4E15-863F-AADCB47757C3}" srcOrd="0" destOrd="0" presId="urn:microsoft.com/office/officeart/2005/8/layout/lProcess2"/>
    <dgm:cxn modelId="{99D3B29B-BA61-4A44-AF63-7F41B8E1F77E}" srcId="{AF28C2A6-B3E5-495F-84D2-7591950640AB}" destId="{E9EF1F8E-C699-43E9-85CD-1D6AF938EE1C}" srcOrd="1" destOrd="0" parTransId="{4DD5C1B8-E42A-4E00-8AF7-60905D33CD6E}" sibTransId="{9D0BB7C3-BCCC-48AE-AC98-149F318A4A86}"/>
    <dgm:cxn modelId="{71C17631-3B69-49AB-A679-BB1A3B6BA89E}" type="presOf" srcId="{AF28C2A6-B3E5-495F-84D2-7591950640AB}" destId="{B9F5FEB4-0F5E-4008-951B-E9370C063B73}" srcOrd="0" destOrd="0" presId="urn:microsoft.com/office/officeart/2005/8/layout/lProcess2"/>
    <dgm:cxn modelId="{505820A3-ABF8-4052-B95E-BEC118F9A018}" type="presOf" srcId="{85EF14F0-B0BD-455F-8006-54D38CC233A3}" destId="{BE9A9C0A-8769-416C-9B9B-26620EC6FB2C}" srcOrd="0" destOrd="0" presId="urn:microsoft.com/office/officeart/2005/8/layout/lProcess2"/>
    <dgm:cxn modelId="{7B73BB16-9FF9-4D14-88DF-3909650A5B91}" type="presOf" srcId="{2E4B153C-96B1-4C90-B800-FF162C92654E}" destId="{3854A091-C918-4510-87C3-463F8803E0F2}" srcOrd="0" destOrd="0" presId="urn:microsoft.com/office/officeart/2005/8/layout/lProcess2"/>
    <dgm:cxn modelId="{E7EB6699-170E-40D9-968F-5E7E71F70A2A}" srcId="{AF28C2A6-B3E5-495F-84D2-7591950640AB}" destId="{2E4B153C-96B1-4C90-B800-FF162C92654E}" srcOrd="2" destOrd="0" parTransId="{3A05CD27-111D-4D52-8543-BFD410A39AEC}" sibTransId="{C2B3414F-4DD9-4A11-B8B5-AD22927714AB}"/>
    <dgm:cxn modelId="{206CBBE9-B8B7-4930-90FD-BB49CD421950}" type="presOf" srcId="{2604532D-9D1E-4543-BF66-1CB36211C9B3}" destId="{2C128D55-916D-4080-87FF-E3B26D16C442}" srcOrd="0" destOrd="0" presId="urn:microsoft.com/office/officeart/2005/8/layout/lProcess2"/>
    <dgm:cxn modelId="{29642601-8596-405C-B3CA-6F4B9729FF9E}" type="presOf" srcId="{AF28C2A6-B3E5-495F-84D2-7591950640AB}" destId="{8F970241-DF3A-4CE8-8E2B-BD51B4F1BA32}" srcOrd="1" destOrd="0" presId="urn:microsoft.com/office/officeart/2005/8/layout/lProcess2"/>
    <dgm:cxn modelId="{CE0D5C33-12C6-473B-8EFE-7AC6F9C323E6}" type="presParOf" srcId="{BE9A9C0A-8769-416C-9B9B-26620EC6FB2C}" destId="{639AB307-58BB-494E-B58D-45176C763779}" srcOrd="0" destOrd="0" presId="urn:microsoft.com/office/officeart/2005/8/layout/lProcess2"/>
    <dgm:cxn modelId="{369285D5-EA84-4E16-9D88-6F3B98DDDED8}" type="presParOf" srcId="{639AB307-58BB-494E-B58D-45176C763779}" destId="{B9F5FEB4-0F5E-4008-951B-E9370C063B73}" srcOrd="0" destOrd="0" presId="urn:microsoft.com/office/officeart/2005/8/layout/lProcess2"/>
    <dgm:cxn modelId="{D467E8C8-24CC-4425-8CD4-73DEA582DA49}" type="presParOf" srcId="{639AB307-58BB-494E-B58D-45176C763779}" destId="{8F970241-DF3A-4CE8-8E2B-BD51B4F1BA32}" srcOrd="1" destOrd="0" presId="urn:microsoft.com/office/officeart/2005/8/layout/lProcess2"/>
    <dgm:cxn modelId="{F3CB29AC-D1F3-4E51-B0C8-948149EDB708}" type="presParOf" srcId="{639AB307-58BB-494E-B58D-45176C763779}" destId="{04F5155C-A472-49DC-AEFF-ED960CE6C035}" srcOrd="2" destOrd="0" presId="urn:microsoft.com/office/officeart/2005/8/layout/lProcess2"/>
    <dgm:cxn modelId="{0006CDC9-D1B1-4391-8AFB-2383D12748DD}" type="presParOf" srcId="{04F5155C-A472-49DC-AEFF-ED960CE6C035}" destId="{F29C0C52-AD08-4420-8F81-4CFDDEA2FF58}" srcOrd="0" destOrd="0" presId="urn:microsoft.com/office/officeart/2005/8/layout/lProcess2"/>
    <dgm:cxn modelId="{091AAE28-5C94-43FE-AAD3-C702608505CE}" type="presParOf" srcId="{F29C0C52-AD08-4420-8F81-4CFDDEA2FF58}" destId="{2C128D55-916D-4080-87FF-E3B26D16C442}" srcOrd="0" destOrd="0" presId="urn:microsoft.com/office/officeart/2005/8/layout/lProcess2"/>
    <dgm:cxn modelId="{FCD2F559-3F1C-4DFD-B0EC-FBB428C6F4CA}" type="presParOf" srcId="{F29C0C52-AD08-4420-8F81-4CFDDEA2FF58}" destId="{41D856B0-B6EF-4A15-B36A-88799772CD48}" srcOrd="1" destOrd="0" presId="urn:microsoft.com/office/officeart/2005/8/layout/lProcess2"/>
    <dgm:cxn modelId="{7E88C717-ED41-43CD-A434-3111EAB95123}" type="presParOf" srcId="{F29C0C52-AD08-4420-8F81-4CFDDEA2FF58}" destId="{3312321C-C693-4E15-863F-AADCB47757C3}" srcOrd="2" destOrd="0" presId="urn:microsoft.com/office/officeart/2005/8/layout/lProcess2"/>
    <dgm:cxn modelId="{4247B467-1D33-459B-A9B7-4F8B319DF888}" type="presParOf" srcId="{F29C0C52-AD08-4420-8F81-4CFDDEA2FF58}" destId="{B33E2859-EE23-4CE3-8B2D-40D6369859B8}" srcOrd="3" destOrd="0" presId="urn:microsoft.com/office/officeart/2005/8/layout/lProcess2"/>
    <dgm:cxn modelId="{78DE44BF-80C2-4B5D-86FB-847A3089665A}" type="presParOf" srcId="{F29C0C52-AD08-4420-8F81-4CFDDEA2FF58}" destId="{3854A091-C918-4510-87C3-463F8803E0F2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5EF14F0-B0BD-455F-8006-54D38CC233A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00611E0A-80D2-452F-A127-2507C85522EE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Europain</a:t>
          </a:r>
          <a:endParaRPr lang="nl-BE" sz="3000" dirty="0">
            <a:latin typeface="Calibri" panose="020F0502020204030204" pitchFamily="34" charset="0"/>
          </a:endParaRPr>
        </a:p>
      </dgm:t>
    </dgm:pt>
    <dgm:pt modelId="{DCD8333A-BE77-4784-BB8F-1F401C349031}" type="parTrans" cxnId="{D6708173-5F69-4F07-8AAE-E8B8FCE915A8}">
      <dgm:prSet/>
      <dgm:spPr/>
      <dgm:t>
        <a:bodyPr/>
        <a:lstStyle/>
        <a:p>
          <a:endParaRPr lang="nl-BE"/>
        </a:p>
      </dgm:t>
    </dgm:pt>
    <dgm:pt modelId="{CEA97BE9-D64A-4986-9FCC-45812F67E265}" type="sibTrans" cxnId="{D6708173-5F69-4F07-8AAE-E8B8FCE915A8}">
      <dgm:prSet/>
      <dgm:spPr/>
      <dgm:t>
        <a:bodyPr/>
        <a:lstStyle/>
        <a:p>
          <a:endParaRPr lang="nl-BE"/>
        </a:p>
      </dgm:t>
    </dgm:pt>
    <dgm:pt modelId="{12A610B7-6E57-4CD6-98F1-809E92C44A8D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European Lead Factory</a:t>
          </a:r>
          <a:endParaRPr lang="nl-BE" sz="3000" dirty="0">
            <a:latin typeface="Calibri" panose="020F0502020204030204" pitchFamily="34" charset="0"/>
          </a:endParaRPr>
        </a:p>
      </dgm:t>
    </dgm:pt>
    <dgm:pt modelId="{A6C2DAE1-5F95-43A2-9BE4-5892697EC5E2}" type="parTrans" cxnId="{C54CE807-3B7B-4B99-B00A-F3BB5114031C}">
      <dgm:prSet/>
      <dgm:spPr/>
      <dgm:t>
        <a:bodyPr/>
        <a:lstStyle/>
        <a:p>
          <a:endParaRPr lang="nl-BE"/>
        </a:p>
      </dgm:t>
    </dgm:pt>
    <dgm:pt modelId="{02BCBEDD-37DB-44AC-96B0-94BE4BADE826}" type="sibTrans" cxnId="{C54CE807-3B7B-4B99-B00A-F3BB5114031C}">
      <dgm:prSet/>
      <dgm:spPr/>
      <dgm:t>
        <a:bodyPr/>
        <a:lstStyle/>
        <a:p>
          <a:endParaRPr lang="nl-BE"/>
        </a:p>
      </dgm:t>
    </dgm:pt>
    <dgm:pt modelId="{DD6982B6-E3B5-4F17-889D-457CA47B4E07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Real Effectiveness</a:t>
          </a:r>
          <a:endParaRPr lang="nl-BE" sz="3000" dirty="0">
            <a:latin typeface="Calibri" panose="020F0502020204030204" pitchFamily="34" charset="0"/>
          </a:endParaRPr>
        </a:p>
      </dgm:t>
    </dgm:pt>
    <dgm:pt modelId="{BE6D3A7F-8F8A-4C6C-BD01-AE1C5ABA5B4E}" type="parTrans" cxnId="{211479CF-86E8-4BCE-B44D-68C0AC119635}">
      <dgm:prSet/>
      <dgm:spPr/>
      <dgm:t>
        <a:bodyPr/>
        <a:lstStyle/>
        <a:p>
          <a:endParaRPr lang="nl-BE"/>
        </a:p>
      </dgm:t>
    </dgm:pt>
    <dgm:pt modelId="{CCA5817A-F714-4C48-B95F-0C1059C6E591}" type="sibTrans" cxnId="{211479CF-86E8-4BCE-B44D-68C0AC119635}">
      <dgm:prSet/>
      <dgm:spPr/>
      <dgm:t>
        <a:bodyPr/>
        <a:lstStyle/>
        <a:p>
          <a:endParaRPr lang="nl-BE"/>
        </a:p>
      </dgm:t>
    </dgm:pt>
    <dgm:pt modelId="{13B64A95-6DBB-4718-92CD-E1BBA57F0994}">
      <dgm:prSet phldrT="[Text]" custT="1"/>
      <dgm:spPr/>
      <dgm:t>
        <a:bodyPr/>
        <a:lstStyle/>
        <a:p>
          <a:r>
            <a:rPr lang="nl-BE" sz="3000" dirty="0" smtClean="0">
              <a:latin typeface="Calibri" panose="020F0502020204030204" pitchFamily="34" charset="0"/>
            </a:rPr>
            <a:t>Possibility to exclude </a:t>
          </a:r>
          <a:r>
            <a:rPr lang="nl-BE" sz="2500" dirty="0" smtClean="0">
              <a:latin typeface="Calibri" panose="020F0502020204030204" pitchFamily="34" charset="0"/>
            </a:rPr>
            <a:t>specific elements of Background</a:t>
          </a:r>
          <a:endParaRPr lang="nl-BE" sz="2500" dirty="0">
            <a:latin typeface="Calibri" panose="020F0502020204030204" pitchFamily="34" charset="0"/>
          </a:endParaRPr>
        </a:p>
      </dgm:t>
    </dgm:pt>
    <dgm:pt modelId="{C42974E3-DF71-4E57-8DF5-FA0A4FC55E86}" type="parTrans" cxnId="{FE7F12C4-0E5E-4B70-8845-F337D6E0BCEA}">
      <dgm:prSet/>
      <dgm:spPr/>
      <dgm:t>
        <a:bodyPr/>
        <a:lstStyle/>
        <a:p>
          <a:endParaRPr lang="nl-BE"/>
        </a:p>
      </dgm:t>
    </dgm:pt>
    <dgm:pt modelId="{BFE905B4-3E83-40E3-B333-222E3E0F2554}" type="sibTrans" cxnId="{FE7F12C4-0E5E-4B70-8845-F337D6E0BCEA}">
      <dgm:prSet/>
      <dgm:spPr/>
      <dgm:t>
        <a:bodyPr/>
        <a:lstStyle/>
        <a:p>
          <a:endParaRPr lang="nl-BE"/>
        </a:p>
      </dgm:t>
    </dgm:pt>
    <dgm:pt modelId="{BE9A9C0A-8769-416C-9B9B-26620EC6FB2C}" type="pres">
      <dgm:prSet presAssocID="{85EF14F0-B0BD-455F-8006-54D38CC233A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D1205BBC-5595-4B6B-A622-C055C16B61CD}" type="pres">
      <dgm:prSet presAssocID="{13B64A95-6DBB-4718-92CD-E1BBA57F0994}" presName="compNode" presStyleCnt="0"/>
      <dgm:spPr/>
    </dgm:pt>
    <dgm:pt modelId="{1D4D2604-28D1-4AC0-ABB8-41CD702A58DF}" type="pres">
      <dgm:prSet presAssocID="{13B64A95-6DBB-4718-92CD-E1BBA57F0994}" presName="aNode" presStyleLbl="bgShp" presStyleIdx="0" presStyleCnt="1" custLinFactNeighborX="719"/>
      <dgm:spPr/>
      <dgm:t>
        <a:bodyPr/>
        <a:lstStyle/>
        <a:p>
          <a:endParaRPr lang="nl-BE"/>
        </a:p>
      </dgm:t>
    </dgm:pt>
    <dgm:pt modelId="{6154E422-A8C4-4A27-B439-A26F015BE3BE}" type="pres">
      <dgm:prSet presAssocID="{13B64A95-6DBB-4718-92CD-E1BBA57F0994}" presName="textNode" presStyleLbl="bgShp" presStyleIdx="0" presStyleCnt="1"/>
      <dgm:spPr/>
      <dgm:t>
        <a:bodyPr/>
        <a:lstStyle/>
        <a:p>
          <a:endParaRPr lang="nl-BE"/>
        </a:p>
      </dgm:t>
    </dgm:pt>
    <dgm:pt modelId="{4FA7FECA-DB3F-4498-BB6D-291B5F705577}" type="pres">
      <dgm:prSet presAssocID="{13B64A95-6DBB-4718-92CD-E1BBA57F0994}" presName="compChildNode" presStyleCnt="0"/>
      <dgm:spPr/>
    </dgm:pt>
    <dgm:pt modelId="{C5498052-3EF5-413F-81E2-B3A05E65EF45}" type="pres">
      <dgm:prSet presAssocID="{13B64A95-6DBB-4718-92CD-E1BBA57F0994}" presName="theInnerList" presStyleCnt="0"/>
      <dgm:spPr/>
    </dgm:pt>
    <dgm:pt modelId="{56C81469-DD16-43B3-A46F-1C7BF3B81D57}" type="pres">
      <dgm:prSet presAssocID="{00611E0A-80D2-452F-A127-2507C85522EE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244F2BF3-A1F1-4CC8-948C-4587E08B43AD}" type="pres">
      <dgm:prSet presAssocID="{00611E0A-80D2-452F-A127-2507C85522EE}" presName="aSpace2" presStyleCnt="0"/>
      <dgm:spPr/>
    </dgm:pt>
    <dgm:pt modelId="{8B8D44AF-0AFF-456F-8C09-97513098C52A}" type="pres">
      <dgm:prSet presAssocID="{12A610B7-6E57-4CD6-98F1-809E92C44A8D}" presName="childNode" presStyleLbl="node1" presStyleIdx="1" presStyleCnt="3" custScaleY="122565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486B93C-7CAB-4E8F-A031-422FFBEA6444}" type="pres">
      <dgm:prSet presAssocID="{12A610B7-6E57-4CD6-98F1-809E92C44A8D}" presName="aSpace2" presStyleCnt="0"/>
      <dgm:spPr/>
    </dgm:pt>
    <dgm:pt modelId="{4237CF9A-4547-41A8-BE26-06248D00E88C}" type="pres">
      <dgm:prSet presAssocID="{DD6982B6-E3B5-4F17-889D-457CA47B4E07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E8A8FAF2-E9B7-4961-B5E9-1875CCCF825C}" type="presOf" srcId="{13B64A95-6DBB-4718-92CD-E1BBA57F0994}" destId="{1D4D2604-28D1-4AC0-ABB8-41CD702A58DF}" srcOrd="0" destOrd="0" presId="urn:microsoft.com/office/officeart/2005/8/layout/lProcess2"/>
    <dgm:cxn modelId="{211479CF-86E8-4BCE-B44D-68C0AC119635}" srcId="{13B64A95-6DBB-4718-92CD-E1BBA57F0994}" destId="{DD6982B6-E3B5-4F17-889D-457CA47B4E07}" srcOrd="2" destOrd="0" parTransId="{BE6D3A7F-8F8A-4C6C-BD01-AE1C5ABA5B4E}" sibTransId="{CCA5817A-F714-4C48-B95F-0C1059C6E591}"/>
    <dgm:cxn modelId="{FE7F12C4-0E5E-4B70-8845-F337D6E0BCEA}" srcId="{85EF14F0-B0BD-455F-8006-54D38CC233A3}" destId="{13B64A95-6DBB-4718-92CD-E1BBA57F0994}" srcOrd="0" destOrd="0" parTransId="{C42974E3-DF71-4E57-8DF5-FA0A4FC55E86}" sibTransId="{BFE905B4-3E83-40E3-B333-222E3E0F2554}"/>
    <dgm:cxn modelId="{C56F4F9E-9F3F-4398-B253-7888F1E0CDC4}" type="presOf" srcId="{13B64A95-6DBB-4718-92CD-E1BBA57F0994}" destId="{6154E422-A8C4-4A27-B439-A26F015BE3BE}" srcOrd="1" destOrd="0" presId="urn:microsoft.com/office/officeart/2005/8/layout/lProcess2"/>
    <dgm:cxn modelId="{DDFFDCCF-188D-4AAB-89CC-607CB75A3B4E}" type="presOf" srcId="{DD6982B6-E3B5-4F17-889D-457CA47B4E07}" destId="{4237CF9A-4547-41A8-BE26-06248D00E88C}" srcOrd="0" destOrd="0" presId="urn:microsoft.com/office/officeart/2005/8/layout/lProcess2"/>
    <dgm:cxn modelId="{35C81E4E-BD6A-4E9F-A882-B294BAEBC9D6}" type="presOf" srcId="{12A610B7-6E57-4CD6-98F1-809E92C44A8D}" destId="{8B8D44AF-0AFF-456F-8C09-97513098C52A}" srcOrd="0" destOrd="0" presId="urn:microsoft.com/office/officeart/2005/8/layout/lProcess2"/>
    <dgm:cxn modelId="{C54CE807-3B7B-4B99-B00A-F3BB5114031C}" srcId="{13B64A95-6DBB-4718-92CD-E1BBA57F0994}" destId="{12A610B7-6E57-4CD6-98F1-809E92C44A8D}" srcOrd="1" destOrd="0" parTransId="{A6C2DAE1-5F95-43A2-9BE4-5892697EC5E2}" sibTransId="{02BCBEDD-37DB-44AC-96B0-94BE4BADE826}"/>
    <dgm:cxn modelId="{F4EE6E21-9F14-4A20-93ED-10096520F14F}" type="presOf" srcId="{00611E0A-80D2-452F-A127-2507C85522EE}" destId="{56C81469-DD16-43B3-A46F-1C7BF3B81D57}" srcOrd="0" destOrd="0" presId="urn:microsoft.com/office/officeart/2005/8/layout/lProcess2"/>
    <dgm:cxn modelId="{D6708173-5F69-4F07-8AAE-E8B8FCE915A8}" srcId="{13B64A95-6DBB-4718-92CD-E1BBA57F0994}" destId="{00611E0A-80D2-452F-A127-2507C85522EE}" srcOrd="0" destOrd="0" parTransId="{DCD8333A-BE77-4784-BB8F-1F401C349031}" sibTransId="{CEA97BE9-D64A-4986-9FCC-45812F67E265}"/>
    <dgm:cxn modelId="{4B143B77-60D6-4915-A85B-9B239BF502A4}" type="presOf" srcId="{85EF14F0-B0BD-455F-8006-54D38CC233A3}" destId="{BE9A9C0A-8769-416C-9B9B-26620EC6FB2C}" srcOrd="0" destOrd="0" presId="urn:microsoft.com/office/officeart/2005/8/layout/lProcess2"/>
    <dgm:cxn modelId="{5F3BD6DA-455E-43CF-AB53-067C4E5D6A17}" type="presParOf" srcId="{BE9A9C0A-8769-416C-9B9B-26620EC6FB2C}" destId="{D1205BBC-5595-4B6B-A622-C055C16B61CD}" srcOrd="0" destOrd="0" presId="urn:microsoft.com/office/officeart/2005/8/layout/lProcess2"/>
    <dgm:cxn modelId="{12ECDB08-F9DA-4230-BA12-28E5E8146F59}" type="presParOf" srcId="{D1205BBC-5595-4B6B-A622-C055C16B61CD}" destId="{1D4D2604-28D1-4AC0-ABB8-41CD702A58DF}" srcOrd="0" destOrd="0" presId="urn:microsoft.com/office/officeart/2005/8/layout/lProcess2"/>
    <dgm:cxn modelId="{CD1586F0-EB7F-4E34-AD67-E2A9AA8F63E3}" type="presParOf" srcId="{D1205BBC-5595-4B6B-A622-C055C16B61CD}" destId="{6154E422-A8C4-4A27-B439-A26F015BE3BE}" srcOrd="1" destOrd="0" presId="urn:microsoft.com/office/officeart/2005/8/layout/lProcess2"/>
    <dgm:cxn modelId="{FEE34C30-5DE2-4FA4-A660-3A1C0BC9D9D5}" type="presParOf" srcId="{D1205BBC-5595-4B6B-A622-C055C16B61CD}" destId="{4FA7FECA-DB3F-4498-BB6D-291B5F705577}" srcOrd="2" destOrd="0" presId="urn:microsoft.com/office/officeart/2005/8/layout/lProcess2"/>
    <dgm:cxn modelId="{EAC90A25-0692-4CE1-AC81-6241619BA4A3}" type="presParOf" srcId="{4FA7FECA-DB3F-4498-BB6D-291B5F705577}" destId="{C5498052-3EF5-413F-81E2-B3A05E65EF45}" srcOrd="0" destOrd="0" presId="urn:microsoft.com/office/officeart/2005/8/layout/lProcess2"/>
    <dgm:cxn modelId="{4C668799-9DFD-4C0D-9AE1-448FBF6ACD84}" type="presParOf" srcId="{C5498052-3EF5-413F-81E2-B3A05E65EF45}" destId="{56C81469-DD16-43B3-A46F-1C7BF3B81D57}" srcOrd="0" destOrd="0" presId="urn:microsoft.com/office/officeart/2005/8/layout/lProcess2"/>
    <dgm:cxn modelId="{4FDB38D9-FEF9-40C1-A3D9-DA00C52F4A0A}" type="presParOf" srcId="{C5498052-3EF5-413F-81E2-B3A05E65EF45}" destId="{244F2BF3-A1F1-4CC8-948C-4587E08B43AD}" srcOrd="1" destOrd="0" presId="urn:microsoft.com/office/officeart/2005/8/layout/lProcess2"/>
    <dgm:cxn modelId="{344941DA-D3DE-482B-865F-1C46F7F9366D}" type="presParOf" srcId="{C5498052-3EF5-413F-81E2-B3A05E65EF45}" destId="{8B8D44AF-0AFF-456F-8C09-97513098C52A}" srcOrd="2" destOrd="0" presId="urn:microsoft.com/office/officeart/2005/8/layout/lProcess2"/>
    <dgm:cxn modelId="{241C1999-8499-49CD-8146-3C01382D721F}" type="presParOf" srcId="{C5498052-3EF5-413F-81E2-B3A05E65EF45}" destId="{4486B93C-7CAB-4E8F-A031-422FFBEA6444}" srcOrd="3" destOrd="0" presId="urn:microsoft.com/office/officeart/2005/8/layout/lProcess2"/>
    <dgm:cxn modelId="{21487818-A58B-4E3D-B084-D29FDD1A456C}" type="presParOf" srcId="{C5498052-3EF5-413F-81E2-B3A05E65EF45}" destId="{4237CF9A-4547-41A8-BE26-06248D00E88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EF14F0-B0BD-455F-8006-54D38CC233A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AF28C2A6-B3E5-495F-84D2-7591950640AB}">
      <dgm:prSet phldrT="[Text]" custT="1"/>
      <dgm:spPr/>
      <dgm:t>
        <a:bodyPr tIns="180000"/>
        <a:lstStyle/>
        <a:p>
          <a:pPr marL="144000">
            <a:spcAft>
              <a:spcPts val="600"/>
            </a:spcAft>
          </a:pPr>
          <a:r>
            <a:rPr lang="nl-BE" sz="2000" dirty="0" smtClean="0">
              <a:latin typeface="Calibri" panose="020F0502020204030204" pitchFamily="34" charset="0"/>
            </a:rPr>
            <a:t>Granted on written request</a:t>
          </a:r>
        </a:p>
        <a:p>
          <a:pPr marL="144000">
            <a:spcAft>
              <a:spcPts val="600"/>
            </a:spcAft>
          </a:pPr>
          <a:r>
            <a:rPr lang="nl-BE" sz="2400" dirty="0" smtClean="0">
              <a:latin typeface="Calibri" panose="020F0502020204030204" pitchFamily="34" charset="0"/>
            </a:rPr>
            <a:t>unless otherwise agreed</a:t>
          </a:r>
          <a:endParaRPr lang="nl-BE" sz="2400" dirty="0">
            <a:latin typeface="Calibri" panose="020F0502020204030204" pitchFamily="34" charset="0"/>
          </a:endParaRPr>
        </a:p>
      </dgm:t>
    </dgm:pt>
    <dgm:pt modelId="{BCE281D7-4545-4EFB-B97D-056EF9509C46}" type="parTrans" cxnId="{BCAFB182-43DA-4329-A9F9-4DE3FCCE4D77}">
      <dgm:prSet/>
      <dgm:spPr/>
      <dgm:t>
        <a:bodyPr/>
        <a:lstStyle/>
        <a:p>
          <a:endParaRPr lang="nl-BE"/>
        </a:p>
      </dgm:t>
    </dgm:pt>
    <dgm:pt modelId="{830349FB-BF31-499A-941C-0B4438777E50}" type="sibTrans" cxnId="{BCAFB182-43DA-4329-A9F9-4DE3FCCE4D77}">
      <dgm:prSet/>
      <dgm:spPr/>
      <dgm:t>
        <a:bodyPr/>
        <a:lstStyle/>
        <a:p>
          <a:endParaRPr lang="nl-BE"/>
        </a:p>
      </dgm:t>
    </dgm:pt>
    <dgm:pt modelId="{2604532D-9D1E-4543-BF66-1CB36211C9B3}">
      <dgm:prSet phldrT="[Text]" custT="1"/>
      <dgm:spPr/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Almost all IMI projects agreed that access rights to Background are granted without any additional administrative step</a:t>
          </a:r>
          <a:endParaRPr lang="nl-BE" sz="2000" dirty="0">
            <a:latin typeface="Calibri" panose="020F0502020204030204" pitchFamily="34" charset="0"/>
          </a:endParaRPr>
        </a:p>
      </dgm:t>
    </dgm:pt>
    <dgm:pt modelId="{D9A77F8C-8E5F-4DB4-8822-069672CA0994}" type="parTrans" cxnId="{1C34AC18-8EA5-47C3-A7E8-8971C886E2F4}">
      <dgm:prSet/>
      <dgm:spPr/>
      <dgm:t>
        <a:bodyPr/>
        <a:lstStyle/>
        <a:p>
          <a:endParaRPr lang="nl-BE"/>
        </a:p>
      </dgm:t>
    </dgm:pt>
    <dgm:pt modelId="{5570BC67-0844-4E34-BBF4-FA5E6E1F694D}" type="sibTrans" cxnId="{1C34AC18-8EA5-47C3-A7E8-8971C886E2F4}">
      <dgm:prSet/>
      <dgm:spPr/>
      <dgm:t>
        <a:bodyPr/>
        <a:lstStyle/>
        <a:p>
          <a:endParaRPr lang="nl-BE"/>
        </a:p>
      </dgm:t>
    </dgm:pt>
    <dgm:pt modelId="{BE9A9C0A-8769-416C-9B9B-26620EC6FB2C}" type="pres">
      <dgm:prSet presAssocID="{85EF14F0-B0BD-455F-8006-54D38CC233A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639AB307-58BB-494E-B58D-45176C763779}" type="pres">
      <dgm:prSet presAssocID="{AF28C2A6-B3E5-495F-84D2-7591950640AB}" presName="compNode" presStyleCnt="0"/>
      <dgm:spPr/>
    </dgm:pt>
    <dgm:pt modelId="{B9F5FEB4-0F5E-4008-951B-E9370C063B73}" type="pres">
      <dgm:prSet presAssocID="{AF28C2A6-B3E5-495F-84D2-7591950640AB}" presName="aNode" presStyleLbl="bgShp" presStyleIdx="0" presStyleCnt="1"/>
      <dgm:spPr/>
      <dgm:t>
        <a:bodyPr/>
        <a:lstStyle/>
        <a:p>
          <a:endParaRPr lang="nl-BE"/>
        </a:p>
      </dgm:t>
    </dgm:pt>
    <dgm:pt modelId="{8F970241-DF3A-4CE8-8E2B-BD51B4F1BA32}" type="pres">
      <dgm:prSet presAssocID="{AF28C2A6-B3E5-495F-84D2-7591950640AB}" presName="textNode" presStyleLbl="bgShp" presStyleIdx="0" presStyleCnt="1"/>
      <dgm:spPr/>
      <dgm:t>
        <a:bodyPr/>
        <a:lstStyle/>
        <a:p>
          <a:endParaRPr lang="nl-BE"/>
        </a:p>
      </dgm:t>
    </dgm:pt>
    <dgm:pt modelId="{04F5155C-A472-49DC-AEFF-ED960CE6C035}" type="pres">
      <dgm:prSet presAssocID="{AF28C2A6-B3E5-495F-84D2-7591950640AB}" presName="compChildNode" presStyleCnt="0"/>
      <dgm:spPr/>
    </dgm:pt>
    <dgm:pt modelId="{F29C0C52-AD08-4420-8F81-4CFDDEA2FF58}" type="pres">
      <dgm:prSet presAssocID="{AF28C2A6-B3E5-495F-84D2-7591950640AB}" presName="theInnerList" presStyleCnt="0"/>
      <dgm:spPr/>
    </dgm:pt>
    <dgm:pt modelId="{2C128D55-916D-4080-87FF-E3B26D16C442}" type="pres">
      <dgm:prSet presAssocID="{2604532D-9D1E-4543-BF66-1CB36211C9B3}" presName="childNode" presStyleLbl="node1" presStyleIdx="0" presStyleCnt="1" custScaleX="101683" custScaleY="95814" custLinFactNeighborX="1451" custLinFactNeighborY="478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0426E578-199E-432B-8E5B-5BFF35BA863E}" type="presOf" srcId="{AF28C2A6-B3E5-495F-84D2-7591950640AB}" destId="{8F970241-DF3A-4CE8-8E2B-BD51B4F1BA32}" srcOrd="1" destOrd="0" presId="urn:microsoft.com/office/officeart/2005/8/layout/lProcess2"/>
    <dgm:cxn modelId="{1C34AC18-8EA5-47C3-A7E8-8971C886E2F4}" srcId="{AF28C2A6-B3E5-495F-84D2-7591950640AB}" destId="{2604532D-9D1E-4543-BF66-1CB36211C9B3}" srcOrd="0" destOrd="0" parTransId="{D9A77F8C-8E5F-4DB4-8822-069672CA0994}" sibTransId="{5570BC67-0844-4E34-BBF4-FA5E6E1F694D}"/>
    <dgm:cxn modelId="{BCAFB182-43DA-4329-A9F9-4DE3FCCE4D77}" srcId="{85EF14F0-B0BD-455F-8006-54D38CC233A3}" destId="{AF28C2A6-B3E5-495F-84D2-7591950640AB}" srcOrd="0" destOrd="0" parTransId="{BCE281D7-4545-4EFB-B97D-056EF9509C46}" sibTransId="{830349FB-BF31-499A-941C-0B4438777E50}"/>
    <dgm:cxn modelId="{FDCCBD71-A6ED-475D-A377-D51E9EC2C2D6}" type="presOf" srcId="{AF28C2A6-B3E5-495F-84D2-7591950640AB}" destId="{B9F5FEB4-0F5E-4008-951B-E9370C063B73}" srcOrd="0" destOrd="0" presId="urn:microsoft.com/office/officeart/2005/8/layout/lProcess2"/>
    <dgm:cxn modelId="{053E1DAC-85D1-4D00-A1FE-40670CCCD245}" type="presOf" srcId="{85EF14F0-B0BD-455F-8006-54D38CC233A3}" destId="{BE9A9C0A-8769-416C-9B9B-26620EC6FB2C}" srcOrd="0" destOrd="0" presId="urn:microsoft.com/office/officeart/2005/8/layout/lProcess2"/>
    <dgm:cxn modelId="{3D9C0EC5-B4F9-4918-9CC8-165E9C3C56A4}" type="presOf" srcId="{2604532D-9D1E-4543-BF66-1CB36211C9B3}" destId="{2C128D55-916D-4080-87FF-E3B26D16C442}" srcOrd="0" destOrd="0" presId="urn:microsoft.com/office/officeart/2005/8/layout/lProcess2"/>
    <dgm:cxn modelId="{934DE87D-DB81-48EF-B3BD-666419D697C8}" type="presParOf" srcId="{BE9A9C0A-8769-416C-9B9B-26620EC6FB2C}" destId="{639AB307-58BB-494E-B58D-45176C763779}" srcOrd="0" destOrd="0" presId="urn:microsoft.com/office/officeart/2005/8/layout/lProcess2"/>
    <dgm:cxn modelId="{645B43AD-47AA-4731-BEB9-411F2C33F2B7}" type="presParOf" srcId="{639AB307-58BB-494E-B58D-45176C763779}" destId="{B9F5FEB4-0F5E-4008-951B-E9370C063B73}" srcOrd="0" destOrd="0" presId="urn:microsoft.com/office/officeart/2005/8/layout/lProcess2"/>
    <dgm:cxn modelId="{A26CC4FC-119D-4528-B9AA-F59219E8E705}" type="presParOf" srcId="{639AB307-58BB-494E-B58D-45176C763779}" destId="{8F970241-DF3A-4CE8-8E2B-BD51B4F1BA32}" srcOrd="1" destOrd="0" presId="urn:microsoft.com/office/officeart/2005/8/layout/lProcess2"/>
    <dgm:cxn modelId="{B4AB2B88-1DBD-4CA2-8A64-5C01A76A88EA}" type="presParOf" srcId="{639AB307-58BB-494E-B58D-45176C763779}" destId="{04F5155C-A472-49DC-AEFF-ED960CE6C035}" srcOrd="2" destOrd="0" presId="urn:microsoft.com/office/officeart/2005/8/layout/lProcess2"/>
    <dgm:cxn modelId="{C3689446-28D9-4CB1-AFE9-4C8E9357B5F8}" type="presParOf" srcId="{04F5155C-A472-49DC-AEFF-ED960CE6C035}" destId="{F29C0C52-AD08-4420-8F81-4CFDDEA2FF58}" srcOrd="0" destOrd="0" presId="urn:microsoft.com/office/officeart/2005/8/layout/lProcess2"/>
    <dgm:cxn modelId="{70A21F17-94EF-4427-8269-3810D5A4D12A}" type="presParOf" srcId="{F29C0C52-AD08-4420-8F81-4CFDDEA2FF58}" destId="{2C128D55-916D-4080-87FF-E3B26D16C44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5EF14F0-B0BD-455F-8006-54D38CC233A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AF28C2A6-B3E5-495F-84D2-7591950640AB}">
      <dgm:prSet phldrT="[Text]" custT="1"/>
      <dgm:spPr/>
      <dgm:t>
        <a:bodyPr tIns="180000"/>
        <a:lstStyle/>
        <a:p>
          <a:pPr marL="144000">
            <a:spcAft>
              <a:spcPts val="600"/>
            </a:spcAft>
          </a:pPr>
          <a:r>
            <a:rPr lang="nl-BE" sz="2000" dirty="0" smtClean="0">
              <a:latin typeface="Calibri" panose="020F0502020204030204" pitchFamily="34" charset="0"/>
            </a:rPr>
            <a:t>Time-limits for requesting access</a:t>
          </a:r>
        </a:p>
        <a:p>
          <a:pPr marL="144000">
            <a:spcAft>
              <a:spcPts val="600"/>
            </a:spcAft>
          </a:pPr>
          <a:r>
            <a:rPr lang="nl-BE" sz="2400" dirty="0" smtClean="0">
              <a:latin typeface="Calibri" panose="020F0502020204030204" pitchFamily="34" charset="0"/>
            </a:rPr>
            <a:t>along the most appropriate needs</a:t>
          </a:r>
          <a:endParaRPr lang="nl-BE" sz="2400" dirty="0">
            <a:latin typeface="Calibri" panose="020F0502020204030204" pitchFamily="34" charset="0"/>
          </a:endParaRPr>
        </a:p>
      </dgm:t>
    </dgm:pt>
    <dgm:pt modelId="{BCE281D7-4545-4EFB-B97D-056EF9509C46}" type="parTrans" cxnId="{BCAFB182-43DA-4329-A9F9-4DE3FCCE4D77}">
      <dgm:prSet/>
      <dgm:spPr/>
      <dgm:t>
        <a:bodyPr/>
        <a:lstStyle/>
        <a:p>
          <a:endParaRPr lang="nl-BE"/>
        </a:p>
      </dgm:t>
    </dgm:pt>
    <dgm:pt modelId="{830349FB-BF31-499A-941C-0B4438777E50}" type="sibTrans" cxnId="{BCAFB182-43DA-4329-A9F9-4DE3FCCE4D77}">
      <dgm:prSet/>
      <dgm:spPr/>
      <dgm:t>
        <a:bodyPr/>
        <a:lstStyle/>
        <a:p>
          <a:endParaRPr lang="nl-BE"/>
        </a:p>
      </dgm:t>
    </dgm:pt>
    <dgm:pt modelId="{2604532D-9D1E-4543-BF66-1CB36211C9B3}">
      <dgm:prSet phldrT="[Text]" custT="1"/>
      <dgm:spPr/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1/5 of the existing consortia have agreed on restricted time-limits based on projects’ purposes</a:t>
          </a:r>
          <a:endParaRPr lang="nl-BE" sz="2000" dirty="0">
            <a:latin typeface="Calibri" panose="020F0502020204030204" pitchFamily="34" charset="0"/>
          </a:endParaRPr>
        </a:p>
      </dgm:t>
    </dgm:pt>
    <dgm:pt modelId="{D9A77F8C-8E5F-4DB4-8822-069672CA0994}" type="parTrans" cxnId="{1C34AC18-8EA5-47C3-A7E8-8971C886E2F4}">
      <dgm:prSet/>
      <dgm:spPr/>
      <dgm:t>
        <a:bodyPr/>
        <a:lstStyle/>
        <a:p>
          <a:endParaRPr lang="nl-BE"/>
        </a:p>
      </dgm:t>
    </dgm:pt>
    <dgm:pt modelId="{5570BC67-0844-4E34-BBF4-FA5E6E1F694D}" type="sibTrans" cxnId="{1C34AC18-8EA5-47C3-A7E8-8971C886E2F4}">
      <dgm:prSet/>
      <dgm:spPr/>
      <dgm:t>
        <a:bodyPr/>
        <a:lstStyle/>
        <a:p>
          <a:endParaRPr lang="nl-BE"/>
        </a:p>
      </dgm:t>
    </dgm:pt>
    <dgm:pt modelId="{BE9A9C0A-8769-416C-9B9B-26620EC6FB2C}" type="pres">
      <dgm:prSet presAssocID="{85EF14F0-B0BD-455F-8006-54D38CC233A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639AB307-58BB-494E-B58D-45176C763779}" type="pres">
      <dgm:prSet presAssocID="{AF28C2A6-B3E5-495F-84D2-7591950640AB}" presName="compNode" presStyleCnt="0"/>
      <dgm:spPr/>
    </dgm:pt>
    <dgm:pt modelId="{B9F5FEB4-0F5E-4008-951B-E9370C063B73}" type="pres">
      <dgm:prSet presAssocID="{AF28C2A6-B3E5-495F-84D2-7591950640AB}" presName="aNode" presStyleLbl="bgShp" presStyleIdx="0" presStyleCnt="1"/>
      <dgm:spPr/>
      <dgm:t>
        <a:bodyPr/>
        <a:lstStyle/>
        <a:p>
          <a:endParaRPr lang="nl-BE"/>
        </a:p>
      </dgm:t>
    </dgm:pt>
    <dgm:pt modelId="{8F970241-DF3A-4CE8-8E2B-BD51B4F1BA32}" type="pres">
      <dgm:prSet presAssocID="{AF28C2A6-B3E5-495F-84D2-7591950640AB}" presName="textNode" presStyleLbl="bgShp" presStyleIdx="0" presStyleCnt="1"/>
      <dgm:spPr/>
      <dgm:t>
        <a:bodyPr/>
        <a:lstStyle/>
        <a:p>
          <a:endParaRPr lang="nl-BE"/>
        </a:p>
      </dgm:t>
    </dgm:pt>
    <dgm:pt modelId="{04F5155C-A472-49DC-AEFF-ED960CE6C035}" type="pres">
      <dgm:prSet presAssocID="{AF28C2A6-B3E5-495F-84D2-7591950640AB}" presName="compChildNode" presStyleCnt="0"/>
      <dgm:spPr/>
    </dgm:pt>
    <dgm:pt modelId="{F29C0C52-AD08-4420-8F81-4CFDDEA2FF58}" type="pres">
      <dgm:prSet presAssocID="{AF28C2A6-B3E5-495F-84D2-7591950640AB}" presName="theInnerList" presStyleCnt="0"/>
      <dgm:spPr/>
    </dgm:pt>
    <dgm:pt modelId="{2C128D55-916D-4080-87FF-E3B26D16C442}" type="pres">
      <dgm:prSet presAssocID="{2604532D-9D1E-4543-BF66-1CB36211C9B3}" presName="childNode" presStyleLbl="node1" presStyleIdx="0" presStyleCnt="1" custScaleX="101683" custScaleY="95814" custLinFactNeighborX="1451" custLinFactNeighborY="478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72FD06D8-6DA6-426F-BAAB-38D8BDBCF5C9}" type="presOf" srcId="{AF28C2A6-B3E5-495F-84D2-7591950640AB}" destId="{8F970241-DF3A-4CE8-8E2B-BD51B4F1BA32}" srcOrd="1" destOrd="0" presId="urn:microsoft.com/office/officeart/2005/8/layout/lProcess2"/>
    <dgm:cxn modelId="{1C34AC18-8EA5-47C3-A7E8-8971C886E2F4}" srcId="{AF28C2A6-B3E5-495F-84D2-7591950640AB}" destId="{2604532D-9D1E-4543-BF66-1CB36211C9B3}" srcOrd="0" destOrd="0" parTransId="{D9A77F8C-8E5F-4DB4-8822-069672CA0994}" sibTransId="{5570BC67-0844-4E34-BBF4-FA5E6E1F694D}"/>
    <dgm:cxn modelId="{BCAFB182-43DA-4329-A9F9-4DE3FCCE4D77}" srcId="{85EF14F0-B0BD-455F-8006-54D38CC233A3}" destId="{AF28C2A6-B3E5-495F-84D2-7591950640AB}" srcOrd="0" destOrd="0" parTransId="{BCE281D7-4545-4EFB-B97D-056EF9509C46}" sibTransId="{830349FB-BF31-499A-941C-0B4438777E50}"/>
    <dgm:cxn modelId="{C6C9E164-973A-4D58-8F39-5ECDE6D83472}" type="presOf" srcId="{85EF14F0-B0BD-455F-8006-54D38CC233A3}" destId="{BE9A9C0A-8769-416C-9B9B-26620EC6FB2C}" srcOrd="0" destOrd="0" presId="urn:microsoft.com/office/officeart/2005/8/layout/lProcess2"/>
    <dgm:cxn modelId="{7E18FE90-56BD-4879-A18A-937167A86147}" type="presOf" srcId="{2604532D-9D1E-4543-BF66-1CB36211C9B3}" destId="{2C128D55-916D-4080-87FF-E3B26D16C442}" srcOrd="0" destOrd="0" presId="urn:microsoft.com/office/officeart/2005/8/layout/lProcess2"/>
    <dgm:cxn modelId="{D6BD7A9A-7F89-4485-92AD-4595163E2926}" type="presOf" srcId="{AF28C2A6-B3E5-495F-84D2-7591950640AB}" destId="{B9F5FEB4-0F5E-4008-951B-E9370C063B73}" srcOrd="0" destOrd="0" presId="urn:microsoft.com/office/officeart/2005/8/layout/lProcess2"/>
    <dgm:cxn modelId="{AD569600-146E-46FA-B114-290163C9A67A}" type="presParOf" srcId="{BE9A9C0A-8769-416C-9B9B-26620EC6FB2C}" destId="{639AB307-58BB-494E-B58D-45176C763779}" srcOrd="0" destOrd="0" presId="urn:microsoft.com/office/officeart/2005/8/layout/lProcess2"/>
    <dgm:cxn modelId="{0EC8C37E-8341-4B59-962E-5701F10D4C15}" type="presParOf" srcId="{639AB307-58BB-494E-B58D-45176C763779}" destId="{B9F5FEB4-0F5E-4008-951B-E9370C063B73}" srcOrd="0" destOrd="0" presId="urn:microsoft.com/office/officeart/2005/8/layout/lProcess2"/>
    <dgm:cxn modelId="{D4808208-7725-4867-8B45-0737DC841E83}" type="presParOf" srcId="{639AB307-58BB-494E-B58D-45176C763779}" destId="{8F970241-DF3A-4CE8-8E2B-BD51B4F1BA32}" srcOrd="1" destOrd="0" presId="urn:microsoft.com/office/officeart/2005/8/layout/lProcess2"/>
    <dgm:cxn modelId="{D5F13330-A2F2-423C-ADA2-954D932AA2A7}" type="presParOf" srcId="{639AB307-58BB-494E-B58D-45176C763779}" destId="{04F5155C-A472-49DC-AEFF-ED960CE6C035}" srcOrd="2" destOrd="0" presId="urn:microsoft.com/office/officeart/2005/8/layout/lProcess2"/>
    <dgm:cxn modelId="{BC3FD4A4-81C6-44AB-B4FA-AAD4AB8A274B}" type="presParOf" srcId="{04F5155C-A472-49DC-AEFF-ED960CE6C035}" destId="{F29C0C52-AD08-4420-8F81-4CFDDEA2FF58}" srcOrd="0" destOrd="0" presId="urn:microsoft.com/office/officeart/2005/8/layout/lProcess2"/>
    <dgm:cxn modelId="{091E065B-2BF5-46FA-A033-0D2E333B67CB}" type="presParOf" srcId="{F29C0C52-AD08-4420-8F81-4CFDDEA2FF58}" destId="{2C128D55-916D-4080-87FF-E3B26D16C44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5EF14F0-B0BD-455F-8006-54D38CC233A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AF28C2A6-B3E5-495F-84D2-7591950640AB}">
      <dgm:prSet phldrT="[Text]" custT="1"/>
      <dgm:spPr/>
      <dgm:t>
        <a:bodyPr/>
        <a:lstStyle/>
        <a:p>
          <a:r>
            <a:rPr lang="en-US" sz="2400" dirty="0" smtClean="0">
              <a:latin typeface="Calibri" panose="020F0502020204030204" pitchFamily="34" charset="0"/>
            </a:rPr>
            <a:t>Obligation to disseminate the Foreground</a:t>
          </a:r>
        </a:p>
        <a:p>
          <a:r>
            <a:rPr lang="en-US" sz="3000" dirty="0" smtClean="0">
              <a:latin typeface="Calibri" panose="020F0502020204030204" pitchFamily="34" charset="0"/>
            </a:rPr>
            <a:t>as soon as reasonably practicable</a:t>
          </a:r>
          <a:endParaRPr lang="nl-BE" sz="3000" dirty="0" smtClean="0">
            <a:latin typeface="Calibri" panose="020F0502020204030204" pitchFamily="34" charset="0"/>
          </a:endParaRPr>
        </a:p>
      </dgm:t>
    </dgm:pt>
    <dgm:pt modelId="{BCE281D7-4545-4EFB-B97D-056EF9509C46}" type="parTrans" cxnId="{BCAFB182-43DA-4329-A9F9-4DE3FCCE4D77}">
      <dgm:prSet/>
      <dgm:spPr/>
      <dgm:t>
        <a:bodyPr/>
        <a:lstStyle/>
        <a:p>
          <a:endParaRPr lang="nl-BE"/>
        </a:p>
      </dgm:t>
    </dgm:pt>
    <dgm:pt modelId="{830349FB-BF31-499A-941C-0B4438777E50}" type="sibTrans" cxnId="{BCAFB182-43DA-4329-A9F9-4DE3FCCE4D77}">
      <dgm:prSet/>
      <dgm:spPr/>
      <dgm:t>
        <a:bodyPr/>
        <a:lstStyle/>
        <a:p>
          <a:endParaRPr lang="nl-BE"/>
        </a:p>
      </dgm:t>
    </dgm:pt>
    <dgm:pt modelId="{2218E92C-407D-471F-8209-F52196047307}">
      <dgm:prSet phldrT="[Text]" custT="1"/>
      <dgm:spPr/>
      <dgm:t>
        <a:bodyPr/>
        <a:lstStyle/>
        <a:p>
          <a:r>
            <a:rPr lang="en-US" sz="2800" b="0" i="0" dirty="0" smtClean="0">
              <a:latin typeface="Calibri" panose="020F0502020204030204" pitchFamily="34" charset="0"/>
            </a:rPr>
            <a:t>Antibiotic Clinical Trials </a:t>
          </a:r>
          <a:br>
            <a:rPr lang="en-US" sz="2800" b="0" i="0" dirty="0" smtClean="0">
              <a:latin typeface="Calibri" panose="020F0502020204030204" pitchFamily="34" charset="0"/>
            </a:rPr>
          </a:br>
          <a:r>
            <a:rPr lang="en-US" sz="2800" b="0" i="0" dirty="0" smtClean="0">
              <a:latin typeface="Calibri" panose="020F0502020204030204" pitchFamily="34" charset="0"/>
            </a:rPr>
            <a:t>instead of COMBACTE</a:t>
          </a:r>
          <a:endParaRPr lang="nl-BE" sz="2800" dirty="0">
            <a:latin typeface="Calibri" panose="020F0502020204030204" pitchFamily="34" charset="0"/>
          </a:endParaRPr>
        </a:p>
      </dgm:t>
    </dgm:pt>
    <dgm:pt modelId="{CF0D2B06-E10C-449F-AA0B-3F99E175AEDF}" type="parTrans" cxnId="{18540A5E-3E8B-412D-A4D4-361F643DD048}">
      <dgm:prSet/>
      <dgm:spPr/>
      <dgm:t>
        <a:bodyPr/>
        <a:lstStyle/>
        <a:p>
          <a:endParaRPr lang="nl-BE"/>
        </a:p>
      </dgm:t>
    </dgm:pt>
    <dgm:pt modelId="{4BF66131-3914-4B7F-AC22-7E4C49C70C35}" type="sibTrans" cxnId="{18540A5E-3E8B-412D-A4D4-361F643DD048}">
      <dgm:prSet/>
      <dgm:spPr/>
      <dgm:t>
        <a:bodyPr/>
        <a:lstStyle/>
        <a:p>
          <a:endParaRPr lang="nl-BE"/>
        </a:p>
      </dgm:t>
    </dgm:pt>
    <dgm:pt modelId="{A6334144-0895-4BF9-AFDC-721245DF49D9}">
      <dgm:prSet phldrT="[Text]" custT="1"/>
      <dgm:spPr/>
      <dgm:t>
        <a:bodyPr/>
        <a:lstStyle/>
        <a:p>
          <a:r>
            <a:rPr lang="nl-BE" sz="2800" dirty="0" smtClean="0">
              <a:latin typeface="Calibri" panose="020F0502020204030204" pitchFamily="34" charset="0"/>
            </a:rPr>
            <a:t>European Lead Facto</a:t>
          </a:r>
          <a:r>
            <a:rPr lang="nl-BE" sz="2800" dirty="0" smtClean="0"/>
            <a:t>ry</a:t>
          </a:r>
          <a:endParaRPr lang="nl-BE" sz="2800" dirty="0"/>
        </a:p>
      </dgm:t>
    </dgm:pt>
    <dgm:pt modelId="{85A618E7-E355-468D-BCA7-93E242F37DBA}" type="parTrans" cxnId="{E57F3D97-64AB-41A7-8B4F-208BB0E1700F}">
      <dgm:prSet/>
      <dgm:spPr/>
      <dgm:t>
        <a:bodyPr/>
        <a:lstStyle/>
        <a:p>
          <a:endParaRPr lang="nl-BE"/>
        </a:p>
      </dgm:t>
    </dgm:pt>
    <dgm:pt modelId="{FAE511F2-EBBF-4543-B40D-0834B144C969}" type="sibTrans" cxnId="{E57F3D97-64AB-41A7-8B4F-208BB0E1700F}">
      <dgm:prSet/>
      <dgm:spPr/>
      <dgm:t>
        <a:bodyPr/>
        <a:lstStyle/>
        <a:p>
          <a:endParaRPr lang="nl-BE"/>
        </a:p>
      </dgm:t>
    </dgm:pt>
    <dgm:pt modelId="{433CFCBC-CE35-49FB-ACDA-C88C363BAC23}">
      <dgm:prSet phldrT="[Text]" custT="1"/>
      <dgm:spPr/>
      <dgm:t>
        <a:bodyPr/>
        <a:lstStyle/>
        <a:p>
          <a:r>
            <a:rPr lang="en-US" sz="2800" b="0" i="0" dirty="0" smtClean="0">
              <a:latin typeface="Calibri" panose="020F0502020204030204" pitchFamily="34" charset="0"/>
            </a:rPr>
            <a:t>Antibiotic Discovery Platform instead of ENABLE</a:t>
          </a:r>
          <a:endParaRPr lang="nl-BE" sz="2800" dirty="0">
            <a:latin typeface="Calibri" panose="020F0502020204030204" pitchFamily="34" charset="0"/>
          </a:endParaRPr>
        </a:p>
      </dgm:t>
    </dgm:pt>
    <dgm:pt modelId="{11AE5787-D0B3-4855-BBA6-2765AF8F9734}" type="parTrans" cxnId="{E33418C4-F0C9-4FD8-A7CB-FDEF127964CC}">
      <dgm:prSet/>
      <dgm:spPr/>
      <dgm:t>
        <a:bodyPr/>
        <a:lstStyle/>
        <a:p>
          <a:endParaRPr lang="nl-BE"/>
        </a:p>
      </dgm:t>
    </dgm:pt>
    <dgm:pt modelId="{A5D228FE-B827-42AD-8FD0-FFB2284F6800}" type="sibTrans" cxnId="{E33418C4-F0C9-4FD8-A7CB-FDEF127964CC}">
      <dgm:prSet/>
      <dgm:spPr/>
      <dgm:t>
        <a:bodyPr/>
        <a:lstStyle/>
        <a:p>
          <a:endParaRPr lang="nl-BE"/>
        </a:p>
      </dgm:t>
    </dgm:pt>
    <dgm:pt modelId="{BE9A9C0A-8769-416C-9B9B-26620EC6FB2C}" type="pres">
      <dgm:prSet presAssocID="{85EF14F0-B0BD-455F-8006-54D38CC233A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639AB307-58BB-494E-B58D-45176C763779}" type="pres">
      <dgm:prSet presAssocID="{AF28C2A6-B3E5-495F-84D2-7591950640AB}" presName="compNode" presStyleCnt="0"/>
      <dgm:spPr/>
    </dgm:pt>
    <dgm:pt modelId="{B9F5FEB4-0F5E-4008-951B-E9370C063B73}" type="pres">
      <dgm:prSet presAssocID="{AF28C2A6-B3E5-495F-84D2-7591950640AB}" presName="aNode" presStyleLbl="bgShp" presStyleIdx="0" presStyleCnt="1"/>
      <dgm:spPr/>
      <dgm:t>
        <a:bodyPr/>
        <a:lstStyle/>
        <a:p>
          <a:endParaRPr lang="nl-BE"/>
        </a:p>
      </dgm:t>
    </dgm:pt>
    <dgm:pt modelId="{8F970241-DF3A-4CE8-8E2B-BD51B4F1BA32}" type="pres">
      <dgm:prSet presAssocID="{AF28C2A6-B3E5-495F-84D2-7591950640AB}" presName="textNode" presStyleLbl="bgShp" presStyleIdx="0" presStyleCnt="1"/>
      <dgm:spPr/>
      <dgm:t>
        <a:bodyPr/>
        <a:lstStyle/>
        <a:p>
          <a:endParaRPr lang="nl-BE"/>
        </a:p>
      </dgm:t>
    </dgm:pt>
    <dgm:pt modelId="{04F5155C-A472-49DC-AEFF-ED960CE6C035}" type="pres">
      <dgm:prSet presAssocID="{AF28C2A6-B3E5-495F-84D2-7591950640AB}" presName="compChildNode" presStyleCnt="0"/>
      <dgm:spPr/>
    </dgm:pt>
    <dgm:pt modelId="{F29C0C52-AD08-4420-8F81-4CFDDEA2FF58}" type="pres">
      <dgm:prSet presAssocID="{AF28C2A6-B3E5-495F-84D2-7591950640AB}" presName="theInnerList" presStyleCnt="0"/>
      <dgm:spPr/>
    </dgm:pt>
    <dgm:pt modelId="{FFC094FE-0F0F-4D08-9DA4-E8553129ACA0}" type="pres">
      <dgm:prSet presAssocID="{A6334144-0895-4BF9-AFDC-721245DF49D9}" presName="childNode" presStyleLbl="node1" presStyleIdx="0" presStyleCnt="3" custScaleX="102628" custScaleY="234652" custLinFactNeighborY="73911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DE659A2A-0DA8-4754-8E40-342758D331CB}" type="pres">
      <dgm:prSet presAssocID="{A6334144-0895-4BF9-AFDC-721245DF49D9}" presName="aSpace2" presStyleCnt="0"/>
      <dgm:spPr/>
    </dgm:pt>
    <dgm:pt modelId="{D177A408-7D50-4200-80B9-CD77669F5022}" type="pres">
      <dgm:prSet presAssocID="{2218E92C-407D-471F-8209-F52196047307}" presName="childNode" presStyleLbl="node1" presStyleIdx="1" presStyleCnt="3" custScaleX="102628" custScaleY="478680" custLinFactY="15907" custLinFactNeighborX="0" custLinFactNeighborY="10000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5287095C-ABA2-4607-A6D0-1960CC971CBF}" type="pres">
      <dgm:prSet presAssocID="{2218E92C-407D-471F-8209-F52196047307}" presName="aSpace2" presStyleCnt="0"/>
      <dgm:spPr/>
    </dgm:pt>
    <dgm:pt modelId="{57F4B971-E559-4F5C-A232-FE8EB8013D73}" type="pres">
      <dgm:prSet presAssocID="{433CFCBC-CE35-49FB-ACDA-C88C363BAC23}" presName="childNode" presStyleLbl="node1" presStyleIdx="2" presStyleCnt="3" custScaleX="102628" custScaleY="454300" custLinFactY="30578" custLinFactNeighborX="0" custLinFactNeighborY="10000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E33418C4-F0C9-4FD8-A7CB-FDEF127964CC}" srcId="{AF28C2A6-B3E5-495F-84D2-7591950640AB}" destId="{433CFCBC-CE35-49FB-ACDA-C88C363BAC23}" srcOrd="2" destOrd="0" parTransId="{11AE5787-D0B3-4855-BBA6-2765AF8F9734}" sibTransId="{A5D228FE-B827-42AD-8FD0-FFB2284F6800}"/>
    <dgm:cxn modelId="{E57F3D97-64AB-41A7-8B4F-208BB0E1700F}" srcId="{AF28C2A6-B3E5-495F-84D2-7591950640AB}" destId="{A6334144-0895-4BF9-AFDC-721245DF49D9}" srcOrd="0" destOrd="0" parTransId="{85A618E7-E355-468D-BCA7-93E242F37DBA}" sibTransId="{FAE511F2-EBBF-4543-B40D-0834B144C969}"/>
    <dgm:cxn modelId="{13447E21-DD1E-4851-8BCA-28DA5A5A53D9}" type="presOf" srcId="{433CFCBC-CE35-49FB-ACDA-C88C363BAC23}" destId="{57F4B971-E559-4F5C-A232-FE8EB8013D73}" srcOrd="0" destOrd="0" presId="urn:microsoft.com/office/officeart/2005/8/layout/lProcess2"/>
    <dgm:cxn modelId="{BC3D8E4B-72E3-4909-9E6B-131CA98383D4}" type="presOf" srcId="{A6334144-0895-4BF9-AFDC-721245DF49D9}" destId="{FFC094FE-0F0F-4D08-9DA4-E8553129ACA0}" srcOrd="0" destOrd="0" presId="urn:microsoft.com/office/officeart/2005/8/layout/lProcess2"/>
    <dgm:cxn modelId="{36AC6785-6FE9-446D-BD64-B7B7890915DD}" type="presOf" srcId="{2218E92C-407D-471F-8209-F52196047307}" destId="{D177A408-7D50-4200-80B9-CD77669F5022}" srcOrd="0" destOrd="0" presId="urn:microsoft.com/office/officeart/2005/8/layout/lProcess2"/>
    <dgm:cxn modelId="{18540A5E-3E8B-412D-A4D4-361F643DD048}" srcId="{AF28C2A6-B3E5-495F-84D2-7591950640AB}" destId="{2218E92C-407D-471F-8209-F52196047307}" srcOrd="1" destOrd="0" parTransId="{CF0D2B06-E10C-449F-AA0B-3F99E175AEDF}" sibTransId="{4BF66131-3914-4B7F-AC22-7E4C49C70C35}"/>
    <dgm:cxn modelId="{BCAFB182-43DA-4329-A9F9-4DE3FCCE4D77}" srcId="{85EF14F0-B0BD-455F-8006-54D38CC233A3}" destId="{AF28C2A6-B3E5-495F-84D2-7591950640AB}" srcOrd="0" destOrd="0" parTransId="{BCE281D7-4545-4EFB-B97D-056EF9509C46}" sibTransId="{830349FB-BF31-499A-941C-0B4438777E50}"/>
    <dgm:cxn modelId="{707EB059-0184-4B7B-B501-C59A24447D41}" type="presOf" srcId="{AF28C2A6-B3E5-495F-84D2-7591950640AB}" destId="{B9F5FEB4-0F5E-4008-951B-E9370C063B73}" srcOrd="0" destOrd="0" presId="urn:microsoft.com/office/officeart/2005/8/layout/lProcess2"/>
    <dgm:cxn modelId="{12746CC7-CAF6-43D2-B962-41BD1ACF25BD}" type="presOf" srcId="{85EF14F0-B0BD-455F-8006-54D38CC233A3}" destId="{BE9A9C0A-8769-416C-9B9B-26620EC6FB2C}" srcOrd="0" destOrd="0" presId="urn:microsoft.com/office/officeart/2005/8/layout/lProcess2"/>
    <dgm:cxn modelId="{F1174600-7FC2-41F7-99C2-966FA6EB7D1B}" type="presOf" srcId="{AF28C2A6-B3E5-495F-84D2-7591950640AB}" destId="{8F970241-DF3A-4CE8-8E2B-BD51B4F1BA32}" srcOrd="1" destOrd="0" presId="urn:microsoft.com/office/officeart/2005/8/layout/lProcess2"/>
    <dgm:cxn modelId="{BEFE70D4-86D7-4471-A835-223D6FEFEB6C}" type="presParOf" srcId="{BE9A9C0A-8769-416C-9B9B-26620EC6FB2C}" destId="{639AB307-58BB-494E-B58D-45176C763779}" srcOrd="0" destOrd="0" presId="urn:microsoft.com/office/officeart/2005/8/layout/lProcess2"/>
    <dgm:cxn modelId="{816A7B53-D5EE-4E05-9696-4B1A0A10D94E}" type="presParOf" srcId="{639AB307-58BB-494E-B58D-45176C763779}" destId="{B9F5FEB4-0F5E-4008-951B-E9370C063B73}" srcOrd="0" destOrd="0" presId="urn:microsoft.com/office/officeart/2005/8/layout/lProcess2"/>
    <dgm:cxn modelId="{0D86C4CF-51E2-4099-954C-9F2287B85993}" type="presParOf" srcId="{639AB307-58BB-494E-B58D-45176C763779}" destId="{8F970241-DF3A-4CE8-8E2B-BD51B4F1BA32}" srcOrd="1" destOrd="0" presId="urn:microsoft.com/office/officeart/2005/8/layout/lProcess2"/>
    <dgm:cxn modelId="{4F3EC716-502F-4AC1-A248-1E3270FEBFFA}" type="presParOf" srcId="{639AB307-58BB-494E-B58D-45176C763779}" destId="{04F5155C-A472-49DC-AEFF-ED960CE6C035}" srcOrd="2" destOrd="0" presId="urn:microsoft.com/office/officeart/2005/8/layout/lProcess2"/>
    <dgm:cxn modelId="{2DBA4BEF-5125-445A-B808-FB72E802767D}" type="presParOf" srcId="{04F5155C-A472-49DC-AEFF-ED960CE6C035}" destId="{F29C0C52-AD08-4420-8F81-4CFDDEA2FF58}" srcOrd="0" destOrd="0" presId="urn:microsoft.com/office/officeart/2005/8/layout/lProcess2"/>
    <dgm:cxn modelId="{CCD7FBB6-8F83-47C3-B0DD-153BFB8A64A4}" type="presParOf" srcId="{F29C0C52-AD08-4420-8F81-4CFDDEA2FF58}" destId="{FFC094FE-0F0F-4D08-9DA4-E8553129ACA0}" srcOrd="0" destOrd="0" presId="urn:microsoft.com/office/officeart/2005/8/layout/lProcess2"/>
    <dgm:cxn modelId="{A3521334-3488-483A-8FFF-C471A789B1C2}" type="presParOf" srcId="{F29C0C52-AD08-4420-8F81-4CFDDEA2FF58}" destId="{DE659A2A-0DA8-4754-8E40-342758D331CB}" srcOrd="1" destOrd="0" presId="urn:microsoft.com/office/officeart/2005/8/layout/lProcess2"/>
    <dgm:cxn modelId="{6F4A38F0-D364-4FF4-95FE-BEA4391B0CBA}" type="presParOf" srcId="{F29C0C52-AD08-4420-8F81-4CFDDEA2FF58}" destId="{D177A408-7D50-4200-80B9-CD77669F5022}" srcOrd="2" destOrd="0" presId="urn:microsoft.com/office/officeart/2005/8/layout/lProcess2"/>
    <dgm:cxn modelId="{A0800496-1DDD-4AEA-A2E1-9FA886E2AE31}" type="presParOf" srcId="{F29C0C52-AD08-4420-8F81-4CFDDEA2FF58}" destId="{5287095C-ABA2-4607-A6D0-1960CC971CBF}" srcOrd="3" destOrd="0" presId="urn:microsoft.com/office/officeart/2005/8/layout/lProcess2"/>
    <dgm:cxn modelId="{581D6E8A-ECA4-413F-BEDC-7AB97280C8F2}" type="presParOf" srcId="{F29C0C52-AD08-4420-8F81-4CFDDEA2FF58}" destId="{57F4B971-E559-4F5C-A232-FE8EB8013D73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84810-CEE4-45AA-A7FF-1CE3738E90A4}">
      <dsp:nvSpPr>
        <dsp:cNvPr id="0" name=""/>
        <dsp:cNvSpPr/>
      </dsp:nvSpPr>
      <dsp:spPr>
        <a:xfrm>
          <a:off x="3391576" y="973357"/>
          <a:ext cx="1713790" cy="17137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B03CCEB-BDE9-4DBB-9C78-FADBC739B231}">
      <dsp:nvSpPr>
        <dsp:cNvPr id="0" name=""/>
        <dsp:cNvSpPr/>
      </dsp:nvSpPr>
      <dsp:spPr>
        <a:xfrm>
          <a:off x="3254473" y="603478"/>
          <a:ext cx="1987996" cy="11506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3700" b="1" kern="1200" cap="small" baseline="0" dirty="0"/>
        </a:p>
      </dsp:txBody>
      <dsp:txXfrm>
        <a:off x="3254473" y="603478"/>
        <a:ext cx="1987996" cy="1150687"/>
      </dsp:txXfrm>
    </dsp:sp>
    <dsp:sp modelId="{8F071723-2DA8-4B4C-9C9B-B29250831C25}">
      <dsp:nvSpPr>
        <dsp:cNvPr id="0" name=""/>
        <dsp:cNvSpPr/>
      </dsp:nvSpPr>
      <dsp:spPr>
        <a:xfrm>
          <a:off x="4043502" y="1533622"/>
          <a:ext cx="1713790" cy="17137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9178FBA-1BF8-4D2F-84AD-352C34488DFB}">
      <dsp:nvSpPr>
        <dsp:cNvPr id="0" name=""/>
        <dsp:cNvSpPr/>
      </dsp:nvSpPr>
      <dsp:spPr>
        <a:xfrm>
          <a:off x="5893710" y="1517928"/>
          <a:ext cx="1782342" cy="12486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3700" kern="1200" dirty="0"/>
        </a:p>
      </dsp:txBody>
      <dsp:txXfrm>
        <a:off x="5893710" y="1517928"/>
        <a:ext cx="1782342" cy="1248618"/>
      </dsp:txXfrm>
    </dsp:sp>
    <dsp:sp modelId="{F7FDF9F3-FE1D-42E0-B921-1D052732FAEA}">
      <dsp:nvSpPr>
        <dsp:cNvPr id="0" name=""/>
        <dsp:cNvSpPr/>
      </dsp:nvSpPr>
      <dsp:spPr>
        <a:xfrm>
          <a:off x="3794660" y="2300420"/>
          <a:ext cx="1713790" cy="17137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64B6DE1-B6C7-45D2-8A3E-8EADDDA74870}">
      <dsp:nvSpPr>
        <dsp:cNvPr id="0" name=""/>
        <dsp:cNvSpPr/>
      </dsp:nvSpPr>
      <dsp:spPr>
        <a:xfrm>
          <a:off x="5619504" y="3647925"/>
          <a:ext cx="1782342" cy="12486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3700" kern="1200" dirty="0"/>
        </a:p>
      </dsp:txBody>
      <dsp:txXfrm>
        <a:off x="5619504" y="3647925"/>
        <a:ext cx="1782342" cy="1248618"/>
      </dsp:txXfrm>
    </dsp:sp>
    <dsp:sp modelId="{22CC6752-6AF6-4D51-839C-E1174B908959}">
      <dsp:nvSpPr>
        <dsp:cNvPr id="0" name=""/>
        <dsp:cNvSpPr/>
      </dsp:nvSpPr>
      <dsp:spPr>
        <a:xfrm>
          <a:off x="2988493" y="2300420"/>
          <a:ext cx="1713790" cy="17137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457577F-6406-419C-9678-73420ED06BCB}">
      <dsp:nvSpPr>
        <dsp:cNvPr id="0" name=""/>
        <dsp:cNvSpPr/>
      </dsp:nvSpPr>
      <dsp:spPr>
        <a:xfrm>
          <a:off x="1095097" y="3647925"/>
          <a:ext cx="1782342" cy="12486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3700" kern="1200" dirty="0"/>
        </a:p>
      </dsp:txBody>
      <dsp:txXfrm>
        <a:off x="1095097" y="3647925"/>
        <a:ext cx="1782342" cy="1248618"/>
      </dsp:txXfrm>
    </dsp:sp>
    <dsp:sp modelId="{2A2E638E-AF8C-42AC-8C63-44F1DA23824C}">
      <dsp:nvSpPr>
        <dsp:cNvPr id="0" name=""/>
        <dsp:cNvSpPr/>
      </dsp:nvSpPr>
      <dsp:spPr>
        <a:xfrm>
          <a:off x="2739650" y="1533622"/>
          <a:ext cx="1713790" cy="17137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AD52A25-0B3C-4D89-907F-708459E98F9A}">
      <dsp:nvSpPr>
        <dsp:cNvPr id="0" name=""/>
        <dsp:cNvSpPr/>
      </dsp:nvSpPr>
      <dsp:spPr>
        <a:xfrm>
          <a:off x="3357306" y="1872211"/>
          <a:ext cx="1782342" cy="12486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700" b="1" kern="1200" cap="small" baseline="0" dirty="0" smtClean="0">
              <a:latin typeface="Calibri" panose="020F0502020204030204" pitchFamily="34" charset="0"/>
            </a:rPr>
            <a:t>flexibility</a:t>
          </a:r>
          <a:endParaRPr lang="nl-BE" sz="3700" b="1" kern="1200" cap="small" baseline="0" dirty="0">
            <a:latin typeface="Calibri" panose="020F0502020204030204" pitchFamily="34" charset="0"/>
          </a:endParaRPr>
        </a:p>
      </dsp:txBody>
      <dsp:txXfrm>
        <a:off x="3357306" y="1872211"/>
        <a:ext cx="1782342" cy="12486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5FEB4-0F5E-4008-951B-E9370C063B73}">
      <dsp:nvSpPr>
        <dsp:cNvPr id="0" name=""/>
        <dsp:cNvSpPr/>
      </dsp:nvSpPr>
      <dsp:spPr>
        <a:xfrm>
          <a:off x="6469" y="0"/>
          <a:ext cx="6618266" cy="403244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8000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anose="020F0502020204030204" pitchFamily="34" charset="0"/>
            </a:rPr>
            <a:t>Foreground and </a:t>
          </a:r>
          <a:r>
            <a:rPr lang="en-US" sz="2400" kern="1200" dirty="0" err="1" smtClean="0">
              <a:latin typeface="Calibri" panose="020F0502020204030204" pitchFamily="34" charset="0"/>
            </a:rPr>
            <a:t>Sideground</a:t>
          </a:r>
          <a:r>
            <a:rPr lang="en-US" sz="2400" kern="1200" dirty="0" smtClean="0">
              <a:latin typeface="Calibri" panose="020F0502020204030204" pitchFamily="34" charset="0"/>
            </a:rPr>
            <a:t> belongs to the participant who generated it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alibri" panose="020F0502020204030204" pitchFamily="34" charset="0"/>
            </a:rPr>
            <a:t>unless otherwise agreed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469" y="0"/>
        <a:ext cx="6618266" cy="1209734"/>
      </dsp:txXfrm>
    </dsp:sp>
    <dsp:sp modelId="{2C128D55-916D-4080-87FF-E3B26D16C442}">
      <dsp:nvSpPr>
        <dsp:cNvPr id="0" name=""/>
        <dsp:cNvSpPr/>
      </dsp:nvSpPr>
      <dsp:spPr>
        <a:xfrm>
          <a:off x="665061" y="1340038"/>
          <a:ext cx="5294613" cy="79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alibri" panose="020F0502020204030204" pitchFamily="34" charset="0"/>
            </a:rPr>
            <a:t>European Lead Factory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88264" y="1363241"/>
        <a:ext cx="5248207" cy="745808"/>
      </dsp:txXfrm>
    </dsp:sp>
    <dsp:sp modelId="{61BC192F-BF7C-46F8-BEC0-E45FC063E458}">
      <dsp:nvSpPr>
        <dsp:cNvPr id="0" name=""/>
        <dsp:cNvSpPr/>
      </dsp:nvSpPr>
      <dsp:spPr>
        <a:xfrm>
          <a:off x="665061" y="2254132"/>
          <a:ext cx="5294613" cy="79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Antibiotic Clinical Trials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88264" y="2277335"/>
        <a:ext cx="5248207" cy="745808"/>
      </dsp:txXfrm>
    </dsp:sp>
    <dsp:sp modelId="{AE6F755D-BDC3-480C-9434-8CBE07348C5F}">
      <dsp:nvSpPr>
        <dsp:cNvPr id="0" name=""/>
        <dsp:cNvSpPr/>
      </dsp:nvSpPr>
      <dsp:spPr>
        <a:xfrm>
          <a:off x="665061" y="3168226"/>
          <a:ext cx="5294613" cy="79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iP Stem Cells Bank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88264" y="3191429"/>
        <a:ext cx="5248207" cy="7458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5FEB4-0F5E-4008-951B-E9370C063B73}">
      <dsp:nvSpPr>
        <dsp:cNvPr id="0" name=""/>
        <dsp:cNvSpPr/>
      </dsp:nvSpPr>
      <dsp:spPr>
        <a:xfrm>
          <a:off x="6238" y="0"/>
          <a:ext cx="6381870" cy="35109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5720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 smtClean="0">
            <a:latin typeface="Calibri" panose="020F0502020204030204" pitchFamily="34" charset="0"/>
          </a:endParaRP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alibri" panose="020F0502020204030204" pitchFamily="34" charset="0"/>
            </a:rPr>
            <a:t>Individual use of joint Foreground is possible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anose="020F0502020204030204" pitchFamily="34" charset="0"/>
            </a:rPr>
            <a:t>provided prior notice and fair &amp; reasonable compensation to the other joint owners</a:t>
          </a:r>
          <a:endParaRPr lang="nl-BE" sz="2400" kern="1200" dirty="0"/>
        </a:p>
      </dsp:txBody>
      <dsp:txXfrm>
        <a:off x="6238" y="0"/>
        <a:ext cx="6381870" cy="1053285"/>
      </dsp:txXfrm>
    </dsp:sp>
    <dsp:sp modelId="{2C128D55-916D-4080-87FF-E3B26D16C442}">
      <dsp:nvSpPr>
        <dsp:cNvPr id="0" name=""/>
        <dsp:cNvSpPr/>
      </dsp:nvSpPr>
      <dsp:spPr>
        <a:xfrm>
          <a:off x="641306" y="2062928"/>
          <a:ext cx="5105496" cy="9442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all IMI projects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68963" y="2090585"/>
        <a:ext cx="5050182" cy="8889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B444A8-274F-45F3-B3A0-06DFEE3D52F6}">
      <dsp:nvSpPr>
        <dsp:cNvPr id="0" name=""/>
        <dsp:cNvSpPr/>
      </dsp:nvSpPr>
      <dsp:spPr>
        <a:xfrm>
          <a:off x="0" y="0"/>
          <a:ext cx="3224116" cy="403244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400" kern="1200" dirty="0" smtClean="0">
              <a:latin typeface="Calibri" panose="020F0502020204030204" pitchFamily="34" charset="0"/>
            </a:rPr>
            <a:t>Foreground may be transferred to affiliates and subcontractors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without prior notification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0" y="0"/>
        <a:ext cx="3224116" cy="1209734"/>
      </dsp:txXfrm>
    </dsp:sp>
    <dsp:sp modelId="{79128AA0-CB46-4494-BE54-C8ED0AE4E479}">
      <dsp:nvSpPr>
        <dsp:cNvPr id="0" name=""/>
        <dsp:cNvSpPr/>
      </dsp:nvSpPr>
      <dsp:spPr>
        <a:xfrm>
          <a:off x="325763" y="2279074"/>
          <a:ext cx="2579292" cy="9788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9144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all IMI projects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354432" y="2307743"/>
        <a:ext cx="2521954" cy="921508"/>
      </dsp:txXfrm>
    </dsp:sp>
    <dsp:sp modelId="{34FC04C1-6BC7-45E2-8714-44C37660402E}">
      <dsp:nvSpPr>
        <dsp:cNvPr id="0" name=""/>
        <dsp:cNvSpPr/>
      </dsp:nvSpPr>
      <dsp:spPr>
        <a:xfrm>
          <a:off x="3469276" y="0"/>
          <a:ext cx="3224116" cy="403244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04400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anose="020F0502020204030204" pitchFamily="34" charset="0"/>
            </a:rPr>
            <a:t>Unprotected valuable Foreground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alibri" panose="020F0502020204030204" pitchFamily="34" charset="0"/>
            </a:rPr>
            <a:t>may be transferred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3469276" y="0"/>
        <a:ext cx="3224116" cy="1209734"/>
      </dsp:txXfrm>
    </dsp:sp>
    <dsp:sp modelId="{E0A196AF-68E2-474A-9DBE-62E6B458C9C5}">
      <dsp:nvSpPr>
        <dsp:cNvPr id="0" name=""/>
        <dsp:cNvSpPr/>
      </dsp:nvSpPr>
      <dsp:spPr>
        <a:xfrm>
          <a:off x="3791687" y="2263753"/>
          <a:ext cx="2579292" cy="1064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not used yet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3822868" y="2294934"/>
        <a:ext cx="2516930" cy="10022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5FEB4-0F5E-4008-951B-E9370C063B73}">
      <dsp:nvSpPr>
        <dsp:cNvPr id="0" name=""/>
        <dsp:cNvSpPr/>
      </dsp:nvSpPr>
      <dsp:spPr>
        <a:xfrm>
          <a:off x="3410" y="0"/>
          <a:ext cx="6977954" cy="437504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54864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500" kern="1200" dirty="0" smtClean="0">
              <a:latin typeface="Calibri" panose="020F0502020204030204" pitchFamily="34" charset="0"/>
            </a:rPr>
            <a:t>Access to Foreground for further developments - except commercialisation - granted on royalty-free basis or under fair &amp; reasonable conditions*</a:t>
          </a:r>
          <a:endParaRPr lang="nl-BE" sz="2500" kern="1200" dirty="0">
            <a:latin typeface="Calibri" panose="020F0502020204030204" pitchFamily="34" charset="0"/>
          </a:endParaRPr>
        </a:p>
      </dsp:txBody>
      <dsp:txXfrm>
        <a:off x="3410" y="0"/>
        <a:ext cx="6977954" cy="1312513"/>
      </dsp:txXfrm>
    </dsp:sp>
    <dsp:sp modelId="{2C128D55-916D-4080-87FF-E3B26D16C442}">
      <dsp:nvSpPr>
        <dsp:cNvPr id="0" name=""/>
        <dsp:cNvSpPr/>
      </dsp:nvSpPr>
      <dsp:spPr>
        <a:xfrm>
          <a:off x="664418" y="1782754"/>
          <a:ext cx="5582363" cy="729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European Lead Factory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85774" y="1804110"/>
        <a:ext cx="5539651" cy="686436"/>
      </dsp:txXfrm>
    </dsp:sp>
    <dsp:sp modelId="{3312321C-C693-4E15-863F-AADCB47757C3}">
      <dsp:nvSpPr>
        <dsp:cNvPr id="0" name=""/>
        <dsp:cNvSpPr/>
      </dsp:nvSpPr>
      <dsp:spPr>
        <a:xfrm>
          <a:off x="664418" y="2615992"/>
          <a:ext cx="5582363" cy="753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Antibiotic Clinical Trials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86497" y="2638071"/>
        <a:ext cx="5538205" cy="709659"/>
      </dsp:txXfrm>
    </dsp:sp>
    <dsp:sp modelId="{3854A091-C918-4510-87C3-463F8803E0F2}">
      <dsp:nvSpPr>
        <dsp:cNvPr id="0" name=""/>
        <dsp:cNvSpPr/>
      </dsp:nvSpPr>
      <dsp:spPr>
        <a:xfrm>
          <a:off x="701206" y="3500703"/>
          <a:ext cx="5582363" cy="781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Antibiotic Discovery Platform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724103" y="3523600"/>
        <a:ext cx="5536569" cy="7359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4D2604-28D1-4AC0-ABB8-41CD702A58DF}">
      <dsp:nvSpPr>
        <dsp:cNvPr id="0" name=""/>
        <dsp:cNvSpPr/>
      </dsp:nvSpPr>
      <dsp:spPr>
        <a:xfrm>
          <a:off x="0" y="0"/>
          <a:ext cx="6720408" cy="381642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Possibility to exclude </a:t>
          </a:r>
          <a:r>
            <a:rPr lang="nl-BE" sz="2500" kern="1200" dirty="0" smtClean="0">
              <a:latin typeface="Calibri" panose="020F0502020204030204" pitchFamily="34" charset="0"/>
            </a:rPr>
            <a:t>specific elements of Background</a:t>
          </a:r>
          <a:endParaRPr lang="nl-BE" sz="2500" kern="1200" dirty="0">
            <a:latin typeface="Calibri" panose="020F0502020204030204" pitchFamily="34" charset="0"/>
          </a:endParaRPr>
        </a:p>
      </dsp:txBody>
      <dsp:txXfrm>
        <a:off x="0" y="0"/>
        <a:ext cx="6720408" cy="1144927"/>
      </dsp:txXfrm>
    </dsp:sp>
    <dsp:sp modelId="{56C81469-DD16-43B3-A46F-1C7BF3B81D57}">
      <dsp:nvSpPr>
        <dsp:cNvPr id="0" name=""/>
        <dsp:cNvSpPr/>
      </dsp:nvSpPr>
      <dsp:spPr>
        <a:xfrm>
          <a:off x="672040" y="1146256"/>
          <a:ext cx="5376326" cy="7013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Europain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92581" y="1166797"/>
        <a:ext cx="5335244" cy="660241"/>
      </dsp:txXfrm>
    </dsp:sp>
    <dsp:sp modelId="{8B8D44AF-0AFF-456F-8C09-97513098C52A}">
      <dsp:nvSpPr>
        <dsp:cNvPr id="0" name=""/>
        <dsp:cNvSpPr/>
      </dsp:nvSpPr>
      <dsp:spPr>
        <a:xfrm>
          <a:off x="672040" y="1955476"/>
          <a:ext cx="5376326" cy="8595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European Lead Factory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97216" y="1980652"/>
        <a:ext cx="5325974" cy="809225"/>
      </dsp:txXfrm>
    </dsp:sp>
    <dsp:sp modelId="{4237CF9A-4547-41A8-BE26-06248D00E88C}">
      <dsp:nvSpPr>
        <dsp:cNvPr id="0" name=""/>
        <dsp:cNvSpPr/>
      </dsp:nvSpPr>
      <dsp:spPr>
        <a:xfrm>
          <a:off x="672040" y="2922949"/>
          <a:ext cx="5376326" cy="7013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000" kern="1200" dirty="0" smtClean="0">
              <a:latin typeface="Calibri" panose="020F0502020204030204" pitchFamily="34" charset="0"/>
            </a:rPr>
            <a:t>Real Effectiveness</a:t>
          </a:r>
          <a:endParaRPr lang="nl-BE" sz="3000" kern="1200" dirty="0">
            <a:latin typeface="Calibri" panose="020F0502020204030204" pitchFamily="34" charset="0"/>
          </a:endParaRPr>
        </a:p>
      </dsp:txBody>
      <dsp:txXfrm>
        <a:off x="692581" y="2943490"/>
        <a:ext cx="5335244" cy="66024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5FEB4-0F5E-4008-951B-E9370C063B73}">
      <dsp:nvSpPr>
        <dsp:cNvPr id="0" name=""/>
        <dsp:cNvSpPr/>
      </dsp:nvSpPr>
      <dsp:spPr>
        <a:xfrm>
          <a:off x="1547" y="0"/>
          <a:ext cx="3165257" cy="419224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180000" rIns="76200" bIns="76200" numCol="1" spcCol="1270" anchor="ctr" anchorCtr="0">
          <a:noAutofit/>
        </a:bodyPr>
        <a:lstStyle/>
        <a:p>
          <a:pPr marL="144000" lvl="0" algn="ctr" defTabSz="8890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nl-BE" sz="2000" kern="1200" dirty="0" smtClean="0">
              <a:latin typeface="Calibri" panose="020F0502020204030204" pitchFamily="34" charset="0"/>
            </a:rPr>
            <a:t>Granted on written request</a:t>
          </a:r>
        </a:p>
        <a:p>
          <a:pPr marL="144000" lvl="0" algn="ctr" defTabSz="8890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nl-BE" sz="2400" kern="1200" dirty="0" smtClean="0">
              <a:latin typeface="Calibri" panose="020F0502020204030204" pitchFamily="34" charset="0"/>
            </a:rPr>
            <a:t>unless otherwise agreed</a:t>
          </a:r>
          <a:endParaRPr lang="nl-BE" sz="2400" kern="1200" dirty="0">
            <a:latin typeface="Calibri" panose="020F0502020204030204" pitchFamily="34" charset="0"/>
          </a:endParaRPr>
        </a:p>
      </dsp:txBody>
      <dsp:txXfrm>
        <a:off x="1547" y="0"/>
        <a:ext cx="3165257" cy="1257672"/>
      </dsp:txXfrm>
    </dsp:sp>
    <dsp:sp modelId="{2C128D55-916D-4080-87FF-E3B26D16C442}">
      <dsp:nvSpPr>
        <dsp:cNvPr id="0" name=""/>
        <dsp:cNvSpPr/>
      </dsp:nvSpPr>
      <dsp:spPr>
        <a:xfrm>
          <a:off x="333506" y="1445067"/>
          <a:ext cx="2574823" cy="26108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anose="020F0502020204030204" pitchFamily="34" charset="0"/>
            </a:rPr>
            <a:t>Almost all IMI projects agreed that access rights to Background are granted without any additional administrative step</a:t>
          </a:r>
          <a:endParaRPr lang="nl-BE" sz="2000" kern="1200" dirty="0">
            <a:latin typeface="Calibri" panose="020F0502020204030204" pitchFamily="34" charset="0"/>
          </a:endParaRPr>
        </a:p>
      </dsp:txBody>
      <dsp:txXfrm>
        <a:off x="408920" y="1520481"/>
        <a:ext cx="2423995" cy="246006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5FEB4-0F5E-4008-951B-E9370C063B73}">
      <dsp:nvSpPr>
        <dsp:cNvPr id="0" name=""/>
        <dsp:cNvSpPr/>
      </dsp:nvSpPr>
      <dsp:spPr>
        <a:xfrm>
          <a:off x="1511" y="0"/>
          <a:ext cx="3093320" cy="419224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180000" rIns="76200" bIns="76200" numCol="1" spcCol="1270" anchor="ctr" anchorCtr="0">
          <a:noAutofit/>
        </a:bodyPr>
        <a:lstStyle/>
        <a:p>
          <a:pPr marL="144000" lvl="0" algn="ctr" defTabSz="8890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nl-BE" sz="2000" kern="1200" dirty="0" smtClean="0">
              <a:latin typeface="Calibri" panose="020F0502020204030204" pitchFamily="34" charset="0"/>
            </a:rPr>
            <a:t>Time-limits for requesting access</a:t>
          </a:r>
        </a:p>
        <a:p>
          <a:pPr marL="144000" lvl="0" algn="ctr" defTabSz="8890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nl-BE" sz="2400" kern="1200" dirty="0" smtClean="0">
              <a:latin typeface="Calibri" panose="020F0502020204030204" pitchFamily="34" charset="0"/>
            </a:rPr>
            <a:t>along the most appropriate needs</a:t>
          </a:r>
          <a:endParaRPr lang="nl-BE" sz="2400" kern="1200" dirty="0">
            <a:latin typeface="Calibri" panose="020F0502020204030204" pitchFamily="34" charset="0"/>
          </a:endParaRPr>
        </a:p>
      </dsp:txBody>
      <dsp:txXfrm>
        <a:off x="1511" y="0"/>
        <a:ext cx="3093320" cy="1257672"/>
      </dsp:txXfrm>
    </dsp:sp>
    <dsp:sp modelId="{2C128D55-916D-4080-87FF-E3B26D16C442}">
      <dsp:nvSpPr>
        <dsp:cNvPr id="0" name=""/>
        <dsp:cNvSpPr/>
      </dsp:nvSpPr>
      <dsp:spPr>
        <a:xfrm>
          <a:off x="325926" y="1445067"/>
          <a:ext cx="2516304" cy="26108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anose="020F0502020204030204" pitchFamily="34" charset="0"/>
            </a:rPr>
            <a:t>1/5 of the existing consortia have agreed on restricted time-limits based on projects’ purposes</a:t>
          </a:r>
          <a:endParaRPr lang="nl-BE" sz="2000" kern="1200" dirty="0">
            <a:latin typeface="Calibri" panose="020F0502020204030204" pitchFamily="34" charset="0"/>
          </a:endParaRPr>
        </a:p>
      </dsp:txBody>
      <dsp:txXfrm>
        <a:off x="399626" y="1518767"/>
        <a:ext cx="2368904" cy="24634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5FEB4-0F5E-4008-951B-E9370C063B73}">
      <dsp:nvSpPr>
        <dsp:cNvPr id="0" name=""/>
        <dsp:cNvSpPr/>
      </dsp:nvSpPr>
      <dsp:spPr>
        <a:xfrm>
          <a:off x="3129" y="0"/>
          <a:ext cx="6402453" cy="371251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anose="020F0502020204030204" pitchFamily="34" charset="0"/>
            </a:rPr>
            <a:t>Obligation to disseminate the Foreground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alibri" panose="020F0502020204030204" pitchFamily="34" charset="0"/>
            </a:rPr>
            <a:t>as soon as reasonably practicable</a:t>
          </a:r>
          <a:endParaRPr lang="nl-BE" sz="3000" kern="1200" dirty="0" smtClean="0">
            <a:latin typeface="Calibri" panose="020F0502020204030204" pitchFamily="34" charset="0"/>
          </a:endParaRPr>
        </a:p>
      </dsp:txBody>
      <dsp:txXfrm>
        <a:off x="3129" y="0"/>
        <a:ext cx="6402453" cy="1113753"/>
      </dsp:txXfrm>
    </dsp:sp>
    <dsp:sp modelId="{FFC094FE-0F0F-4D08-9DA4-E8553129ACA0}">
      <dsp:nvSpPr>
        <dsp:cNvPr id="0" name=""/>
        <dsp:cNvSpPr/>
      </dsp:nvSpPr>
      <dsp:spPr>
        <a:xfrm>
          <a:off x="576072" y="1137650"/>
          <a:ext cx="5256567" cy="4721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>
              <a:latin typeface="Calibri" panose="020F0502020204030204" pitchFamily="34" charset="0"/>
            </a:rPr>
            <a:t>European Lead Facto</a:t>
          </a:r>
          <a:r>
            <a:rPr lang="nl-BE" sz="2800" kern="1200" dirty="0" smtClean="0"/>
            <a:t>ry</a:t>
          </a:r>
          <a:endParaRPr lang="nl-BE" sz="2800" kern="1200" dirty="0"/>
        </a:p>
      </dsp:txBody>
      <dsp:txXfrm>
        <a:off x="589899" y="1151477"/>
        <a:ext cx="5228913" cy="444448"/>
      </dsp:txXfrm>
    </dsp:sp>
    <dsp:sp modelId="{D177A408-7D50-4200-80B9-CD77669F5022}">
      <dsp:nvSpPr>
        <dsp:cNvPr id="0" name=""/>
        <dsp:cNvSpPr/>
      </dsp:nvSpPr>
      <dsp:spPr>
        <a:xfrm>
          <a:off x="576072" y="1680784"/>
          <a:ext cx="5256567" cy="9630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latin typeface="Calibri" panose="020F0502020204030204" pitchFamily="34" charset="0"/>
            </a:rPr>
            <a:t>Antibiotic Clinical Trials </a:t>
          </a:r>
          <a:br>
            <a:rPr lang="en-US" sz="2800" b="0" i="0" kern="1200" dirty="0" smtClean="0">
              <a:latin typeface="Calibri" panose="020F0502020204030204" pitchFamily="34" charset="0"/>
            </a:rPr>
          </a:br>
          <a:r>
            <a:rPr lang="en-US" sz="2800" b="0" i="0" kern="1200" dirty="0" smtClean="0">
              <a:latin typeface="Calibri" panose="020F0502020204030204" pitchFamily="34" charset="0"/>
            </a:rPr>
            <a:t>instead of COMBACTE</a:t>
          </a:r>
          <a:endParaRPr lang="nl-BE" sz="2800" kern="1200" dirty="0">
            <a:latin typeface="Calibri" panose="020F0502020204030204" pitchFamily="34" charset="0"/>
          </a:endParaRPr>
        </a:p>
      </dsp:txBody>
      <dsp:txXfrm>
        <a:off x="604279" y="1708991"/>
        <a:ext cx="5200153" cy="906654"/>
      </dsp:txXfrm>
    </dsp:sp>
    <dsp:sp modelId="{57F4B971-E559-4F5C-A232-FE8EB8013D73}">
      <dsp:nvSpPr>
        <dsp:cNvPr id="0" name=""/>
        <dsp:cNvSpPr/>
      </dsp:nvSpPr>
      <dsp:spPr>
        <a:xfrm>
          <a:off x="576072" y="2704323"/>
          <a:ext cx="5256567" cy="9140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latin typeface="Calibri" panose="020F0502020204030204" pitchFamily="34" charset="0"/>
            </a:rPr>
            <a:t>Antibiotic Discovery Platform instead of ENABLE</a:t>
          </a:r>
          <a:endParaRPr lang="nl-BE" sz="2800" kern="1200" dirty="0">
            <a:latin typeface="Calibri" panose="020F0502020204030204" pitchFamily="34" charset="0"/>
          </a:endParaRPr>
        </a:p>
      </dsp:txBody>
      <dsp:txXfrm>
        <a:off x="602843" y="2731094"/>
        <a:ext cx="5203025" cy="8604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92" y="3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4DB44-D0BF-4BE6-B8B8-68C07C299817}" type="datetimeFigureOut">
              <a:rPr lang="nl-BE" smtClean="0"/>
              <a:t>3/02/2014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92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F4E5D-7D68-4180-B7BC-A9A19C4C27A6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945606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5A45C-77A6-4C11-8B8C-DA318B69F24D}" type="datetimeFigureOut">
              <a:rPr lang="en-GB" smtClean="0"/>
              <a:t>03/02/2014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10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4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7" y="9430094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B6EA6-CC47-4F5C-BB8C-90CC16CA59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27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59350" cy="3721100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63594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fld id="{5533EC1A-C846-4D68-BE62-6C83710BD699}" type="slidenum">
              <a:rPr lang="en-US" sz="1200" smtClean="0"/>
              <a:pPr/>
              <a:t>13</a:t>
            </a:fld>
            <a:endParaRPr lang="en-US" sz="120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2525" cy="37211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1" cy="4467225"/>
          </a:xfrm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0937" cy="37211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6EA6-CC47-4F5C-BB8C-90CC16CA598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5737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59350" cy="37211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 smtClean="0"/>
              <a:t>There</a:t>
            </a:r>
            <a:r>
              <a:rPr lang="en-GB" baseline="0" dirty="0" smtClean="0"/>
              <a:t> is a retrieve button to retrieve already registered companies in SOFIA db.</a:t>
            </a:r>
            <a:endParaRPr lang="en-GB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0937" cy="37211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BC925-9569-4A0C-830F-4B600DDAB21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528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0937" cy="372110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1100"/>
          </a:xfrm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142" y="4716225"/>
            <a:ext cx="4985393" cy="446674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0937" cy="37211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2525" cy="37211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0937" cy="37211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0937" cy="37211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0937" cy="37211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4" y="4716464"/>
            <a:ext cx="4984751" cy="4467225"/>
          </a:xfrm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0179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 defTabSz="904875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fld id="{41AA8E30-A7A9-4FE4-BBB4-7A60934766D8}" type="slidenum">
              <a:rPr lang="en-US" sz="1200">
                <a:solidFill>
                  <a:prstClr val="black"/>
                </a:solidFill>
              </a:rPr>
              <a:pPr/>
              <a:t>12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2688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ea typeface="ヒラギノ角ゴ Pro W3" pitchFamily="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oleObject" Target="../embeddings/oleObject4.bin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slideMaster" Target="../slideMasters/slideMaster2.xml"/><Relationship Id="rId17" Type="http://schemas.openxmlformats.org/officeDocument/2006/relationships/image" Target="../media/image9.png"/><Relationship Id="rId2" Type="http://schemas.openxmlformats.org/officeDocument/2006/relationships/tags" Target="../tags/tag13.xml"/><Relationship Id="rId16" Type="http://schemas.openxmlformats.org/officeDocument/2006/relationships/image" Target="../media/image8.png"/><Relationship Id="rId1" Type="http://schemas.openxmlformats.org/officeDocument/2006/relationships/vmlDrawing" Target="../drawings/vmlDrawing3.v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image" Target="../media/image7.jpeg"/><Relationship Id="rId10" Type="http://schemas.openxmlformats.org/officeDocument/2006/relationships/tags" Target="../tags/tag21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image" Target="../media/image5.e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4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13" Type="http://schemas.openxmlformats.org/officeDocument/2006/relationships/image" Target="../media/image5.emf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oleObject" Target="../embeddings/oleObject5.bin"/><Relationship Id="rId2" Type="http://schemas.openxmlformats.org/officeDocument/2006/relationships/tags" Target="../tags/tag25.xml"/><Relationship Id="rId1" Type="http://schemas.openxmlformats.org/officeDocument/2006/relationships/vmlDrawing" Target="../drawings/vmlDrawing4.vml"/><Relationship Id="rId6" Type="http://schemas.openxmlformats.org/officeDocument/2006/relationships/tags" Target="../tags/tag2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28.xml"/><Relationship Id="rId10" Type="http://schemas.openxmlformats.org/officeDocument/2006/relationships/tags" Target="../tags/tag33.xml"/><Relationship Id="rId4" Type="http://schemas.openxmlformats.org/officeDocument/2006/relationships/tags" Target="../tags/tag27.xml"/><Relationship Id="rId9" Type="http://schemas.openxmlformats.org/officeDocument/2006/relationships/tags" Target="../tags/tag32.xml"/><Relationship Id="rId14" Type="http://schemas.openxmlformats.org/officeDocument/2006/relationships/image" Target="../media/image6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27" y="2130484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27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818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510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17" y="381061"/>
            <a:ext cx="1943100" cy="5715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904" y="381061"/>
            <a:ext cx="5688623" cy="5715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225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81001"/>
            <a:ext cx="6096000" cy="6096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3" y="1371681"/>
            <a:ext cx="3815862" cy="4724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2338" y="1371681"/>
            <a:ext cx="3815862" cy="4724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623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01" name="think-cell Slide" r:id="rId13" imgW="360" imgH="360" progId="TCLayout.ActiveDocument.1">
                  <p:embed/>
                </p:oleObj>
              </mc:Choice>
              <mc:Fallback>
                <p:oleObj name="think-cell Slide" r:id="rId13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5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5"/>
          <a:srcRect r="19914" b="15054"/>
          <a:stretch>
            <a:fillRect/>
          </a:stretch>
        </p:blipFill>
        <p:spPr bwMode="auto">
          <a:xfrm>
            <a:off x="3240" y="2"/>
            <a:ext cx="91407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king Draft Text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4995590" y="349910"/>
            <a:ext cx="993862" cy="1384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 smtClean="0">
                <a:solidFill>
                  <a:srgbClr val="FFFFFF"/>
                </a:solidFill>
                <a:latin typeface="Arial"/>
                <a:cs typeface="Arial" charset="0"/>
              </a:rPr>
              <a:t>WORKING DRAFT</a:t>
            </a:r>
          </a:p>
        </p:txBody>
      </p:sp>
      <p:sp>
        <p:nvSpPr>
          <p:cNvPr id="7" name="doc id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614312" y="37255"/>
            <a:ext cx="301290" cy="1247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 smtClean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8" name="Working Draft" hidden="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4995607" y="508631"/>
            <a:ext cx="2981585" cy="1384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FFFFFF"/>
                </a:solidFill>
                <a:latin typeface="Arial"/>
                <a:cs typeface="Arial" charset="0"/>
              </a:rPr>
              <a:t>Last Modified 17.09.2012 15:42 W. Europe Standard Time</a:t>
            </a:r>
            <a:endParaRPr lang="en-US" sz="900" dirty="0" smtClean="0">
              <a:solidFill>
                <a:srgbClr val="FFFFFF"/>
              </a:solidFill>
              <a:latin typeface="Arial"/>
              <a:cs typeface="Arial" charset="0"/>
            </a:endParaRPr>
          </a:p>
        </p:txBody>
      </p:sp>
      <p:sp>
        <p:nvSpPr>
          <p:cNvPr id="9" name="Printed" hidden="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4995588" y="668999"/>
            <a:ext cx="2372444" cy="1384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FFFFFF"/>
                </a:solidFill>
                <a:latin typeface="Arial"/>
                <a:cs typeface="Arial" charset="0"/>
              </a:rPr>
              <a:t>Printed 31.08.2012 19:37 GMT Standard Time</a:t>
            </a:r>
            <a:endParaRPr lang="en-US" sz="900" dirty="0" smtClean="0">
              <a:solidFill>
                <a:srgbClr val="FFFFFF"/>
              </a:solidFill>
              <a:latin typeface="Arial"/>
              <a:cs typeface="Arial" charset="0"/>
            </a:endParaRPr>
          </a:p>
        </p:txBody>
      </p:sp>
      <p:grpSp>
        <p:nvGrpSpPr>
          <p:cNvPr id="10" name="McK Title Elements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2" y="2"/>
            <a:ext cx="9140760" cy="6858000"/>
            <a:chOff x="0" y="0"/>
            <a:chExt cx="5643" cy="4234"/>
          </a:xfrm>
        </p:grpSpPr>
        <p:sp>
          <p:nvSpPr>
            <p:cNvPr id="11" name="McK Document type" hidden="1"/>
            <p:cNvSpPr txBox="1">
              <a:spLocks noChangeArrowheads="1"/>
            </p:cNvSpPr>
            <p:nvPr/>
          </p:nvSpPr>
          <p:spPr bwMode="auto">
            <a:xfrm>
              <a:off x="3084" y="2634"/>
              <a:ext cx="2420" cy="13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FFFFFF"/>
                  </a:solidFill>
                  <a:latin typeface="Arial"/>
                  <a:cs typeface="Arial" charset="0"/>
                </a:rPr>
                <a:t>Document type</a:t>
              </a:r>
            </a:p>
          </p:txBody>
        </p:sp>
        <p:sp>
          <p:nvSpPr>
            <p:cNvPr id="12" name="McK Date" hidden="1"/>
            <p:cNvSpPr txBox="1">
              <a:spLocks noChangeArrowheads="1"/>
            </p:cNvSpPr>
            <p:nvPr/>
          </p:nvSpPr>
          <p:spPr bwMode="auto">
            <a:xfrm>
              <a:off x="3084" y="2803"/>
              <a:ext cx="2420" cy="13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FFFFFF"/>
                  </a:solidFill>
                  <a:latin typeface="Arial"/>
                  <a:cs typeface="Arial" charset="0"/>
                </a:rPr>
                <a:t>Date</a:t>
              </a:r>
            </a:p>
          </p:txBody>
        </p:sp>
        <p:sp>
          <p:nvSpPr>
            <p:cNvPr id="13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0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14" name="Line 3"/>
          <p:cNvSpPr>
            <a:spLocks noChangeShapeType="1"/>
          </p:cNvSpPr>
          <p:nvPr>
            <p:custDataLst>
              <p:tags r:id="rId9"/>
            </p:custDataLst>
          </p:nvPr>
        </p:nvSpPr>
        <p:spPr bwMode="gray">
          <a:xfrm>
            <a:off x="4995588" y="2881527"/>
            <a:ext cx="4148412" cy="0"/>
          </a:xfrm>
          <a:prstGeom prst="line">
            <a:avLst/>
          </a:prstGeom>
          <a:noFill/>
          <a:ln w="15875">
            <a:solidFill>
              <a:schemeClr val="bg2"/>
            </a:solidFill>
            <a:round/>
            <a:headEnd/>
            <a:tailEnd/>
          </a:ln>
          <a:effectLst/>
          <a:extLst/>
        </p:spPr>
        <p:txBody>
          <a:bodyPr lIns="93276" tIns="46638" rIns="93276" bIns="46638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5" name="Picture 4" descr="Hever logo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8013353" y="6261980"/>
            <a:ext cx="806681" cy="411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IMILogoWithoutText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6596014" y="6229585"/>
            <a:ext cx="1007541" cy="52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4995589" y="1805704"/>
            <a:ext cx="3920014" cy="1015663"/>
          </a:xfrm>
          <a:prstGeom prst="rect">
            <a:avLst/>
          </a:prstGeom>
        </p:spPr>
        <p:txBody>
          <a:bodyPr anchor="b"/>
          <a:lstStyle>
            <a:lvl1pPr>
              <a:defRPr sz="3300" b="0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995589" y="3081147"/>
            <a:ext cx="3920014" cy="282625"/>
          </a:xfrm>
        </p:spPr>
        <p:txBody>
          <a:bodyPr/>
          <a:lstStyle>
            <a:lvl1pPr>
              <a:defRPr sz="1800" b="0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863737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cK 2. Slide Title"/>
          <p:cNvSpPr>
            <a:spLocks noGrp="1" noChangeArrowheads="1"/>
          </p:cNvSpPr>
          <p:nvPr>
            <p:ph type="title"/>
          </p:nvPr>
        </p:nvSpPr>
        <p:spPr bwMode="auto">
          <a:xfrm>
            <a:off x="121496" y="234893"/>
            <a:ext cx="8794113" cy="29832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>
              <a:defRPr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21BC4-3397-4BA1-84DA-548A73E8E773}" type="slidenum">
              <a:rPr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185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464BE-DFDC-4F80-A143-805A6AF1D917}" type="slidenum">
              <a:rPr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825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25" name="think-cell Slide" r:id="rId12" imgW="360" imgH="360" progId="TCLayout.ActiveDocument.1">
                  <p:embed/>
                </p:oleObj>
              </mc:Choice>
              <mc:Fallback>
                <p:oleObj name="think-cell Slide" r:id="rId12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/>
          <a:srcRect r="76"/>
          <a:stretch>
            <a:fillRect/>
          </a:stretch>
        </p:blipFill>
        <p:spPr bwMode="auto">
          <a:xfrm>
            <a:off x="0" y="6044890"/>
            <a:ext cx="9144000" cy="8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c id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246610" y="37255"/>
            <a:ext cx="670614" cy="1247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/>
          <a:lstStyle/>
          <a:p>
            <a:pPr algn="r" defTabSz="91333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Working Draft" hidden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5400000">
            <a:off x="8074866" y="1980983"/>
            <a:ext cx="1995739" cy="923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000000"/>
                </a:solidFill>
                <a:latin typeface="Arial"/>
                <a:cs typeface="Arial" charset="0"/>
              </a:rPr>
              <a:t>Last Modified 17.09.2012 15:42 W. Europe Standard Time</a:t>
            </a:r>
            <a:endParaRPr lang="en-US" smtClean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8" name="Printed" hidden="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 rot="5400000">
            <a:off x="8279264" y="4199229"/>
            <a:ext cx="1586973" cy="923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000000"/>
                </a:solidFill>
                <a:latin typeface="Arial"/>
                <a:cs typeface="Arial" charset="0"/>
              </a:rPr>
              <a:t>Printed 31.08.2012 19:37 GMT Standard Time</a:t>
            </a:r>
            <a:endParaRPr lang="en-US" smtClean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9" name="McK 1. On-page tracker" hidden="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1491" y="27537"/>
            <a:ext cx="85921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808080"/>
                </a:solidFill>
                <a:cs typeface="Arial" charset="0"/>
              </a:rPr>
              <a:t>TRACKER</a:t>
            </a:r>
          </a:p>
        </p:txBody>
      </p:sp>
      <p:sp>
        <p:nvSpPr>
          <p:cNvPr id="10" name="McK 3. Unit of measure" hidden="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1496" y="542615"/>
            <a:ext cx="8794113" cy="2510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smtClean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11" name="McK Slide Elements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21489" y="6203623"/>
            <a:ext cx="7856226" cy="518318"/>
            <a:chOff x="75" y="3830"/>
            <a:chExt cx="4850" cy="320"/>
          </a:xfrm>
        </p:grpSpPr>
        <p:sp>
          <p:nvSpPr>
            <p:cNvPr id="12" name="McK 4. Footnote"/>
            <p:cNvSpPr txBox="1">
              <a:spLocks noChangeArrowheads="1"/>
            </p:cNvSpPr>
            <p:nvPr/>
          </p:nvSpPr>
          <p:spPr bwMode="auto">
            <a:xfrm>
              <a:off x="75" y="3830"/>
              <a:ext cx="4815" cy="9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13" name="McK 5. Source"/>
            <p:cNvSpPr>
              <a:spLocks noChangeArrowheads="1"/>
            </p:cNvSpPr>
            <p:nvPr/>
          </p:nvSpPr>
          <p:spPr bwMode="auto">
            <a:xfrm>
              <a:off x="75" y="4054"/>
              <a:ext cx="4850" cy="9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 anchor="ctr">
              <a:spAutoFit/>
            </a:bodyPr>
            <a:lstStyle/>
            <a:p>
              <a:pPr marL="621844" indent="-621844" defTabSz="913332" fontAlgn="base">
                <a:spcBef>
                  <a:spcPct val="0"/>
                </a:spcBef>
                <a:spcAft>
                  <a:spcPct val="0"/>
                </a:spcAft>
                <a:tabLst>
                  <a:tab pos="625082" algn="l"/>
                </a:tabLst>
                <a:defRPr/>
              </a:pPr>
              <a:r>
                <a:rPr lang="en-US" sz="1000" dirty="0">
                  <a:solidFill>
                    <a:srgbClr val="FFFFFF"/>
                  </a:solidFill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14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82156" y="1150019"/>
            <a:ext cx="4350892" cy="518318"/>
            <a:chOff x="915" y="710"/>
            <a:chExt cx="2686" cy="320"/>
          </a:xfrm>
        </p:grpSpPr>
        <p:cxnSp>
          <p:nvCxnSpPr>
            <p:cNvPr id="15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16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/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b="1">
                  <a:solidFill>
                    <a:srgbClr val="000000"/>
                  </a:solidFill>
                  <a:cs typeface="Arial" charset="0"/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808080"/>
                  </a:solidFill>
                  <a:cs typeface="Arial" charset="0"/>
                </a:rPr>
                <a:t>Unit of measure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224710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4092872"/>
            <a:ext cx="7772400" cy="31402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056" indent="0">
              <a:buNone/>
              <a:defRPr sz="1800"/>
            </a:lvl2pPr>
            <a:lvl3pPr marL="914109" indent="0">
              <a:buNone/>
              <a:defRPr sz="1600"/>
            </a:lvl3pPr>
            <a:lvl4pPr marL="1371165" indent="0">
              <a:buNone/>
              <a:defRPr sz="1400"/>
            </a:lvl4pPr>
            <a:lvl5pPr marL="1828218" indent="0">
              <a:buNone/>
              <a:defRPr sz="1400"/>
            </a:lvl5pPr>
            <a:lvl6pPr marL="2285274" indent="0">
              <a:buNone/>
              <a:defRPr sz="1400"/>
            </a:lvl6pPr>
            <a:lvl7pPr marL="2742328" indent="0">
              <a:buNone/>
              <a:defRPr sz="1400"/>
            </a:lvl7pPr>
            <a:lvl8pPr marL="3199383" indent="0">
              <a:buNone/>
              <a:defRPr sz="1400"/>
            </a:lvl8pPr>
            <a:lvl9pPr marL="3656438" indent="0">
              <a:buNone/>
              <a:defRPr sz="14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27972" y="6572925"/>
            <a:ext cx="915209" cy="456768"/>
          </a:xfrm>
          <a:prstGeom prst="rect">
            <a:avLst/>
          </a:prstGeom>
        </p:spPr>
        <p:txBody>
          <a:bodyPr lIns="91411" tIns="45706" rIns="91411" bIns="45706"/>
          <a:lstStyle>
            <a:lvl1pPr>
              <a:defRPr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981070" y="6572925"/>
            <a:ext cx="4420544" cy="456768"/>
          </a:xfrm>
          <a:prstGeom prst="rect">
            <a:avLst/>
          </a:prstGeom>
        </p:spPr>
        <p:txBody>
          <a:bodyPr lIns="91411" tIns="45706" rIns="91411" bIns="45706"/>
          <a:lstStyle>
            <a:lvl1pPr eaLnBrk="0" hangingPunct="0">
              <a:defRPr>
                <a:latin typeface="Arial" pitchFamily="34" charset="0"/>
                <a:ea typeface="ヒラギノ角ゴ Pro W3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1A918-56E5-4E37-AC1D-FB384BFCC468}" type="slidenum">
              <a:rPr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364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14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55512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284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681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36468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6642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35959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24691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143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134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299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723498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74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6218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70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340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5543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85670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19462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77689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3/02/2014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732383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de-DE" dirty="0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05691AD-22E1-4F32-8B3C-02DBFD3ED1E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78378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366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84325" cy="110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07227CA-0983-44C0-A3BE-8968CDA756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3762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69E18BA-5AEF-4F67-9B7C-FF65C587E7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40066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BCB1D26-5C6F-413E-A312-91442A2038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0469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7ACBABB-FA36-4822-8F6E-17897151314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829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3" y="1371681"/>
            <a:ext cx="3815862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2338" y="1371681"/>
            <a:ext cx="3815862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5966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58170A3-4EB3-4B9B-AF17-E3ACE4FECF4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0279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5C36587-7399-42E5-8ECC-C1A7AA9B24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64393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392BC21-233B-444E-81AD-B95FB091AE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6899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EC49FCE-B3CB-452B-8697-D243DE8DEC5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2158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7719297-F8D4-4C7E-A34D-E76B22A0EB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78515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9124485-58DF-4ED8-BEA7-291FB1939D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27132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IMILogoWithTextLARG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447" y="0"/>
            <a:ext cx="2987675" cy="185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 userDrawn="1"/>
        </p:nvCxnSpPr>
        <p:spPr>
          <a:xfrm>
            <a:off x="395536" y="1268760"/>
            <a:ext cx="5832648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2484179"/>
            <a:ext cx="9136122" cy="4401205"/>
          </a:xfrm>
          <a:prstGeom prst="rect">
            <a:avLst/>
          </a:prstGeom>
          <a:solidFill>
            <a:srgbClr val="004151"/>
          </a:solidFill>
          <a:ln>
            <a:noFill/>
          </a:ln>
          <a:extLst/>
        </p:spPr>
        <p:txBody>
          <a:bodyPr wrap="square" anchor="ctr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  <a:cs typeface="+mn-cs"/>
              </a:defRPr>
            </a:lvl9pPr>
          </a:lstStyle>
          <a:p>
            <a:pPr algn="ctr" eaLnBrk="1" hangingPunct="1"/>
            <a:endParaRPr lang="en-GB" sz="2000" dirty="0" smtClean="0">
              <a:solidFill>
                <a:srgbClr val="000000"/>
              </a:solidFill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GB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129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610AA510-1B23-E54E-AD61-71D6EA0D824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57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DC2B15C4-C4FD-1449-B561-C63BB18E38B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356352"/>
            <a:ext cx="4104456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8610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EF45B9EF-014D-1440-8426-9C0CDE31C9A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00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27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20" y="1535194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2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99" y="1535194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99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5566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C68FB884-F27D-BC46-8437-544CC2A5D3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7023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3CAC4B1B-62DB-6949-80EB-35297FA8E74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88504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4A09356-0E55-C54A-929E-F580B22E17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8970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2FE61B00-3F2F-B641-92D6-398146D333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9258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B856CE9E-6235-0F41-AF2A-190B4279241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5855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4EC97740-44EF-7D43-9114-D576EF2B45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5284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576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8113F6B7-52F2-7743-AFA3-8EAA19D642F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32040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147B40E3-3338-4CD0-8684-09844EC8381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06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27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21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8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700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10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3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tags" Target="../tags/tag7.xml"/><Relationship Id="rId18" Type="http://schemas.openxmlformats.org/officeDocument/2006/relationships/tags" Target="../tags/tag12.xml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6.jpeg"/><Relationship Id="rId7" Type="http://schemas.openxmlformats.org/officeDocument/2006/relationships/tags" Target="../tags/tag1.xml"/><Relationship Id="rId12" Type="http://schemas.openxmlformats.org/officeDocument/2006/relationships/tags" Target="../tags/tag6.xml"/><Relationship Id="rId17" Type="http://schemas.openxmlformats.org/officeDocument/2006/relationships/tags" Target="../tags/tag11.xml"/><Relationship Id="rId2" Type="http://schemas.openxmlformats.org/officeDocument/2006/relationships/slideLayout" Target="../slideLayouts/slideLayout14.xml"/><Relationship Id="rId16" Type="http://schemas.openxmlformats.org/officeDocument/2006/relationships/tags" Target="../tags/tag10.xml"/><Relationship Id="rId20" Type="http://schemas.openxmlformats.org/officeDocument/2006/relationships/image" Target="../media/image5.emf"/><Relationship Id="rId1" Type="http://schemas.openxmlformats.org/officeDocument/2006/relationships/slideLayout" Target="../slideLayouts/slideLayout13.xml"/><Relationship Id="rId6" Type="http://schemas.openxmlformats.org/officeDocument/2006/relationships/vmlDrawing" Target="../drawings/vmlDrawing2.vml"/><Relationship Id="rId11" Type="http://schemas.openxmlformats.org/officeDocument/2006/relationships/tags" Target="../tags/tag5.xml"/><Relationship Id="rId5" Type="http://schemas.openxmlformats.org/officeDocument/2006/relationships/theme" Target="../theme/theme2.xml"/><Relationship Id="rId15" Type="http://schemas.openxmlformats.org/officeDocument/2006/relationships/tags" Target="../tags/tag9.xml"/><Relationship Id="rId10" Type="http://schemas.openxmlformats.org/officeDocument/2006/relationships/tags" Target="../tags/tag4.xml"/><Relationship Id="rId19" Type="http://schemas.openxmlformats.org/officeDocument/2006/relationships/oleObject" Target="../embeddings/oleObject3.bin"/><Relationship Id="rId4" Type="http://schemas.openxmlformats.org/officeDocument/2006/relationships/slideLayout" Target="../slideLayouts/slideLayout16.xml"/><Relationship Id="rId9" Type="http://schemas.openxmlformats.org/officeDocument/2006/relationships/tags" Target="../tags/tag3.xml"/><Relationship Id="rId14" Type="http://schemas.openxmlformats.org/officeDocument/2006/relationships/tags" Target="../tags/tag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image" Target="../media/image10.png"/><Relationship Id="rId5" Type="http://schemas.openxmlformats.org/officeDocument/2006/relationships/slideLayout" Target="../slideLayouts/slideLayout21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image" Target="../media/image15.png"/><Relationship Id="rId5" Type="http://schemas.openxmlformats.org/officeDocument/2006/relationships/slideLayout" Target="../slideLayouts/slideLayout30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vmlDrawing" Target="../drawings/vmlDrawing5.v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oleObject" Target="../embeddings/oleObject6.bin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685827" y="6172200"/>
            <a:ext cx="7772400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446A"/>
              </a:solidFill>
              <a:latin typeface="Arial" charset="0"/>
              <a:ea typeface="ヒラギノ角ゴ Pro W3" pitchFamily="1" charset="-128"/>
            </a:endParaRPr>
          </a:p>
        </p:txBody>
      </p:sp>
      <p:pic>
        <p:nvPicPr>
          <p:cNvPr id="1030" name="Picture 11" descr="imi logo 3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5215078"/>
            <a:ext cx="719504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1"/>
            <a:ext cx="6096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27" y="1371681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6" y="6248400"/>
            <a:ext cx="4800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415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/>
          </a:p>
        </p:txBody>
      </p:sp>
      <p:grpSp>
        <p:nvGrpSpPr>
          <p:cNvPr id="1034" name="Group 11"/>
          <p:cNvGrpSpPr>
            <a:grpSpLocks/>
          </p:cNvGrpSpPr>
          <p:nvPr/>
        </p:nvGrpSpPr>
        <p:grpSpPr bwMode="auto">
          <a:xfrm>
            <a:off x="7367954" y="6221413"/>
            <a:ext cx="1647092" cy="539750"/>
            <a:chOff x="4550" y="3098"/>
            <a:chExt cx="1396" cy="422"/>
          </a:xfrm>
        </p:grpSpPr>
        <p:graphicFrame>
          <p:nvGraphicFramePr>
            <p:cNvPr id="1027" name="Object 8"/>
            <p:cNvGraphicFramePr>
              <a:graphicFrameLocks noChangeAspect="1"/>
            </p:cNvGraphicFramePr>
            <p:nvPr/>
          </p:nvGraphicFramePr>
          <p:xfrm>
            <a:off x="5274" y="3098"/>
            <a:ext cx="672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57" name="Photo Editor Photo" r:id="rId16" imgW="2828571" imgH="866896" progId="">
                    <p:embed/>
                  </p:oleObj>
                </mc:Choice>
                <mc:Fallback>
                  <p:oleObj name="Photo Editor Photo" r:id="rId16" imgW="2828571" imgH="86689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62289" b="29671"/>
                        <a:stretch>
                          <a:fillRect/>
                        </a:stretch>
                      </p:blipFill>
                      <p:spPr bwMode="auto">
                        <a:xfrm>
                          <a:off x="5274" y="3098"/>
                          <a:ext cx="672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38" name="Picture 8" descr="Europa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" y="3098"/>
              <a:ext cx="635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35" name="Group 11"/>
          <p:cNvGrpSpPr>
            <a:grpSpLocks/>
          </p:cNvGrpSpPr>
          <p:nvPr userDrawn="1"/>
        </p:nvGrpSpPr>
        <p:grpSpPr bwMode="auto">
          <a:xfrm>
            <a:off x="7367954" y="6221413"/>
            <a:ext cx="1647092" cy="539750"/>
            <a:chOff x="4550" y="3098"/>
            <a:chExt cx="1396" cy="422"/>
          </a:xfrm>
        </p:grpSpPr>
        <p:graphicFrame>
          <p:nvGraphicFramePr>
            <p:cNvPr id="1026" name="Object 12"/>
            <p:cNvGraphicFramePr>
              <a:graphicFrameLocks noChangeAspect="1"/>
            </p:cNvGraphicFramePr>
            <p:nvPr/>
          </p:nvGraphicFramePr>
          <p:xfrm>
            <a:off x="5274" y="3098"/>
            <a:ext cx="672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58" name="Photo Editor Photo" r:id="rId19" imgW="2828571" imgH="866896" progId="">
                    <p:embed/>
                  </p:oleObj>
                </mc:Choice>
                <mc:Fallback>
                  <p:oleObj name="Photo Editor Photo" r:id="rId19" imgW="2828571" imgH="86689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62289" b="29671"/>
                        <a:stretch>
                          <a:fillRect/>
                        </a:stretch>
                      </p:blipFill>
                      <p:spPr bwMode="auto">
                        <a:xfrm>
                          <a:off x="5274" y="3098"/>
                          <a:ext cx="672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37" name="Picture 8" descr="Europa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" y="3098"/>
              <a:ext cx="635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6" name="Picture 10" descr="IMI Logo version2 copie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15"/>
          <a:stretch>
            <a:fillRect/>
          </a:stretch>
        </p:blipFill>
        <p:spPr bwMode="auto">
          <a:xfrm>
            <a:off x="7869190" y="57150"/>
            <a:ext cx="118696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92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Helvetica" pitchFamily="34" charset="0"/>
          <a:ea typeface="Osaka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Helvetica" pitchFamily="34" charset="0"/>
          <a:ea typeface="Osaka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Helvetica" pitchFamily="34" charset="0"/>
          <a:ea typeface="Osaka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Helvetica" pitchFamily="34" charset="0"/>
          <a:ea typeface="Osaka"/>
          <a:cs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Helvetica" pitchFamily="34" charset="0"/>
          <a:ea typeface="Osaka"/>
          <a:cs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Helvetica" pitchFamily="34" charset="0"/>
          <a:ea typeface="Osaka"/>
          <a:cs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Helvetica" pitchFamily="34" charset="0"/>
          <a:ea typeface="Osaka"/>
          <a:cs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Helvetica" pitchFamily="34" charset="0"/>
          <a:ea typeface="Osaka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4151"/>
        </a:buClr>
        <a:buFont typeface="Time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37" name="Object 249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2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77" name="think-cell Slide" r:id="rId19" imgW="360" imgH="360" progId="TCLayout.ActiveDocument.1">
                  <p:embed/>
                </p:oleObj>
              </mc:Choice>
              <mc:Fallback>
                <p:oleObj name="think-cell Slide" r:id="rId19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539" name="Picture 1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/>
          <a:srcRect r="76"/>
          <a:stretch>
            <a:fillRect/>
          </a:stretch>
        </p:blipFill>
        <p:spPr bwMode="auto">
          <a:xfrm>
            <a:off x="0" y="6044890"/>
            <a:ext cx="9144000" cy="8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doc id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246610" y="37255"/>
            <a:ext cx="670614" cy="1247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/>
          <a:lstStyle/>
          <a:p>
            <a:pPr algn="r" defTabSz="91333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074866" y="1980983"/>
            <a:ext cx="1995739" cy="923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000000"/>
                </a:solidFill>
                <a:latin typeface="Arial"/>
                <a:cs typeface="Arial" charset="0"/>
              </a:rPr>
              <a:t>Last Modified 17.09.2012 15:42 W. Europe Standard Time</a:t>
            </a:r>
            <a:endParaRPr lang="en-US" smtClean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279264" y="4199229"/>
            <a:ext cx="1586973" cy="923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000000"/>
                </a:solidFill>
                <a:latin typeface="Arial"/>
                <a:cs typeface="Arial" charset="0"/>
              </a:rPr>
              <a:t>Printed 31.08.2012 19:37 GMT Standard Time</a:t>
            </a:r>
            <a:endParaRPr lang="en-US" smtClean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12543" name="Rectangle 286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1482156" y="1990667"/>
            <a:ext cx="4389768" cy="12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544" name="Title Placeholder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121496" y="234896"/>
            <a:ext cx="8794113" cy="29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21491" y="27537"/>
            <a:ext cx="85921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808080"/>
                </a:solidFill>
                <a:cs typeface="Arial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21496" y="542615"/>
            <a:ext cx="8794113" cy="2510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smtClean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12547" name="McK Slide Elements" hidden="1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121489" y="6203623"/>
            <a:ext cx="7856226" cy="518318"/>
            <a:chOff x="75" y="3830"/>
            <a:chExt cx="4850" cy="320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3830"/>
              <a:ext cx="4815" cy="9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054"/>
              <a:ext cx="4850" cy="9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 anchor="ctr">
              <a:spAutoFit/>
            </a:bodyPr>
            <a:lstStyle/>
            <a:p>
              <a:pPr marL="621844" indent="-621844" defTabSz="913332" fontAlgn="base">
                <a:spcBef>
                  <a:spcPct val="0"/>
                </a:spcBef>
                <a:spcAft>
                  <a:spcPct val="0"/>
                </a:spcAft>
                <a:tabLst>
                  <a:tab pos="625082" algn="l"/>
                </a:tabLst>
                <a:defRPr/>
              </a:pPr>
              <a:r>
                <a:rPr lang="en-US" sz="1000" dirty="0">
                  <a:solidFill>
                    <a:srgbClr val="FFFFFF"/>
                  </a:solidFill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12548" name="ACET" hidden="1"/>
          <p:cNvGrpSpPr>
            <a:grpSpLocks/>
          </p:cNvGrpSpPr>
          <p:nvPr>
            <p:custDataLst>
              <p:tags r:id="rId17"/>
            </p:custDataLst>
          </p:nvPr>
        </p:nvGrpSpPr>
        <p:grpSpPr bwMode="auto">
          <a:xfrm>
            <a:off x="1482156" y="1150019"/>
            <a:ext cx="4350892" cy="518318"/>
            <a:chOff x="915" y="710"/>
            <a:chExt cx="2686" cy="320"/>
          </a:xfrm>
        </p:grpSpPr>
        <p:cxnSp>
          <p:nvCxnSpPr>
            <p:cNvPr id="12550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/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b="1">
                  <a:solidFill>
                    <a:srgbClr val="000000"/>
                  </a:solidFill>
                  <a:cs typeface="Arial" charset="0"/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>
                  <a:solidFill>
                    <a:srgbClr val="808080"/>
                  </a:solidFill>
                  <a:cs typeface="Arial" charset="0"/>
                </a:rPr>
                <a:t>Unit of measure</a:t>
              </a:r>
            </a:p>
          </p:txBody>
        </p:sp>
      </p:grpSp>
      <p:sp>
        <p:nvSpPr>
          <p:cNvPr id="22" name="Slide Number Placeholder 1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042513" y="6203623"/>
            <a:ext cx="212199" cy="155496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lang="en-US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AA16AB-AA08-4DDD-86C6-D68FF8B0DCB4}" type="slidenum">
              <a:rPr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03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8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1809" rtl="0" eaLnBrk="0" fontAlgn="base" hangingPunct="0">
        <a:spcBef>
          <a:spcPct val="0"/>
        </a:spcBef>
        <a:spcAft>
          <a:spcPct val="0"/>
        </a:spcAft>
        <a:tabLst>
          <a:tab pos="273705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1809" rtl="0" eaLnBrk="0" fontAlgn="base" hangingPunct="0">
        <a:spcBef>
          <a:spcPct val="0"/>
        </a:spcBef>
        <a:spcAft>
          <a:spcPct val="0"/>
        </a:spcAft>
        <a:tabLst>
          <a:tab pos="273705" algn="l"/>
        </a:tabLst>
        <a:defRPr sz="1900" b="1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l" defTabSz="911809" rtl="0" eaLnBrk="0" fontAlgn="base" hangingPunct="0">
        <a:spcBef>
          <a:spcPct val="0"/>
        </a:spcBef>
        <a:spcAft>
          <a:spcPct val="0"/>
        </a:spcAft>
        <a:tabLst>
          <a:tab pos="273705" algn="l"/>
        </a:tabLst>
        <a:defRPr sz="1900" b="1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l" defTabSz="911809" rtl="0" eaLnBrk="0" fontAlgn="base" hangingPunct="0">
        <a:spcBef>
          <a:spcPct val="0"/>
        </a:spcBef>
        <a:spcAft>
          <a:spcPct val="0"/>
        </a:spcAft>
        <a:tabLst>
          <a:tab pos="273705" algn="l"/>
        </a:tabLst>
        <a:defRPr sz="1900" b="1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l" defTabSz="911809" rtl="0" eaLnBrk="0" fontAlgn="base" hangingPunct="0">
        <a:spcBef>
          <a:spcPct val="0"/>
        </a:spcBef>
        <a:spcAft>
          <a:spcPct val="0"/>
        </a:spcAft>
        <a:tabLst>
          <a:tab pos="273705" algn="l"/>
        </a:tabLst>
        <a:defRPr sz="1900" b="1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66381" algn="l" defTabSz="913332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764" algn="l" defTabSz="913332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147" algn="l" defTabSz="913332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530" algn="l" defTabSz="913332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48205" indent="-348205" algn="l" defTabSz="911809" rtl="0" eaLnBrk="0" fontAlgn="base" hangingPunct="0">
        <a:spcBef>
          <a:spcPct val="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5966" indent="-194347" algn="l" defTabSz="911809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  <a:ea typeface="ＭＳ Ｐゴシック" pitchFamily="34" charset="-128"/>
        </a:defRPr>
      </a:lvl2pPr>
      <a:lvl3pPr marL="464813" indent="-265607" algn="l" defTabSz="911809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  <a:ea typeface="ＭＳ Ｐゴシック" pitchFamily="34" charset="-128"/>
        </a:defRPr>
      </a:lvl3pPr>
      <a:lvl4pPr marL="625148" indent="-157098" algn="l" defTabSz="911809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  <a:ea typeface="ＭＳ Ｐゴシック" pitchFamily="34" charset="-128"/>
        </a:defRPr>
      </a:lvl4pPr>
      <a:lvl5pPr marL="762811" indent="-131184" algn="l" defTabSz="911809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  <a:ea typeface="ＭＳ Ｐゴシック" pitchFamily="34" charset="-128"/>
        </a:defRPr>
      </a:lvl5pPr>
      <a:lvl6pPr marL="764866" indent="-132790" algn="l" defTabSz="91333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4866" indent="-132790" algn="l" defTabSz="91333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4866" indent="-132790" algn="l" defTabSz="91333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4866" indent="-132790" algn="l" defTabSz="91333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81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64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47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530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912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93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676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058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3/02/2014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32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000"/>
            <a:ext cx="324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3/02/2014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050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+mj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072CC5-23C8-4FEB-9396-40F7D00356CF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22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116632"/>
            <a:ext cx="6491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pic>
        <p:nvPicPr>
          <p:cNvPr id="10" name="Picture 11" descr="imi logo 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81627"/>
            <a:ext cx="85883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1"/>
          <p:cNvGrpSpPr>
            <a:grpSpLocks/>
          </p:cNvGrpSpPr>
          <p:nvPr userDrawn="1"/>
        </p:nvGrpSpPr>
        <p:grpSpPr bwMode="auto">
          <a:xfrm>
            <a:off x="7177088" y="6248400"/>
            <a:ext cx="1931987" cy="539750"/>
            <a:chOff x="4550" y="3098"/>
            <a:chExt cx="1396" cy="422"/>
          </a:xfrm>
        </p:grpSpPr>
        <p:graphicFrame>
          <p:nvGraphicFramePr>
            <p:cNvPr id="12" name="Object 12"/>
            <p:cNvGraphicFramePr>
              <a:graphicFrameLocks noChangeAspect="1"/>
            </p:cNvGraphicFramePr>
            <p:nvPr userDrawn="1"/>
          </p:nvGraphicFramePr>
          <p:xfrm>
            <a:off x="5274" y="3098"/>
            <a:ext cx="672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2" name="Photo Editor Photo" r:id="rId15" imgW="2828571" imgH="866896" progId="">
                    <p:embed/>
                  </p:oleObj>
                </mc:Choice>
                <mc:Fallback>
                  <p:oleObj name="Photo Editor Photo" r:id="rId15" imgW="2828571" imgH="86689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62289" b="29671"/>
                        <a:stretch>
                          <a:fillRect/>
                        </a:stretch>
                      </p:blipFill>
                      <p:spPr bwMode="auto">
                        <a:xfrm>
                          <a:off x="5274" y="3098"/>
                          <a:ext cx="672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3" name="Picture 8" descr="Europa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" y="3098"/>
              <a:ext cx="635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Line 6"/>
          <p:cNvSpPr>
            <a:spLocks noChangeShapeType="1"/>
          </p:cNvSpPr>
          <p:nvPr userDrawn="1"/>
        </p:nvSpPr>
        <p:spPr bwMode="auto">
          <a:xfrm flipH="1">
            <a:off x="868364" y="6165850"/>
            <a:ext cx="7807325" cy="14288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065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415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415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41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41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41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41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i.europa.eu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i.europa.eu/content/document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i.europa.eu/content/states-representatives-groups" TargetMode="External"/><Relationship Id="rId2" Type="http://schemas.openxmlformats.org/officeDocument/2006/relationships/hyperlink" Target="mailto:infodesk@imi.europa.eu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ChangeArrowheads="1"/>
          </p:cNvSpPr>
          <p:nvPr/>
        </p:nvSpPr>
        <p:spPr bwMode="auto">
          <a:xfrm>
            <a:off x="0" y="1187454"/>
            <a:ext cx="9146028" cy="4154984"/>
          </a:xfrm>
          <a:prstGeom prst="rect">
            <a:avLst/>
          </a:prstGeom>
          <a:solidFill>
            <a:srgbClr val="004151"/>
          </a:solidFill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000" b="1" dirty="0" smtClean="0">
              <a:solidFill>
                <a:srgbClr val="FFFFFF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4800" b="1" i="1" dirty="0" err="1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Increase</a:t>
            </a:r>
            <a:r>
              <a:rPr lang="fr-FR" sz="4800" b="1" i="1" dirty="0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 </a:t>
            </a:r>
            <a:r>
              <a:rPr lang="fr-FR" sz="4800" b="1" i="1" dirty="0" err="1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your</a:t>
            </a:r>
            <a:r>
              <a:rPr lang="fr-FR" sz="4800" b="1" i="1" dirty="0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 chances for participation: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4800" b="1" i="1" dirty="0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IMI </a:t>
            </a:r>
            <a:r>
              <a:rPr lang="fr-FR" sz="4800" b="1" i="1" dirty="0" err="1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rules</a:t>
            </a:r>
            <a:r>
              <a:rPr lang="fr-FR" sz="4800" b="1" i="1" dirty="0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 &amp; </a:t>
            </a:r>
            <a:r>
              <a:rPr lang="fr-FR" sz="4800" b="1" i="1" dirty="0" err="1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P</a:t>
            </a:r>
            <a:r>
              <a:rPr lang="fr-FR" sz="4800" b="1" i="1" dirty="0" err="1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ractical</a:t>
            </a:r>
            <a:r>
              <a:rPr lang="fr-FR" sz="4800" b="1" i="1" dirty="0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 </a:t>
            </a:r>
            <a:r>
              <a:rPr lang="fr-FR" sz="4800" b="1" i="1" dirty="0" err="1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advice</a:t>
            </a:r>
            <a:endParaRPr lang="en-GB" sz="2400" b="1" i="1" dirty="0">
              <a:solidFill>
                <a:srgbClr val="FFFFFF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7 February 2014</a:t>
            </a:r>
            <a:endParaRPr lang="en-GB" sz="3200" b="1" dirty="0">
              <a:solidFill>
                <a:srgbClr val="FFFFFF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solidFill>
                <a:srgbClr val="FFFFFF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i="1" dirty="0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Magali </a:t>
            </a:r>
            <a:r>
              <a:rPr lang="en-GB" sz="2400" i="1" dirty="0" err="1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Poinot</a:t>
            </a:r>
            <a:r>
              <a:rPr lang="en-GB" sz="2400" i="1" dirty="0" smtClean="0">
                <a:solidFill>
                  <a:srgbClr val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, Legal Manager</a:t>
            </a:r>
            <a:endParaRPr lang="en-GB" sz="2400" i="1" dirty="0">
              <a:solidFill>
                <a:srgbClr val="FFFFFF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000" b="1" i="1" dirty="0">
              <a:solidFill>
                <a:srgbClr val="FFFFFF"/>
              </a:solidFill>
              <a:latin typeface="Arial" pitchFamily="34" charset="0"/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466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Text Box 3"/>
          <p:cNvSpPr txBox="1">
            <a:spLocks noChangeArrowheads="1"/>
          </p:cNvSpPr>
          <p:nvPr/>
        </p:nvSpPr>
        <p:spPr bwMode="auto">
          <a:xfrm>
            <a:off x="251520" y="1700808"/>
            <a:ext cx="864969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eaLnBrk="1" hangingPunct="1">
              <a:defRPr sz="3600" b="1">
                <a:solidFill>
                  <a:srgbClr val="7ABB53"/>
                </a:solidFill>
                <a:latin typeface="Century Gothic" pitchFamily="34" charset="0"/>
              </a:defRPr>
            </a:lvl1pPr>
            <a:lvl2pPr marL="742950" indent="-28575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GB" sz="3000" dirty="0" smtClean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ONE policy for MULTIPLE interests</a:t>
            </a:r>
            <a:endParaRPr lang="fr-FR" sz="3000" dirty="0">
              <a:solidFill>
                <a:schemeClr val="tx2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9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</p:spPr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3175" y="843496"/>
            <a:ext cx="767698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446A"/>
              </a:solidFill>
              <a:latin typeface="Arial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03920" y="3948286"/>
            <a:ext cx="864969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eaLnBrk="1" hangingPunct="1">
              <a:defRPr sz="3600" b="1">
                <a:solidFill>
                  <a:srgbClr val="7ABB53"/>
                </a:solidFill>
                <a:latin typeface="Century Gothic" pitchFamily="34" charset="0"/>
              </a:defRPr>
            </a:lvl1pPr>
            <a:lvl2pPr marL="742950" indent="-28575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GB" sz="3000" dirty="0" smtClean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TRUSTED THIRD PARTY</a:t>
            </a:r>
            <a:endParaRPr lang="fr-FR" sz="3000" dirty="0">
              <a:solidFill>
                <a:schemeClr val="tx2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51520" y="59854"/>
            <a:ext cx="864969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eaLnBrk="1" hangingPunct="1">
              <a:defRPr sz="3600" b="1">
                <a:solidFill>
                  <a:srgbClr val="7ABB53"/>
                </a:solidFill>
                <a:latin typeface="Century Gothic" pitchFamily="34" charset="0"/>
              </a:defRPr>
            </a:lvl1pPr>
            <a:lvl2pPr marL="742950" indent="-28575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GB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Strengths of the IMI policy</a:t>
            </a:r>
            <a:endParaRPr lang="fr-FR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2" name="Down Arrow 1"/>
          <p:cNvSpPr/>
          <p:nvPr/>
        </p:nvSpPr>
        <p:spPr bwMode="auto">
          <a:xfrm>
            <a:off x="4355976" y="2708920"/>
            <a:ext cx="648072" cy="108012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295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11380896"/>
              </p:ext>
            </p:extLst>
          </p:nvPr>
        </p:nvGraphicFramePr>
        <p:xfrm>
          <a:off x="59094" y="1196751"/>
          <a:ext cx="849694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</p:spPr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11</a:t>
            </a:fld>
            <a:endParaRPr lang="en-GB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51520" y="59854"/>
            <a:ext cx="864969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eaLnBrk="1" hangingPunct="1">
              <a:defRPr sz="3600" b="1">
                <a:solidFill>
                  <a:srgbClr val="7ABB53"/>
                </a:solidFill>
                <a:latin typeface="Century Gothic" pitchFamily="34" charset="0"/>
              </a:defRPr>
            </a:lvl1pPr>
            <a:lvl2pPr marL="742950" indent="-28575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GB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Guiding principles</a:t>
            </a:r>
            <a:endParaRPr lang="fr-FR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264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BE" dirty="0"/>
          </a:p>
        </p:txBody>
      </p:sp>
      <p:grpSp>
        <p:nvGrpSpPr>
          <p:cNvPr id="12" name="Group 11"/>
          <p:cNvGrpSpPr/>
          <p:nvPr/>
        </p:nvGrpSpPr>
        <p:grpSpPr>
          <a:xfrm>
            <a:off x="6170569" y="1957482"/>
            <a:ext cx="1717109" cy="1127720"/>
            <a:chOff x="3629701" y="209233"/>
            <a:chExt cx="1850806" cy="1600659"/>
          </a:xfrm>
        </p:grpSpPr>
        <p:sp>
          <p:nvSpPr>
            <p:cNvPr id="13" name="Rectangle 12"/>
            <p:cNvSpPr/>
            <p:nvPr/>
          </p:nvSpPr>
          <p:spPr>
            <a:xfrm>
              <a:off x="3629701" y="209233"/>
              <a:ext cx="1626886" cy="1338699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3853621" y="471193"/>
              <a:ext cx="1626886" cy="133869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2400" b="1" kern="1200" dirty="0" smtClean="0">
                  <a:latin typeface="Calibri" panose="020F0502020204030204" pitchFamily="34" charset="0"/>
                </a:rPr>
                <a:t>Freedom of Access</a:t>
              </a:r>
              <a:endParaRPr lang="nl-BE" sz="2400" b="1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576" y="1658253"/>
            <a:ext cx="2130942" cy="1652310"/>
            <a:chOff x="3125645" y="209233"/>
            <a:chExt cx="2130942" cy="1652310"/>
          </a:xfrm>
        </p:grpSpPr>
        <p:sp>
          <p:nvSpPr>
            <p:cNvPr id="16" name="Rectangle 15"/>
            <p:cNvSpPr/>
            <p:nvPr/>
          </p:nvSpPr>
          <p:spPr>
            <a:xfrm>
              <a:off x="3629701" y="209233"/>
              <a:ext cx="1626886" cy="1338699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3125645" y="522844"/>
              <a:ext cx="1626886" cy="133869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2400" b="1" dirty="0" smtClean="0">
                  <a:latin typeface="Calibri" panose="020F0502020204030204" pitchFamily="34" charset="0"/>
                </a:rPr>
                <a:t>Incentive to participate</a:t>
              </a:r>
              <a:endParaRPr lang="nl-BE" sz="2400" b="1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008655" y="4581128"/>
            <a:ext cx="2021879" cy="1512168"/>
            <a:chOff x="3234708" y="35764"/>
            <a:chExt cx="2021879" cy="1512168"/>
          </a:xfrm>
        </p:grpSpPr>
        <p:sp>
          <p:nvSpPr>
            <p:cNvPr id="19" name="Rectangle 18"/>
            <p:cNvSpPr/>
            <p:nvPr/>
          </p:nvSpPr>
          <p:spPr>
            <a:xfrm>
              <a:off x="3629701" y="209233"/>
              <a:ext cx="1626886" cy="1338699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3234708" y="35764"/>
              <a:ext cx="1944216" cy="133869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2400" b="1" kern="1200" dirty="0" smtClean="0">
                  <a:latin typeface="Calibri" panose="020F0502020204030204" pitchFamily="34" charset="0"/>
                </a:rPr>
                <a:t>Dissemination of information</a:t>
              </a:r>
              <a:endParaRPr lang="nl-BE" sz="2400" b="1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491880" y="800713"/>
            <a:ext cx="1770902" cy="1374697"/>
            <a:chOff x="3485685" y="173235"/>
            <a:chExt cx="1770902" cy="1374697"/>
          </a:xfrm>
        </p:grpSpPr>
        <p:sp>
          <p:nvSpPr>
            <p:cNvPr id="22" name="Rectangle 21"/>
            <p:cNvSpPr/>
            <p:nvPr/>
          </p:nvSpPr>
          <p:spPr>
            <a:xfrm>
              <a:off x="3629701" y="209233"/>
              <a:ext cx="1626886" cy="1338699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3485685" y="173235"/>
              <a:ext cx="1626886" cy="133869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2400" b="1" kern="1200" dirty="0" smtClean="0">
                  <a:latin typeface="Calibri" panose="020F0502020204030204" pitchFamily="34" charset="0"/>
                </a:rPr>
                <a:t>Support to </a:t>
              </a:r>
              <a:br>
                <a:rPr lang="nl-BE" sz="2400" b="1" kern="1200" dirty="0" smtClean="0">
                  <a:latin typeface="Calibri" panose="020F0502020204030204" pitchFamily="34" charset="0"/>
                </a:rPr>
              </a:br>
              <a:r>
                <a:rPr lang="nl-BE" sz="2400" b="1" kern="1200" dirty="0" smtClean="0">
                  <a:latin typeface="Calibri" panose="020F0502020204030204" pitchFamily="34" charset="0"/>
                </a:rPr>
                <a:t>EU industry</a:t>
              </a:r>
              <a:endParaRPr lang="nl-BE" sz="2400" b="1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40152" y="4149083"/>
            <a:ext cx="2535136" cy="1770744"/>
            <a:chOff x="2721451" y="209233"/>
            <a:chExt cx="2535136" cy="1770744"/>
          </a:xfrm>
        </p:grpSpPr>
        <p:sp>
          <p:nvSpPr>
            <p:cNvPr id="25" name="Rectangle 24"/>
            <p:cNvSpPr/>
            <p:nvPr/>
          </p:nvSpPr>
          <p:spPr>
            <a:xfrm>
              <a:off x="3629701" y="209233"/>
              <a:ext cx="1626886" cy="1338699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2721451" y="641278"/>
              <a:ext cx="2016224" cy="133869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2400" b="1" kern="1200" dirty="0" smtClean="0">
                  <a:latin typeface="Calibri" panose="020F0502020204030204" pitchFamily="34" charset="0"/>
                </a:rPr>
                <a:t>Compensation for IP</a:t>
              </a:r>
              <a:endParaRPr lang="nl-BE" sz="2400" b="1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8" name="Line 7"/>
          <p:cNvSpPr>
            <a:spLocks noChangeShapeType="1"/>
          </p:cNvSpPr>
          <p:nvPr/>
        </p:nvSpPr>
        <p:spPr bwMode="auto">
          <a:xfrm flipV="1">
            <a:off x="3175" y="843496"/>
            <a:ext cx="767698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446A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6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544437"/>
            <a:ext cx="9144000" cy="58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600" tIns="46800" rIns="93600" bIns="46800" anchor="ctr">
            <a:spAutoFit/>
          </a:bodyPr>
          <a:lstStyle/>
          <a:p>
            <a:endParaRPr lang="en-GB" sz="3200" smtClean="0">
              <a:solidFill>
                <a:srgbClr val="000000"/>
              </a:solidFill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51084" y="1324520"/>
            <a:ext cx="8025371" cy="4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rgbClr val="203E64"/>
                </a:solidFill>
                <a:latin typeface="Calibri" pitchFamily="34" charset="0"/>
                <a:cs typeface="Calibri" pitchFamily="34" charset="0"/>
              </a:rPr>
              <a:t>Contractual arrangement </a:t>
            </a:r>
            <a:r>
              <a:rPr lang="en-GB" sz="2800" b="1" dirty="0">
                <a:solidFill>
                  <a:srgbClr val="66BC29"/>
                </a:solidFill>
                <a:latin typeface="Calibri" pitchFamily="34" charset="0"/>
                <a:cs typeface="Calibri" pitchFamily="34" charset="0"/>
              </a:rPr>
              <a:t>between all </a:t>
            </a:r>
            <a:r>
              <a:rPr lang="en-GB" sz="2800" b="1" dirty="0" smtClean="0">
                <a:solidFill>
                  <a:srgbClr val="66BC29"/>
                </a:solidFill>
                <a:latin typeface="Calibri" pitchFamily="34" charset="0"/>
                <a:cs typeface="Calibri" pitchFamily="34" charset="0"/>
              </a:rPr>
              <a:t>participants </a:t>
            </a:r>
            <a:r>
              <a:rPr lang="en-GB" sz="2800" b="1" dirty="0" smtClean="0">
                <a:solidFill>
                  <a:srgbClr val="203E64"/>
                </a:solidFill>
                <a:latin typeface="Calibri" pitchFamily="34" charset="0"/>
                <a:cs typeface="Calibri" pitchFamily="34" charset="0"/>
              </a:rPr>
              <a:t>to set out their rights and obligations, especially governance, liability and IPR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n-GB" sz="1000" b="1" dirty="0" smtClean="0">
              <a:solidFill>
                <a:srgbClr val="203E64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rgbClr val="203E64"/>
                </a:solidFill>
                <a:latin typeface="Calibri" pitchFamily="34" charset="0"/>
                <a:cs typeface="Calibri" pitchFamily="34" charset="0"/>
              </a:rPr>
              <a:t>Shall comply with the IMI model Grant Agreement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n-GB" sz="1000" b="1" dirty="0" smtClean="0">
              <a:solidFill>
                <a:srgbClr val="203E64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rgbClr val="203E64"/>
                </a:solidFill>
                <a:latin typeface="Calibri" pitchFamily="34" charset="0"/>
                <a:cs typeface="Calibri" pitchFamily="34" charset="0"/>
              </a:rPr>
              <a:t>Mandatory before </a:t>
            </a:r>
            <a:r>
              <a:rPr lang="en-GB" sz="2800" b="1" dirty="0" smtClean="0">
                <a:solidFill>
                  <a:srgbClr val="203E64"/>
                </a:solidFill>
                <a:latin typeface="Calibri" pitchFamily="34" charset="0"/>
                <a:cs typeface="Calibri" pitchFamily="34" charset="0"/>
              </a:rPr>
              <a:t>the signature of the grant agreement with the Executive Office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n-GB" sz="1000" b="1" dirty="0">
              <a:solidFill>
                <a:srgbClr val="203E64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To be adapted to the specific needs of each IMI project!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n-GB" sz="2800" b="1" dirty="0" smtClean="0">
              <a:solidFill>
                <a:srgbClr val="203E64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58467" y="182089"/>
            <a:ext cx="3783333" cy="64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546" tIns="46273" rIns="92546" bIns="46273">
            <a:spAutoFit/>
          </a:bodyPr>
          <a:lstStyle>
            <a:lvl1pPr defTabSz="925513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 defTabSz="925513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 defTabSz="925513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 defTabSz="925513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 defTabSz="925513"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defTabSz="914400"/>
            <a:r>
              <a:rPr lang="en-GB" sz="3600" b="1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Project Agreement</a:t>
            </a: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12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66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652391"/>
            <a:ext cx="9144000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600" tIns="46800" rIns="93600" bIns="46800" anchor="ctr">
            <a:spAutoFit/>
          </a:bodyPr>
          <a:lstStyle/>
          <a:p>
            <a:endParaRPr lang="en-GB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651085" y="1143957"/>
            <a:ext cx="7737339" cy="4013235"/>
          </a:xfrm>
          <a:prstGeom prst="rect">
            <a:avLst/>
          </a:prstGeom>
          <a:noFill/>
          <a:ln w="28575" cap="rnd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r>
              <a:rPr lang="en-US" sz="2000" i="1" dirty="0">
                <a:solidFill>
                  <a:srgbClr val="203E64"/>
                </a:solidFill>
                <a:latin typeface="Century Gothic" pitchFamily="34" charset="0"/>
              </a:rPr>
              <a:t>                  </a:t>
            </a:r>
            <a:r>
              <a:rPr lang="en-US" sz="2000" i="1" dirty="0" smtClean="0">
                <a:solidFill>
                  <a:srgbClr val="203E64"/>
                </a:solidFill>
                <a:latin typeface="Century Gothic" pitchFamily="34" charset="0"/>
              </a:rPr>
              <a:t>     </a:t>
            </a:r>
            <a:r>
              <a:rPr lang="en-US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Start of			       </a:t>
            </a:r>
            <a:r>
              <a:rPr lang="en-US" sz="20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        End of</a:t>
            </a: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r>
              <a:rPr lang="en-US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                     the </a:t>
            </a:r>
            <a:r>
              <a:rPr lang="en-US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project 		</a:t>
            </a:r>
            <a:r>
              <a:rPr lang="en-US" sz="20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                            the project</a:t>
            </a:r>
            <a:endParaRPr lang="en-US" sz="20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r>
              <a:rPr lang="en-US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	                                                </a:t>
            </a:r>
            <a:r>
              <a:rPr lang="en-US" sz="20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           implementation</a:t>
            </a:r>
            <a:endParaRPr lang="en-US" sz="20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r>
              <a:rPr lang="en-US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endParaRPr lang="en-US" sz="20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endParaRPr lang="en-US" sz="2000" b="1" dirty="0" smtClean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r>
              <a:rPr lang="en-US" sz="20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Background</a:t>
            </a:r>
            <a:r>
              <a:rPr lang="en-US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                        </a:t>
            </a:r>
            <a:r>
              <a:rPr lang="en-US" sz="20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sz="20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Foreground</a:t>
            </a:r>
            <a:endParaRPr lang="en-US" sz="2000" b="1" dirty="0" smtClean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r>
              <a:rPr lang="en-US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sz="20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endParaRPr lang="en-US" sz="20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endParaRPr lang="en-US" sz="2000" b="1" dirty="0" smtClean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  <a:tabLst>
                <a:tab pos="4394200" algn="l"/>
              </a:tabLst>
            </a:pPr>
            <a:r>
              <a:rPr lang="en-US" sz="20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		// </a:t>
            </a:r>
            <a:r>
              <a:rPr lang="en-US" sz="2000" b="1" dirty="0" err="1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Sideground</a:t>
            </a:r>
            <a:r>
              <a:rPr lang="en-US" sz="20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//</a:t>
            </a:r>
          </a:p>
          <a:p>
            <a:pPr marL="195263" indent="-195263">
              <a:spcBef>
                <a:spcPct val="20000"/>
              </a:spcBef>
              <a:buClr>
                <a:srgbClr val="28517A"/>
              </a:buClr>
            </a:pPr>
            <a:r>
              <a:rPr lang="en-GB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	                                 </a:t>
            </a:r>
            <a:r>
              <a:rPr lang="en-GB" sz="16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GB" sz="1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generated </a:t>
            </a:r>
            <a:r>
              <a:rPr lang="en-GB" sz="16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during the </a:t>
            </a:r>
            <a:r>
              <a:rPr lang="en-GB" sz="1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Project but outside </a:t>
            </a:r>
            <a:r>
              <a:rPr lang="en-GB" sz="16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the Project Objectives 			and </a:t>
            </a:r>
            <a:r>
              <a:rPr lang="en-GB" sz="1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not needed for implementation or Research </a:t>
            </a:r>
            <a:r>
              <a:rPr lang="en-GB" sz="16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Use)</a:t>
            </a:r>
            <a:endParaRPr lang="en-US" sz="16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195263" indent="-195263">
              <a:buClr>
                <a:srgbClr val="28517A"/>
              </a:buClr>
              <a:tabLst>
                <a:tab pos="4394200" algn="l"/>
              </a:tabLst>
            </a:pPr>
            <a:r>
              <a:rPr lang="en-US" sz="20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	            </a:t>
            </a:r>
            <a:r>
              <a:rPr lang="en-US" sz="20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  </a:t>
            </a:r>
            <a:r>
              <a:rPr lang="en-US" sz="14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access </a:t>
            </a:r>
            <a:r>
              <a:rPr lang="en-US" sz="14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rights</a:t>
            </a: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7415456" y="2106185"/>
            <a:ext cx="15846" cy="2271673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2507830" y="2132914"/>
            <a:ext cx="0" cy="2271673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878677" y="2362149"/>
            <a:ext cx="7169139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V="1">
            <a:off x="1332422" y="2360558"/>
            <a:ext cx="1171088" cy="1279905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lg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V="1">
            <a:off x="1374193" y="2355782"/>
            <a:ext cx="3652990" cy="1289457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lg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V="1">
            <a:off x="1555690" y="2360557"/>
            <a:ext cx="6316390" cy="1299008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lg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H="1" flipV="1">
            <a:off x="4194602" y="2330311"/>
            <a:ext cx="498397" cy="1405668"/>
          </a:xfrm>
          <a:prstGeom prst="line">
            <a:avLst/>
          </a:prstGeom>
          <a:noFill/>
          <a:ln w="19050">
            <a:solidFill>
              <a:srgbClr val="28517A"/>
            </a:solidFill>
            <a:prstDash val="lg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V="1">
            <a:off x="4697321" y="2373293"/>
            <a:ext cx="3170438" cy="1367461"/>
          </a:xfrm>
          <a:prstGeom prst="line">
            <a:avLst/>
          </a:prstGeom>
          <a:noFill/>
          <a:ln w="19050">
            <a:solidFill>
              <a:srgbClr val="28517A"/>
            </a:solidFill>
            <a:prstDash val="lg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2502069" y="4393867"/>
            <a:ext cx="4917709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848428" y="5877272"/>
            <a:ext cx="685656" cy="0"/>
          </a:xfrm>
          <a:prstGeom prst="line">
            <a:avLst/>
          </a:prstGeom>
          <a:noFill/>
          <a:ln w="19050">
            <a:solidFill>
              <a:srgbClr val="000066"/>
            </a:solidFill>
            <a:prstDash val="lgDashDot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3170" y="0"/>
            <a:ext cx="7843494" cy="102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Background vs. </a:t>
            </a:r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Foreground</a:t>
            </a:r>
            <a:endParaRPr lang="en-GB" sz="3600" b="1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17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</p:spPr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2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7632848" cy="843496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itchFamily="34" charset="0"/>
              </a:rPr>
              <a:t>Ownership of Foreground and </a:t>
            </a:r>
            <a:r>
              <a:rPr lang="en-US" b="1" dirty="0" err="1">
                <a:latin typeface="Calibri" pitchFamily="34" charset="0"/>
              </a:rPr>
              <a:t>Sideground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20413" y="1341934"/>
            <a:ext cx="670234" cy="390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446A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14</a:t>
            </a:fld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60124460"/>
              </p:ext>
            </p:extLst>
          </p:nvPr>
        </p:nvGraphicFramePr>
        <p:xfrm>
          <a:off x="1259632" y="1484784"/>
          <a:ext cx="6624736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75" y="843496"/>
            <a:ext cx="767698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446A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47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7560840" cy="84349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Jointly owned Foreground</a:t>
            </a:r>
          </a:p>
        </p:txBody>
      </p:sp>
      <p:sp>
        <p:nvSpPr>
          <p:cNvPr id="3" name="Rectangle 2"/>
          <p:cNvSpPr/>
          <p:nvPr/>
        </p:nvSpPr>
        <p:spPr>
          <a:xfrm>
            <a:off x="2420413" y="1341934"/>
            <a:ext cx="670234" cy="390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446A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15</a:t>
            </a:fld>
            <a:endParaRPr lang="en-GB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82065920"/>
              </p:ext>
            </p:extLst>
          </p:nvPr>
        </p:nvGraphicFramePr>
        <p:xfrm>
          <a:off x="1352243" y="1718250"/>
          <a:ext cx="6388109" cy="3510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75" y="980728"/>
            <a:ext cx="767698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446A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12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0413" y="1341934"/>
            <a:ext cx="670234" cy="390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446A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195736" y="6237312"/>
            <a:ext cx="4800600" cy="457200"/>
          </a:xfrm>
        </p:spPr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16</a:t>
            </a:fld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79124447"/>
              </p:ext>
            </p:extLst>
          </p:nvPr>
        </p:nvGraphicFramePr>
        <p:xfrm>
          <a:off x="1187624" y="1628800"/>
          <a:ext cx="6696744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7632848" cy="84349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Transfer of Foreground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75" y="843496"/>
            <a:ext cx="767698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446A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02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170" y="0"/>
            <a:ext cx="7843494" cy="102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Protection of </a:t>
            </a:r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Foreground</a:t>
            </a:r>
            <a:endParaRPr lang="en-GB" sz="3600" b="1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2900" y="3140076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/>
            <a:endParaRPr lang="en-GB" sz="3600">
              <a:solidFill>
                <a:srgbClr val="00446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9834" y="1204264"/>
            <a:ext cx="7988366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US" sz="26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ommon practices (not mandatory):</a:t>
            </a:r>
            <a:endParaRPr lang="en-US" sz="26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941388" lvl="2" indent="-541338" eaLnBrk="1" hangingPunct="1">
              <a:lnSpc>
                <a:spcPct val="150000"/>
              </a:lnSpc>
              <a:buSzPct val="75000"/>
              <a:buFont typeface="Arial" pitchFamily="34" charset="0"/>
              <a:buChar char="•"/>
            </a:pPr>
            <a:r>
              <a:rPr lang="en-US" sz="2400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lies with the </a:t>
            </a:r>
            <a:r>
              <a:rPr lang="en-US" sz="2400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owner(s) </a:t>
            </a:r>
            <a:r>
              <a:rPr lang="en-US" sz="2400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 adequate and effective manner </a:t>
            </a:r>
            <a:r>
              <a:rPr lang="en-US" sz="2400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-&gt; relevant </a:t>
            </a:r>
            <a:r>
              <a:rPr lang="en-US" sz="2400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(national) legal provisions, </a:t>
            </a:r>
            <a:r>
              <a:rPr lang="en-US" sz="2400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project’s peculiarities, legitimate interests</a:t>
            </a:r>
            <a:endParaRPr lang="en-US" sz="2400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941388" lvl="2" indent="-541338" eaLnBrk="1" hangingPunct="1">
              <a:lnSpc>
                <a:spcPct val="150000"/>
              </a:lnSpc>
              <a:buSzPct val="75000"/>
              <a:buFont typeface="Arial" pitchFamily="34" charset="0"/>
              <a:buChar char="•"/>
            </a:pPr>
            <a:r>
              <a:rPr lang="en-US" sz="2400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if valuable Foreground </a:t>
            </a:r>
            <a:r>
              <a:rPr lang="en-US" sz="2400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left unprotected -&gt; to be discussed within the consortium</a:t>
            </a:r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17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351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420689"/>
            <a:ext cx="91440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F9F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E84F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600" tIns="46800" rIns="93600" bIns="46800" anchor="ctr">
            <a:spAutoFit/>
          </a:bodyPr>
          <a:lstStyle/>
          <a:p>
            <a:pPr algn="ctr" eaLnBrk="1" hangingPunct="1">
              <a:buClr>
                <a:srgbClr val="004151"/>
              </a:buClr>
              <a:buFont typeface="Times"/>
              <a:buNone/>
            </a:pPr>
            <a:endParaRPr lang="en-GB" sz="4800" smtClean="0">
              <a:solidFill>
                <a:srgbClr val="000066"/>
              </a:solidFill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99646" y="228600"/>
            <a:ext cx="7006004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4800">
                <a:solidFill>
                  <a:srgbClr val="000066"/>
                </a:solidFill>
                <a:latin typeface="Arial" pitchFamily="34" charset="0"/>
                <a:ea typeface="Osaka"/>
                <a:cs typeface="Osaka"/>
              </a:defRPr>
            </a:lvl1pPr>
            <a:lvl2pPr marL="742950" indent="-285750" eaLnBrk="0" hangingPunct="0">
              <a:defRPr sz="4800">
                <a:solidFill>
                  <a:srgbClr val="000066"/>
                </a:solidFill>
                <a:latin typeface="Arial" pitchFamily="34" charset="0"/>
                <a:ea typeface="Osaka"/>
                <a:cs typeface="Osaka"/>
              </a:defRPr>
            </a:lvl2pPr>
            <a:lvl3pPr marL="1143000" indent="-228600" eaLnBrk="0" hangingPunct="0">
              <a:defRPr sz="4800">
                <a:solidFill>
                  <a:srgbClr val="000066"/>
                </a:solidFill>
                <a:latin typeface="Arial" pitchFamily="34" charset="0"/>
                <a:ea typeface="Osaka"/>
                <a:cs typeface="Osaka"/>
              </a:defRPr>
            </a:lvl3pPr>
            <a:lvl4pPr marL="1600200" indent="-228600" eaLnBrk="0" hangingPunct="0">
              <a:defRPr sz="4800">
                <a:solidFill>
                  <a:srgbClr val="000066"/>
                </a:solidFill>
                <a:latin typeface="Arial" pitchFamily="34" charset="0"/>
                <a:ea typeface="Osaka"/>
                <a:cs typeface="Osaka"/>
              </a:defRPr>
            </a:lvl4pPr>
            <a:lvl5pPr marL="2057400" indent="-228600" eaLnBrk="0" hangingPunct="0">
              <a:defRPr sz="4800">
                <a:solidFill>
                  <a:srgbClr val="000066"/>
                </a:solidFill>
                <a:latin typeface="Arial" pitchFamily="34" charset="0"/>
                <a:ea typeface="Osaka"/>
                <a:cs typeface="Osak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4151"/>
              </a:buClr>
              <a:buFont typeface="Times"/>
              <a:defRPr sz="4800">
                <a:solidFill>
                  <a:srgbClr val="000066"/>
                </a:solidFill>
                <a:latin typeface="Arial" pitchFamily="34" charset="0"/>
                <a:ea typeface="Osaka"/>
                <a:cs typeface="Osak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4151"/>
              </a:buClr>
              <a:buFont typeface="Times"/>
              <a:defRPr sz="4800">
                <a:solidFill>
                  <a:srgbClr val="000066"/>
                </a:solidFill>
                <a:latin typeface="Arial" pitchFamily="34" charset="0"/>
                <a:ea typeface="Osaka"/>
                <a:cs typeface="Osak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4151"/>
              </a:buClr>
              <a:buFont typeface="Times"/>
              <a:defRPr sz="4800">
                <a:solidFill>
                  <a:srgbClr val="000066"/>
                </a:solidFill>
                <a:latin typeface="Arial" pitchFamily="34" charset="0"/>
                <a:ea typeface="Osaka"/>
                <a:cs typeface="Osak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4151"/>
              </a:buClr>
              <a:buFont typeface="Times"/>
              <a:defRPr sz="4800">
                <a:solidFill>
                  <a:srgbClr val="000066"/>
                </a:solidFill>
                <a:latin typeface="Arial" pitchFamily="34" charset="0"/>
                <a:ea typeface="Osaka"/>
                <a:cs typeface="Osaka"/>
              </a:defRPr>
            </a:lvl9pPr>
          </a:lstStyle>
          <a:p>
            <a:r>
              <a:rPr lang="en-GB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Research</a:t>
            </a:r>
            <a:r>
              <a:rPr lang="en-GB" sz="4000" b="1" dirty="0" smtClean="0">
                <a:solidFill>
                  <a:srgbClr val="6BAB43"/>
                </a:solidFill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GB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Use vs. Exploitation</a:t>
            </a:r>
            <a:endParaRPr lang="fr-FR" sz="36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474785" y="1458913"/>
            <a:ext cx="7899889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2900" indent="-342900" algn="just">
              <a:spcBef>
                <a:spcPct val="20000"/>
              </a:spcBef>
              <a:buClr>
                <a:srgbClr val="000066"/>
              </a:buClr>
              <a:buFont typeface="Times"/>
              <a:buChar char="•"/>
            </a:pPr>
            <a:r>
              <a:rPr lang="en-GB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Research Use</a:t>
            </a:r>
          </a:p>
          <a:p>
            <a:pPr marL="914400" lvl="1" indent="-457200" algn="just">
              <a:spcBef>
                <a:spcPct val="20000"/>
              </a:spcBef>
              <a:buClr>
                <a:srgbClr val="000066"/>
              </a:buClr>
              <a:buFont typeface="Arial" pitchFamily="34" charset="0"/>
              <a:buChar char="•"/>
            </a:pPr>
            <a:r>
              <a:rPr lang="en-GB" sz="2800" b="1" dirty="0">
                <a:solidFill>
                  <a:srgbClr val="669900"/>
                </a:solidFill>
                <a:latin typeface="Calibri" pitchFamily="34" charset="0"/>
                <a:cs typeface="Calibri" pitchFamily="34" charset="0"/>
              </a:rPr>
              <a:t>use of Foreground or Background necessary to use Foreground for all purposes other than for completing the Project or for </a:t>
            </a:r>
            <a:r>
              <a:rPr lang="en-GB" sz="2800" b="1" dirty="0" smtClean="0">
                <a:solidFill>
                  <a:srgbClr val="669900"/>
                </a:solidFill>
                <a:latin typeface="Calibri" pitchFamily="34" charset="0"/>
                <a:cs typeface="Calibri" pitchFamily="34" charset="0"/>
              </a:rPr>
              <a:t>Direct Exploitation</a:t>
            </a:r>
          </a:p>
          <a:p>
            <a:pPr marL="742950" lvl="1" indent="-285750" algn="just">
              <a:spcBef>
                <a:spcPct val="20000"/>
              </a:spcBef>
              <a:buClr>
                <a:srgbClr val="000066"/>
              </a:buClr>
              <a:buFontTx/>
              <a:buChar char="–"/>
            </a:pPr>
            <a:endParaRPr lang="en-GB" sz="2800" b="1" dirty="0" smtClean="0">
              <a:solidFill>
                <a:srgbClr val="00446A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rgbClr val="000066"/>
              </a:buClr>
              <a:buFont typeface="Times"/>
              <a:buChar char="•"/>
            </a:pPr>
            <a:r>
              <a:rPr lang="en-GB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Direct Exploitation</a:t>
            </a:r>
          </a:p>
          <a:p>
            <a:pPr marL="914400" lvl="1" indent="-457200" algn="just">
              <a:spcBef>
                <a:spcPct val="20000"/>
              </a:spcBef>
              <a:buClr>
                <a:srgbClr val="000066"/>
              </a:buClr>
              <a:buFont typeface="Arial" pitchFamily="34" charset="0"/>
              <a:buChar char="•"/>
            </a:pPr>
            <a:r>
              <a:rPr lang="en-GB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to develop for commercialisation or to commercialise Foreground itself</a:t>
            </a: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18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951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170" y="0"/>
            <a:ext cx="7843494" cy="102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Access </a:t>
            </a:r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Rights</a:t>
            </a:r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: conditions</a:t>
            </a:r>
            <a:endParaRPr lang="en-GB" sz="3600" b="1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2900" y="3140076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/>
            <a:endParaRPr lang="en-GB" sz="3600">
              <a:solidFill>
                <a:srgbClr val="00446A"/>
              </a:solidFill>
            </a:endParaRPr>
          </a:p>
        </p:txBody>
      </p:sp>
      <p:graphicFrame>
        <p:nvGraphicFramePr>
          <p:cNvPr id="7" name="Group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392762"/>
              </p:ext>
            </p:extLst>
          </p:nvPr>
        </p:nvGraphicFramePr>
        <p:xfrm>
          <a:off x="760559" y="1144137"/>
          <a:ext cx="7513405" cy="4951315"/>
        </p:xfrm>
        <a:graphic>
          <a:graphicData uri="http://schemas.openxmlformats.org/drawingml/2006/table">
            <a:tbl>
              <a:tblPr/>
              <a:tblGrid>
                <a:gridCol w="1620510"/>
                <a:gridCol w="2558246"/>
                <a:gridCol w="2121787"/>
                <a:gridCol w="1212862"/>
              </a:tblGrid>
              <a:tr h="7335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Access rights granted by a Participant to/on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Background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(necessary and identified)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Foreground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Sideground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5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Participants        for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completion of the Project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Royalty-free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Royalty-free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N.A.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53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Participants and affiliates              for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Research Use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Royalty-free OR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Fair &amp; reasonable terms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for Background needed for using Foreground as determined in Project Agreement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Royalty-free OR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Fair &amp; reasonable terms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as determined in Project Agreement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N.A.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14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Third Parties for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Research Use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 after the Project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Fair &amp; reasonable terms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for Background needed for using Foreground as determined in Project Agreement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Fair &amp; reasonable terms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as determined in Project Agreement</a:t>
                      </a:r>
                      <a:endParaRPr kumimoji="0" lang="en-US" sz="1400" b="0" i="1" u="none" strike="noStrike" cap="none" normalizeH="0" baseline="0" smtClean="0">
                        <a:ln>
                          <a:noFill/>
                        </a:ln>
                        <a:solidFill>
                          <a:srgbClr val="F4382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N.A.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74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Participants and affiliates or Third Parties for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Direct Exploitation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To be negotiated</a:t>
                      </a: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To be negotiated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E64"/>
                          </a:solidFill>
                          <a:effectLst/>
                          <a:latin typeface="Calibri" pitchFamily="34" charset="0"/>
                          <a:ea typeface="ヒラギノ角ゴ Pro W3" pitchFamily="1" charset="-128"/>
                          <a:cs typeface="Calibri" pitchFamily="34" charset="0"/>
                        </a:rPr>
                        <a:t>N.A.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03E64"/>
                        </a:solidFill>
                        <a:effectLst/>
                        <a:latin typeface="Calibri" pitchFamily="34" charset="0"/>
                        <a:ea typeface="ヒラギノ角ゴ Pro W3" pitchFamily="1" charset="-128"/>
                        <a:cs typeface="Calibri" pitchFamily="34" charset="0"/>
                      </a:endParaRPr>
                    </a:p>
                  </a:txBody>
                  <a:tcPr marL="82970" marR="82970" marT="45827" marB="45827" horzOverflow="overflow">
                    <a:lnL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851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19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64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12" y="2420888"/>
            <a:ext cx="9144000" cy="1440159"/>
          </a:xfrm>
          <a:prstGeom prst="rect">
            <a:avLst/>
          </a:prstGeom>
          <a:solidFill>
            <a:srgbClr val="D7E8CF"/>
          </a:solidFill>
          <a:extLst/>
        </p:spPr>
        <p:txBody>
          <a:bodyPr wrap="square" anchor="ctr" anchorCtr="0">
            <a:noAutofit/>
          </a:bodyPr>
          <a:lstStyle/>
          <a:p>
            <a:pPr algn="ctr" eaLnBrk="0" fontAlgn="base" hangingPunct="0">
              <a:spcBef>
                <a:spcPts val="10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446A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Participation and Funding Rules</a:t>
            </a:r>
            <a:endParaRPr lang="en-GB" sz="4000" b="1" dirty="0">
              <a:solidFill>
                <a:srgbClr val="00446A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2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619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7632848" cy="843496"/>
          </a:xfrm>
        </p:spPr>
        <p:txBody>
          <a:bodyPr>
            <a:normAutofit/>
          </a:bodyPr>
          <a:lstStyle/>
          <a:p>
            <a:r>
              <a:rPr lang="en-US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Research Use of Foreground</a:t>
            </a:r>
          </a:p>
        </p:txBody>
      </p:sp>
      <p:sp>
        <p:nvSpPr>
          <p:cNvPr id="3" name="Rectangle 2"/>
          <p:cNvSpPr/>
          <p:nvPr/>
        </p:nvSpPr>
        <p:spPr>
          <a:xfrm>
            <a:off x="2420413" y="1341934"/>
            <a:ext cx="670234" cy="390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446A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20</a:t>
            </a:fld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07191384"/>
              </p:ext>
            </p:extLst>
          </p:nvPr>
        </p:nvGraphicFramePr>
        <p:xfrm>
          <a:off x="1043608" y="1340768"/>
          <a:ext cx="6984776" cy="4375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48874" y="5819328"/>
            <a:ext cx="4058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>
                <a:latin typeface="Calibri" panose="020F0502020204030204" pitchFamily="34" charset="0"/>
              </a:rPr>
              <a:t>*may include financial terms and/or other conditions</a:t>
            </a:r>
            <a:endParaRPr lang="nl-BE" sz="1400" dirty="0">
              <a:latin typeface="Calibri" panose="020F0502020204030204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3175" y="908720"/>
            <a:ext cx="767698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446A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58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7632848" cy="843496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itchFamily="34" charset="0"/>
              </a:rPr>
              <a:t>Access rights </a:t>
            </a:r>
            <a:r>
              <a:rPr lang="en-US" b="1" dirty="0" smtClean="0">
                <a:latin typeface="Calibri" pitchFamily="34" charset="0"/>
              </a:rPr>
              <a:t>to Foreground for </a:t>
            </a:r>
            <a:r>
              <a:rPr lang="en-US" b="1" dirty="0">
                <a:latin typeface="Calibri" pitchFamily="34" charset="0"/>
              </a:rPr>
              <a:t>third parties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420413" y="1341934"/>
            <a:ext cx="670234" cy="390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446A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21</a:t>
            </a:fld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29706723"/>
              </p:ext>
            </p:extLst>
          </p:nvPr>
        </p:nvGraphicFramePr>
        <p:xfrm>
          <a:off x="1187624" y="1732711"/>
          <a:ext cx="6720408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75" y="980728"/>
            <a:ext cx="767698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446A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77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7632848" cy="843496"/>
          </a:xfrm>
        </p:spPr>
        <p:txBody>
          <a:bodyPr>
            <a:normAutofit/>
          </a:bodyPr>
          <a:lstStyle/>
          <a:p>
            <a:r>
              <a:rPr lang="en-US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Granting modalities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420413" y="1341934"/>
            <a:ext cx="670234" cy="390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446A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22</a:t>
            </a:fld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36058621"/>
              </p:ext>
            </p:extLst>
          </p:nvPr>
        </p:nvGraphicFramePr>
        <p:xfrm>
          <a:off x="1259633" y="1541016"/>
          <a:ext cx="3168352" cy="419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75" y="843496"/>
            <a:ext cx="767698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446A"/>
              </a:solidFill>
              <a:latin typeface="Arial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28186738"/>
              </p:ext>
            </p:extLst>
          </p:nvPr>
        </p:nvGraphicFramePr>
        <p:xfrm>
          <a:off x="4644008" y="1541016"/>
          <a:ext cx="3096344" cy="419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52756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7632848" cy="843496"/>
          </a:xfrm>
        </p:spPr>
        <p:txBody>
          <a:bodyPr>
            <a:normAutofit/>
          </a:bodyPr>
          <a:lstStyle/>
          <a:p>
            <a:r>
              <a:rPr lang="en-US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Dissemination modalities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420413" y="1341934"/>
            <a:ext cx="670234" cy="390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446A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88ED7CA2-BFA0-4CCF-8584-FC9D43183472}" type="slidenum">
              <a:rPr lang="en-GB" smtClean="0"/>
              <a:t>23</a:t>
            </a:fld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89536471"/>
              </p:ext>
            </p:extLst>
          </p:nvPr>
        </p:nvGraphicFramePr>
        <p:xfrm>
          <a:off x="1331640" y="1156647"/>
          <a:ext cx="6408712" cy="3712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75" y="843496"/>
            <a:ext cx="767698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446A"/>
              </a:solidFill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5616" y="501317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Mandatory mention to IMI support &amp; EFPIA in-kind contribution in patent applications / publications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Promotion of open access publications</a:t>
            </a:r>
          </a:p>
        </p:txBody>
      </p:sp>
    </p:spTree>
    <p:extLst>
      <p:ext uri="{BB962C8B-B14F-4D97-AF65-F5344CB8AC3E}">
        <p14:creationId xmlns:p14="http://schemas.microsoft.com/office/powerpoint/2010/main" val="290183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27384"/>
            <a:ext cx="8856984" cy="900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Conclusions of KU Leuven study (Oct. 2013)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3528" y="1133975"/>
            <a:ext cx="8604000" cy="5103337"/>
          </a:xfrm>
        </p:spPr>
        <p:txBody>
          <a:bodyPr/>
          <a:lstStyle/>
          <a:p>
            <a:r>
              <a:rPr lang="en-US" sz="1800" dirty="0" smtClean="0"/>
              <a:t>IMI projects reflect </a:t>
            </a:r>
            <a:r>
              <a:rPr lang="en-US" sz="1800" b="1" dirty="0"/>
              <a:t>successful partnerships </a:t>
            </a:r>
            <a:r>
              <a:rPr lang="en-US" sz="1800" dirty="0"/>
              <a:t>towards innovative scientific research build upon trust </a:t>
            </a:r>
            <a:endParaRPr lang="en-US" sz="1800" dirty="0" smtClean="0"/>
          </a:p>
          <a:p>
            <a:pPr lvl="1"/>
            <a:r>
              <a:rPr lang="en-US" sz="1600" dirty="0" smtClean="0"/>
              <a:t>Unique dynamics, openness, transparency, constructive, constant peer-review</a:t>
            </a:r>
          </a:p>
          <a:p>
            <a:pPr lvl="1">
              <a:spcAft>
                <a:spcPts val="1800"/>
              </a:spcAft>
            </a:pPr>
            <a:r>
              <a:rPr lang="en-US" sz="1600" dirty="0" smtClean="0"/>
              <a:t>Need for business plans</a:t>
            </a:r>
          </a:p>
          <a:p>
            <a:r>
              <a:rPr lang="en-US" sz="1800" dirty="0"/>
              <a:t>IMI portrays the important </a:t>
            </a:r>
            <a:r>
              <a:rPr lang="en-US" sz="1800" b="1" dirty="0"/>
              <a:t>paradigm shift </a:t>
            </a:r>
            <a:r>
              <a:rPr lang="en-US" sz="1800" dirty="0"/>
              <a:t>in business models at companies and academia (e.g. IP strategy) </a:t>
            </a:r>
            <a:endParaRPr lang="en-US" sz="1800" dirty="0" smtClean="0"/>
          </a:p>
          <a:p>
            <a:pPr lvl="1"/>
            <a:r>
              <a:rPr lang="en-US" sz="1600" dirty="0"/>
              <a:t>Timing of patenting and value </a:t>
            </a:r>
            <a:r>
              <a:rPr lang="en-US" sz="1600" dirty="0" smtClean="0"/>
              <a:t>consideration</a:t>
            </a:r>
            <a:endParaRPr lang="en-US" sz="1600" dirty="0"/>
          </a:p>
          <a:p>
            <a:pPr lvl="1">
              <a:spcAft>
                <a:spcPts val="1800"/>
              </a:spcAft>
            </a:pPr>
            <a:r>
              <a:rPr lang="en-US" sz="1600" dirty="0" smtClean="0"/>
              <a:t>Honest broker model as basis for sharing (non-) confidential data </a:t>
            </a:r>
          </a:p>
          <a:p>
            <a:r>
              <a:rPr lang="en-US" sz="1800" b="1" dirty="0"/>
              <a:t>Sharing</a:t>
            </a:r>
            <a:r>
              <a:rPr lang="en-US" sz="1800" dirty="0"/>
              <a:t> resources and outcomes create a multiplication effect in terms of scientific and business </a:t>
            </a:r>
            <a:r>
              <a:rPr lang="en-US" sz="1800" dirty="0" smtClean="0"/>
              <a:t>outcomes</a:t>
            </a:r>
          </a:p>
          <a:p>
            <a:pPr lvl="1"/>
            <a:r>
              <a:rPr lang="en-US" sz="1600" dirty="0" smtClean="0"/>
              <a:t>Open </a:t>
            </a:r>
            <a:r>
              <a:rPr lang="en-US" sz="1600" dirty="0"/>
              <a:t>EFPIA-Academia </a:t>
            </a:r>
            <a:r>
              <a:rPr lang="en-US" sz="1600" dirty="0" smtClean="0"/>
              <a:t>collaboration</a:t>
            </a:r>
          </a:p>
          <a:p>
            <a:pPr lvl="1">
              <a:spcAft>
                <a:spcPts val="1800"/>
              </a:spcAft>
            </a:pPr>
            <a:r>
              <a:rPr lang="en-US" sz="1600" dirty="0"/>
              <a:t>Standardization and harmonization of scientific tools and protocols  </a:t>
            </a:r>
            <a:endParaRPr lang="en-US" sz="1600" dirty="0" smtClean="0"/>
          </a:p>
          <a:p>
            <a:r>
              <a:rPr lang="en-US" sz="1800" dirty="0" smtClean="0"/>
              <a:t>Value </a:t>
            </a:r>
            <a:r>
              <a:rPr lang="en-US" sz="1800" dirty="0"/>
              <a:t>of IMI projects for </a:t>
            </a:r>
            <a:r>
              <a:rPr lang="en-US" sz="1800" b="1" dirty="0"/>
              <a:t>SMEs</a:t>
            </a:r>
            <a:r>
              <a:rPr lang="en-US" sz="1800" dirty="0"/>
              <a:t> is high, </a:t>
            </a:r>
            <a:r>
              <a:rPr lang="en-US" sz="1800" dirty="0" smtClean="0"/>
              <a:t>feasibility </a:t>
            </a:r>
            <a:r>
              <a:rPr lang="en-US" sz="1800" dirty="0"/>
              <a:t>to participate </a:t>
            </a:r>
            <a:r>
              <a:rPr lang="en-US" sz="1800" dirty="0" smtClean="0"/>
              <a:t>could be improved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9480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12" y="2420888"/>
            <a:ext cx="9144000" cy="1440159"/>
          </a:xfrm>
          <a:prstGeom prst="rect">
            <a:avLst/>
          </a:prstGeom>
          <a:solidFill>
            <a:srgbClr val="D7E8CF"/>
          </a:solidFill>
          <a:extLst/>
        </p:spPr>
        <p:txBody>
          <a:bodyPr wrap="square" anchor="ctr" anchorCtr="0">
            <a:noAutofit/>
          </a:bodyPr>
          <a:lstStyle/>
          <a:p>
            <a:pPr algn="ctr" eaLnBrk="0" fontAlgn="base" hangingPunct="0">
              <a:spcBef>
                <a:spcPts val="100"/>
              </a:spcBef>
              <a:spcAft>
                <a:spcPct val="0"/>
              </a:spcAft>
            </a:pPr>
            <a:r>
              <a:rPr lang="en-GB" sz="4000" b="1" dirty="0" smtClean="0">
                <a:solidFill>
                  <a:srgbClr val="00446A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Writing a successful proposal</a:t>
            </a:r>
            <a:endParaRPr lang="en-GB" sz="4000" b="1" dirty="0">
              <a:solidFill>
                <a:srgbClr val="00446A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25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313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27112"/>
            <a:ext cx="6096000" cy="609600"/>
          </a:xfrm>
        </p:spPr>
        <p:txBody>
          <a:bodyPr/>
          <a:lstStyle/>
          <a:p>
            <a:r>
              <a:rPr lang="en-GB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Common Mistakes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Calibri" panose="020F0502020204030204" pitchFamily="34" charset="0"/>
              </a:rPr>
              <a:t>Eligibility criteria not </a:t>
            </a:r>
            <a:r>
              <a:rPr lang="en-US" sz="2800" b="1" dirty="0" smtClean="0">
                <a:latin typeface="Calibri" panose="020F0502020204030204" pitchFamily="34" charset="0"/>
              </a:rPr>
              <a:t>met</a:t>
            </a:r>
            <a:r>
              <a:rPr lang="en-US" sz="2800" dirty="0" smtClean="0">
                <a:latin typeface="Calibri" panose="020F0502020204030204" pitchFamily="34" charset="0"/>
              </a:rPr>
              <a:t>: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</a:rPr>
              <a:t>s</a:t>
            </a:r>
            <a:r>
              <a:rPr lang="en-US" sz="2800" dirty="0" smtClean="0">
                <a:latin typeface="Calibri" panose="020F0502020204030204" pitchFamily="34" charset="0"/>
              </a:rPr>
              <a:t>ubmission </a:t>
            </a:r>
            <a:r>
              <a:rPr lang="en-US" sz="2800" dirty="0">
                <a:latin typeface="Calibri" panose="020F0502020204030204" pitchFamily="34" charset="0"/>
              </a:rPr>
              <a:t>deadline missed</a:t>
            </a:r>
          </a:p>
          <a:p>
            <a:pPr lvl="1"/>
            <a:r>
              <a:rPr lang="en-US" sz="2800" b="1" dirty="0">
                <a:latin typeface="Calibri" panose="020F0502020204030204" pitchFamily="34" charset="0"/>
              </a:rPr>
              <a:t>a single legal entity is not a </a:t>
            </a:r>
            <a:r>
              <a:rPr lang="en-US" sz="2800" b="1" dirty="0" smtClean="0">
                <a:latin typeface="Calibri" panose="020F0502020204030204" pitchFamily="34" charset="0"/>
              </a:rPr>
              <a:t>consortium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</a:rPr>
              <a:t>p</a:t>
            </a:r>
            <a:r>
              <a:rPr lang="nl-BE" sz="2800" dirty="0">
                <a:latin typeface="Calibri" panose="020F0502020204030204" pitchFamily="34" charset="0"/>
              </a:rPr>
              <a:t>arts of the EoI not uploaded (this should not be a problem anymore with SOFIA</a:t>
            </a:r>
            <a:r>
              <a:rPr lang="nl-BE" sz="2800" dirty="0" smtClean="0">
                <a:latin typeface="Calibri" panose="020F0502020204030204" pitchFamily="34" charset="0"/>
              </a:rPr>
              <a:t>)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submitted </a:t>
            </a:r>
            <a:r>
              <a:rPr lang="en-US" sz="2800" dirty="0">
                <a:latin typeface="Calibri" panose="020F0502020204030204" pitchFamily="34" charset="0"/>
              </a:rPr>
              <a:t>text does not respect the </a:t>
            </a:r>
            <a:r>
              <a:rPr lang="en-US" sz="2800" dirty="0" err="1">
                <a:latin typeface="Calibri" panose="020F0502020204030204" pitchFamily="34" charset="0"/>
              </a:rPr>
              <a:t>EoI</a:t>
            </a:r>
            <a:r>
              <a:rPr lang="en-US" sz="2800" dirty="0">
                <a:latin typeface="Calibri" panose="020F0502020204030204" pitchFamily="34" charset="0"/>
              </a:rPr>
              <a:t> template (sometimes received even slides</a:t>
            </a:r>
            <a:r>
              <a:rPr lang="en-US" sz="2800" dirty="0" smtClean="0">
                <a:latin typeface="Calibri" panose="020F0502020204030204" pitchFamily="34" charset="0"/>
              </a:rPr>
              <a:t>!)</a:t>
            </a:r>
          </a:p>
          <a:p>
            <a:pPr lvl="1"/>
            <a:r>
              <a:rPr lang="en-US" sz="2800" b="1" dirty="0" err="1" smtClean="0">
                <a:latin typeface="Calibri" panose="020F0502020204030204" pitchFamily="34" charset="0"/>
              </a:rPr>
              <a:t>EoI</a:t>
            </a:r>
            <a:r>
              <a:rPr lang="en-US" sz="2800" b="1" dirty="0" smtClean="0">
                <a:latin typeface="Calibri" panose="020F0502020204030204" pitchFamily="34" charset="0"/>
              </a:rPr>
              <a:t> </a:t>
            </a:r>
            <a:r>
              <a:rPr lang="en-US" sz="2800" b="1" dirty="0">
                <a:latin typeface="Calibri" panose="020F0502020204030204" pitchFamily="34" charset="0"/>
              </a:rPr>
              <a:t>out of scope </a:t>
            </a:r>
            <a:r>
              <a:rPr lang="en-US" sz="2800" dirty="0">
                <a:latin typeface="Calibri" panose="020F0502020204030204" pitchFamily="34" charset="0"/>
              </a:rPr>
              <a:t>(if you have doubts on how to respond to the </a:t>
            </a:r>
            <a:r>
              <a:rPr lang="en-US" sz="2800" dirty="0" smtClean="0">
                <a:latin typeface="Calibri" panose="020F0502020204030204" pitchFamily="34" charset="0"/>
              </a:rPr>
              <a:t>Call </a:t>
            </a:r>
            <a:r>
              <a:rPr lang="en-US" sz="2800" dirty="0">
                <a:latin typeface="Calibri" panose="020F0502020204030204" pitchFamily="34" charset="0"/>
              </a:rPr>
              <a:t>contact IMI</a:t>
            </a:r>
            <a:r>
              <a:rPr lang="en-US" sz="2800" dirty="0" smtClean="0">
                <a:latin typeface="Calibri" panose="020F0502020204030204" pitchFamily="34" charset="0"/>
              </a:rPr>
              <a:t>)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26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445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096000" cy="609600"/>
          </a:xfrm>
        </p:spPr>
        <p:txBody>
          <a:bodyPr/>
          <a:lstStyle/>
          <a:p>
            <a:r>
              <a:rPr lang="en-GB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Common Mistakes</a:t>
            </a:r>
            <a:endParaRPr lang="nl-BE" sz="3600" b="1" kern="1200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Applicant </a:t>
            </a:r>
            <a:r>
              <a:rPr lang="en-US" sz="2800" dirty="0">
                <a:latin typeface="Calibri" panose="020F0502020204030204" pitchFamily="34" charset="0"/>
              </a:rPr>
              <a:t>consortia do not have the capabilities to address all of the objectives (e.g. redundancy between partners)</a:t>
            </a:r>
          </a:p>
          <a:p>
            <a:r>
              <a:rPr lang="nl-BE" sz="2800" dirty="0" smtClean="0">
                <a:latin typeface="Calibri" panose="020F0502020204030204" pitchFamily="34" charset="0"/>
              </a:rPr>
              <a:t>Submitted text </a:t>
            </a:r>
            <a:r>
              <a:rPr lang="nl-BE" sz="2800" dirty="0">
                <a:latin typeface="Calibri" panose="020F0502020204030204" pitchFamily="34" charset="0"/>
              </a:rPr>
              <a:t>so concise that it </a:t>
            </a:r>
            <a:r>
              <a:rPr lang="nl-BE" sz="2800" b="1" dirty="0">
                <a:latin typeface="Calibri" panose="020F0502020204030204" pitchFamily="34" charset="0"/>
              </a:rPr>
              <a:t>does not clearly state what is proposed</a:t>
            </a:r>
            <a:r>
              <a:rPr lang="nl-BE" sz="2800" dirty="0">
                <a:latin typeface="Calibri" panose="020F0502020204030204" pitchFamily="34" charset="0"/>
              </a:rPr>
              <a:t> in </a:t>
            </a:r>
            <a:r>
              <a:rPr lang="nl-BE" sz="2800" dirty="0" smtClean="0">
                <a:latin typeface="Calibri" panose="020F0502020204030204" pitchFamily="34" charset="0"/>
              </a:rPr>
              <a:t>practice</a:t>
            </a:r>
            <a:endParaRPr lang="nl-BE" sz="2800" dirty="0">
              <a:latin typeface="Calibri" panose="020F0502020204030204" pitchFamily="34" charset="0"/>
            </a:endParaRPr>
          </a:p>
          <a:p>
            <a:r>
              <a:rPr lang="nl-BE" sz="2800" dirty="0">
                <a:latin typeface="Calibri" panose="020F0502020204030204" pitchFamily="34" charset="0"/>
              </a:rPr>
              <a:t>The EoI </a:t>
            </a:r>
            <a:r>
              <a:rPr lang="nl-BE" sz="2800" b="1" dirty="0">
                <a:latin typeface="Calibri" panose="020F0502020204030204" pitchFamily="34" charset="0"/>
              </a:rPr>
              <a:t>does not address all the objectives </a:t>
            </a:r>
            <a:r>
              <a:rPr lang="nl-BE" sz="2800" dirty="0">
                <a:latin typeface="Calibri" panose="020F0502020204030204" pitchFamily="34" charset="0"/>
              </a:rPr>
              <a:t>(in some cases EoIs have nothing to do with the topic</a:t>
            </a:r>
            <a:r>
              <a:rPr lang="nl-BE" sz="2800" dirty="0" smtClean="0">
                <a:latin typeface="Calibri" panose="020F0502020204030204" pitchFamily="34" charset="0"/>
              </a:rPr>
              <a:t>!)</a:t>
            </a:r>
            <a:endParaRPr lang="nl-BE" sz="2800" dirty="0">
              <a:latin typeface="Calibri" panose="020F0502020204030204" pitchFamily="34" charset="0"/>
            </a:endParaRPr>
          </a:p>
          <a:p>
            <a:r>
              <a:rPr lang="nl-BE" sz="2800" b="1" dirty="0">
                <a:latin typeface="Calibri" panose="020F0502020204030204" pitchFamily="34" charset="0"/>
              </a:rPr>
              <a:t>Ethical issues </a:t>
            </a:r>
            <a:r>
              <a:rPr lang="nl-BE" sz="2800" dirty="0">
                <a:latin typeface="Calibri" panose="020F0502020204030204" pitchFamily="34" charset="0"/>
              </a:rPr>
              <a:t>not </a:t>
            </a:r>
            <a:r>
              <a:rPr lang="nl-BE" sz="2800" dirty="0" smtClean="0">
                <a:latin typeface="Calibri" panose="020F0502020204030204" pitchFamily="34" charset="0"/>
              </a:rPr>
              <a:t>addressed</a:t>
            </a:r>
            <a:endParaRPr lang="nl-BE" sz="2800" dirty="0">
              <a:latin typeface="Calibri" panose="020F0502020204030204" pitchFamily="34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27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086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096000" cy="609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Tips</a:t>
            </a:r>
            <a:endParaRPr lang="nl-BE" sz="3600" b="1" kern="1200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27" y="1268760"/>
            <a:ext cx="7772400" cy="4724400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Read all the Call-relevant material that is provided on the IMI website –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hlinkClick r:id="rId2"/>
              </a:rPr>
              <a:t>www.imi.europa.eu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</a:p>
          <a:p>
            <a:endParaRPr lang="en-US" sz="2800" dirty="0" smtClean="0">
              <a:latin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</a:rPr>
              <a:t>Understand </a:t>
            </a:r>
            <a:r>
              <a:rPr lang="en-US" sz="2800" b="1" dirty="0" smtClean="0">
                <a:latin typeface="Calibri" panose="020F0502020204030204" pitchFamily="34" charset="0"/>
              </a:rPr>
              <a:t>IMI’s Rules </a:t>
            </a:r>
            <a:r>
              <a:rPr lang="en-US" sz="2800" dirty="0" smtClean="0">
                <a:latin typeface="Calibri" panose="020F0502020204030204" pitchFamily="34" charset="0"/>
              </a:rPr>
              <a:t>and respect them</a:t>
            </a:r>
          </a:p>
          <a:p>
            <a:endParaRPr lang="en-US" sz="2800" b="1" dirty="0" smtClean="0">
              <a:latin typeface="Calibri" panose="020F0502020204030204" pitchFamily="34" charset="0"/>
            </a:endParaRPr>
          </a:p>
          <a:p>
            <a:r>
              <a:rPr lang="en-US" sz="2800" b="1" dirty="0" smtClean="0">
                <a:latin typeface="Calibri" panose="020F0502020204030204" pitchFamily="34" charset="0"/>
              </a:rPr>
              <a:t>If in doubt ask </a:t>
            </a:r>
            <a:r>
              <a:rPr lang="en-US" sz="2800" dirty="0" smtClean="0">
                <a:latin typeface="Calibri" panose="020F0502020204030204" pitchFamily="34" charset="0"/>
              </a:rPr>
              <a:t>a member of the IMI Executive Office</a:t>
            </a:r>
          </a:p>
          <a:p>
            <a:endParaRPr lang="en-US" sz="2800" dirty="0" smtClean="0">
              <a:latin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</a:rPr>
              <a:t>Your EoI should provide </a:t>
            </a:r>
            <a:r>
              <a:rPr lang="en-US" sz="2800" b="1" dirty="0" smtClean="0">
                <a:latin typeface="Calibri" panose="020F0502020204030204" pitchFamily="34" charset="0"/>
              </a:rPr>
              <a:t>reviewers</a:t>
            </a:r>
            <a:r>
              <a:rPr lang="en-US" sz="2800" dirty="0" smtClean="0">
                <a:latin typeface="Calibri" panose="020F0502020204030204" pitchFamily="34" charset="0"/>
              </a:rPr>
              <a:t> with all the information requested to allow them to evaluate it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28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086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096000" cy="609600"/>
          </a:xfrm>
        </p:spPr>
        <p:txBody>
          <a:bodyPr/>
          <a:lstStyle/>
          <a:p>
            <a:r>
              <a:rPr lang="en-GB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Evaluation</a:t>
            </a:r>
            <a:r>
              <a:rPr lang="en-GB" dirty="0" smtClean="0"/>
              <a:t> </a:t>
            </a:r>
            <a:r>
              <a:rPr lang="en-GB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Criteria</a:t>
            </a:r>
            <a:endParaRPr lang="nl-BE" sz="3600" b="1" kern="1200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800" b="1" dirty="0" smtClean="0">
                <a:latin typeface="Calibri" panose="020F0502020204030204" pitchFamily="34" charset="0"/>
              </a:rPr>
              <a:t>Scientific </a:t>
            </a:r>
            <a:r>
              <a:rPr lang="nl-BE" sz="2800" b="1" dirty="0">
                <a:latin typeface="Calibri" panose="020F0502020204030204" pitchFamily="34" charset="0"/>
              </a:rPr>
              <a:t>and/or technological </a:t>
            </a:r>
            <a:r>
              <a:rPr lang="nl-BE" sz="2800" b="1" dirty="0" smtClean="0">
                <a:latin typeface="Calibri" panose="020F0502020204030204" pitchFamily="34" charset="0"/>
              </a:rPr>
              <a:t>excellence</a:t>
            </a:r>
          </a:p>
          <a:p>
            <a:endParaRPr lang="nl-BE" sz="2800" b="1" dirty="0">
              <a:latin typeface="Calibri" panose="020F0502020204030204" pitchFamily="34" charset="0"/>
            </a:endParaRPr>
          </a:p>
          <a:p>
            <a:r>
              <a:rPr lang="nl-BE" sz="2800" b="1" dirty="0">
                <a:latin typeface="Calibri" panose="020F0502020204030204" pitchFamily="34" charset="0"/>
              </a:rPr>
              <a:t>Excellence of </a:t>
            </a:r>
            <a:r>
              <a:rPr lang="nl-BE" sz="2800" b="1" dirty="0" smtClean="0">
                <a:latin typeface="Calibri" panose="020F0502020204030204" pitchFamily="34" charset="0"/>
              </a:rPr>
              <a:t>Partnership</a:t>
            </a:r>
          </a:p>
          <a:p>
            <a:endParaRPr lang="nl-BE" sz="2800" b="1" dirty="0">
              <a:latin typeface="Calibri" panose="020F0502020204030204" pitchFamily="34" charset="0"/>
            </a:endParaRPr>
          </a:p>
          <a:p>
            <a:r>
              <a:rPr lang="nl-BE" sz="2800" b="1" dirty="0">
                <a:latin typeface="Calibri" panose="020F0502020204030204" pitchFamily="34" charset="0"/>
              </a:rPr>
              <a:t>Work-plan </a:t>
            </a:r>
            <a:r>
              <a:rPr lang="nl-BE" sz="2800" b="1" dirty="0" smtClean="0">
                <a:latin typeface="Calibri" panose="020F0502020204030204" pitchFamily="34" charset="0"/>
              </a:rPr>
              <a:t>outline</a:t>
            </a:r>
          </a:p>
          <a:p>
            <a:endParaRPr lang="nl-BE" sz="2800" b="1" dirty="0">
              <a:latin typeface="Calibri" panose="020F0502020204030204" pitchFamily="34" charset="0"/>
            </a:endParaRPr>
          </a:p>
          <a:p>
            <a:r>
              <a:rPr lang="en-US" sz="2800" b="1" dirty="0" smtClean="0">
                <a:latin typeface="Calibri" panose="020F0502020204030204" pitchFamily="34" charset="0"/>
              </a:rPr>
              <a:t>Ethical Issues</a:t>
            </a:r>
            <a:endParaRPr lang="nl-BE" sz="2800" b="1" dirty="0">
              <a:latin typeface="Calibri" panose="020F0502020204030204" pitchFamily="34" charset="0"/>
            </a:endParaRP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29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766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ChangeArrowheads="1"/>
          </p:cNvSpPr>
          <p:nvPr/>
        </p:nvSpPr>
        <p:spPr bwMode="auto">
          <a:xfrm>
            <a:off x="0" y="652445"/>
            <a:ext cx="9144000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F9F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E84F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600" tIns="46800" rIns="93600" bIns="46800" anchor="ctr">
            <a:spAutoFit/>
          </a:bodyPr>
          <a:lstStyle/>
          <a:p>
            <a:endParaRPr lang="nl-BE">
              <a:solidFill>
                <a:srgbClr val="00446A"/>
              </a:solidFill>
            </a:endParaRPr>
          </a:p>
        </p:txBody>
      </p:sp>
      <p:sp>
        <p:nvSpPr>
          <p:cNvPr id="216067" name="Text Box 3"/>
          <p:cNvSpPr txBox="1">
            <a:spLocks noChangeArrowheads="1"/>
          </p:cNvSpPr>
          <p:nvPr/>
        </p:nvSpPr>
        <p:spPr bwMode="auto">
          <a:xfrm>
            <a:off x="20773" y="138646"/>
            <a:ext cx="4945674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algn="l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algn="l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algn="l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algn="l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r>
              <a:rPr lang="en-GB" sz="3600" b="1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Who</a:t>
            </a:r>
            <a:r>
              <a:rPr lang="en-GB" sz="4000" b="1" dirty="0">
                <a:solidFill>
                  <a:srgbClr val="6BAB43"/>
                </a:solidFill>
              </a:rPr>
              <a:t> </a:t>
            </a:r>
            <a:r>
              <a:rPr lang="en-GB" sz="3600" b="1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can</a:t>
            </a:r>
            <a:r>
              <a:rPr lang="en-GB" sz="4000" b="1" dirty="0">
                <a:solidFill>
                  <a:srgbClr val="6BAB43"/>
                </a:solidFill>
              </a:rPr>
              <a:t> </a:t>
            </a:r>
            <a:r>
              <a:rPr lang="en-GB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participate?</a:t>
            </a:r>
            <a:r>
              <a:rPr lang="en-GB" sz="4000" b="1" dirty="0" smtClean="0">
                <a:solidFill>
                  <a:srgbClr val="6BAB43"/>
                </a:solidFill>
              </a:rPr>
              <a:t>  </a:t>
            </a:r>
            <a:endParaRPr lang="fr-FR" sz="4000" b="1" dirty="0">
              <a:solidFill>
                <a:srgbClr val="6BAB43"/>
              </a:solidFill>
            </a:endParaRPr>
          </a:p>
        </p:txBody>
      </p:sp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408843" y="1324520"/>
            <a:ext cx="8093319" cy="440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546" tIns="46273" rIns="92546" bIns="46273">
            <a:spAutoFit/>
          </a:bodyPr>
          <a:lstStyle>
            <a:lvl1pPr algn="l" defTabSz="925513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461963" algn="l" defTabSz="925513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925513" algn="l" defTabSz="925513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387475" algn="l" defTabSz="925513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1851025" algn="l" defTabSz="925513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308225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765425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222625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679825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Any </a:t>
            </a:r>
            <a:r>
              <a:rPr lang="en-GB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entity carrying out work relevant to the IMI in a Member State or Associated </a:t>
            </a: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Country</a:t>
            </a:r>
            <a:endParaRPr lang="en-GB" sz="28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Anyone </a:t>
            </a:r>
            <a:r>
              <a:rPr lang="en-GB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else with the agreement of the IMI </a:t>
            </a: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JU</a:t>
            </a:r>
            <a:endParaRPr lang="en-GB" sz="28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en-GB" sz="2800" b="1" dirty="0" smtClean="0">
              <a:solidFill>
                <a:srgbClr val="7ABB53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GB" sz="28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BUT</a:t>
            </a:r>
            <a:endParaRPr lang="en-GB" sz="2800" b="1" dirty="0">
              <a:solidFill>
                <a:srgbClr val="7ABB53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GB" sz="28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Not </a:t>
            </a:r>
            <a:r>
              <a:rPr lang="en-GB" sz="28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all participating entities are eligible for </a:t>
            </a:r>
            <a:r>
              <a:rPr lang="en-GB" sz="28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funding</a:t>
            </a:r>
          </a:p>
          <a:p>
            <a:endParaRPr lang="en-GB" sz="2800" b="1" dirty="0">
              <a:solidFill>
                <a:srgbClr val="7ABB53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Stage 1 : </a:t>
            </a: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at least two </a:t>
            </a:r>
            <a:r>
              <a:rPr lang="en-GB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independent legal entities eligible for </a:t>
            </a: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funding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Stage 2: + at least 2 EFPIA companies </a:t>
            </a:r>
            <a:endParaRPr lang="en-GB" sz="28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3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358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096000" cy="609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Tips</a:t>
            </a:r>
            <a:endParaRPr lang="nl-BE" sz="3600" b="1" kern="1200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27" y="1268760"/>
            <a:ext cx="7772400" cy="4724400"/>
          </a:xfrm>
        </p:spPr>
        <p:txBody>
          <a:bodyPr>
            <a:normAutofit/>
          </a:bodyPr>
          <a:lstStyle/>
          <a:p>
            <a:r>
              <a:rPr lang="en-US" sz="2800" b="1" dirty="0" err="1" smtClean="0">
                <a:latin typeface="Calibri" panose="020F0502020204030204" pitchFamily="34" charset="0"/>
              </a:rPr>
              <a:t>Finalise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</a:rPr>
              <a:t>your </a:t>
            </a:r>
            <a:r>
              <a:rPr lang="en-US" sz="2800" dirty="0" smtClean="0">
                <a:latin typeface="Calibri" panose="020F0502020204030204" pitchFamily="34" charset="0"/>
              </a:rPr>
              <a:t>submission</a:t>
            </a:r>
          </a:p>
          <a:p>
            <a:endParaRPr lang="en-US" sz="2800" dirty="0" smtClean="0">
              <a:latin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</a:rPr>
              <a:t>If invited to a hearing </a:t>
            </a:r>
            <a:r>
              <a:rPr lang="en-US" sz="2800" b="1" dirty="0" smtClean="0">
                <a:latin typeface="Calibri" panose="020F0502020204030204" pitchFamily="34" charset="0"/>
              </a:rPr>
              <a:t>answer the questions </a:t>
            </a:r>
            <a:r>
              <a:rPr lang="en-US" sz="2800" dirty="0" smtClean="0">
                <a:latin typeface="Calibri" panose="020F0502020204030204" pitchFamily="34" charset="0"/>
              </a:rPr>
              <a:t>as precisely and concisely as possible</a:t>
            </a:r>
          </a:p>
          <a:p>
            <a:endParaRPr lang="en-US" sz="2800" dirty="0" smtClean="0">
              <a:latin typeface="Calibri" panose="020F0502020204030204" pitchFamily="34" charset="0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Exchange with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Croatian parti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cipants</a:t>
            </a:r>
            <a:endParaRPr lang="en-US" sz="2800" b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en-US" sz="2800" dirty="0" smtClean="0">
              <a:latin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</a:rPr>
              <a:t>Contact </a:t>
            </a:r>
            <a:r>
              <a:rPr lang="en-US" sz="2800" b="1" dirty="0" smtClean="0">
                <a:latin typeface="Calibri" panose="020F0502020204030204" pitchFamily="34" charset="0"/>
              </a:rPr>
              <a:t>key players </a:t>
            </a:r>
            <a:r>
              <a:rPr lang="en-US" sz="2800" dirty="0" smtClean="0">
                <a:latin typeface="Calibri" panose="020F0502020204030204" pitchFamily="34" charset="0"/>
              </a:rPr>
              <a:t>of the topic area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30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1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ChangeArrowheads="1"/>
          </p:cNvSpPr>
          <p:nvPr/>
        </p:nvSpPr>
        <p:spPr bwMode="auto">
          <a:xfrm>
            <a:off x="3175" y="28575"/>
            <a:ext cx="7694613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4151"/>
              </a:buClr>
              <a:buFont typeface="Times" pitchFamily="18" charset="0"/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Submitting an Expression of </a:t>
            </a:r>
            <a:r>
              <a:rPr lang="en-GB" altLang="en-US" sz="36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Interest</a:t>
            </a:r>
            <a:endParaRPr lang="en-GB" altLang="en-US" sz="36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507" name="Line 7"/>
          <p:cNvSpPr>
            <a:spLocks noChangeShapeType="1"/>
          </p:cNvSpPr>
          <p:nvPr/>
        </p:nvSpPr>
        <p:spPr bwMode="auto">
          <a:xfrm flipV="1">
            <a:off x="3175" y="908050"/>
            <a:ext cx="7677150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5" name="Rectangle 7"/>
          <p:cNvSpPr/>
          <p:nvPr/>
        </p:nvSpPr>
        <p:spPr>
          <a:xfrm>
            <a:off x="3468688" y="6229350"/>
            <a:ext cx="2087562" cy="368300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fr-BE" b="1" dirty="0">
                <a:solidFill>
                  <a:srgbClr val="00446A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rPr>
              <a:t>www.imi.europa.eu</a:t>
            </a:r>
          </a:p>
        </p:txBody>
      </p:sp>
      <p:pic>
        <p:nvPicPr>
          <p:cNvPr id="6" name="Picture 5" descr="Screen Shot 2013-04-12 at 06.24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8316416" cy="510828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7" name="Rounded Rectangle 6"/>
          <p:cNvSpPr/>
          <p:nvPr/>
        </p:nvSpPr>
        <p:spPr>
          <a:xfrm>
            <a:off x="6948265" y="1628800"/>
            <a:ext cx="1008112" cy="288032"/>
          </a:xfrm>
          <a:prstGeom prst="roundRect">
            <a:avLst/>
          </a:prstGeom>
          <a:noFill/>
          <a:ln w="50800">
            <a:solidFill>
              <a:srgbClr val="F793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403648" y="1196752"/>
            <a:ext cx="4464496" cy="360040"/>
          </a:xfrm>
          <a:prstGeom prst="roundRect">
            <a:avLst/>
          </a:prstGeom>
          <a:noFill/>
          <a:ln w="50800">
            <a:solidFill>
              <a:srgbClr val="F793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2051720" y="5841268"/>
            <a:ext cx="2088232" cy="360040"/>
          </a:xfrm>
          <a:prstGeom prst="roundRect">
            <a:avLst/>
          </a:prstGeom>
          <a:noFill/>
          <a:ln w="50800">
            <a:solidFill>
              <a:srgbClr val="F793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2017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ChangeArrowheads="1"/>
          </p:cNvSpPr>
          <p:nvPr/>
        </p:nvSpPr>
        <p:spPr bwMode="auto">
          <a:xfrm>
            <a:off x="3175" y="28575"/>
            <a:ext cx="7694613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4151"/>
              </a:buClr>
              <a:buFont typeface="Times" pitchFamily="18" charset="0"/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Submission OF Information Application</a:t>
            </a:r>
          </a:p>
        </p:txBody>
      </p:sp>
      <p:sp>
        <p:nvSpPr>
          <p:cNvPr id="21507" name="Line 7"/>
          <p:cNvSpPr>
            <a:spLocks noChangeShapeType="1"/>
          </p:cNvSpPr>
          <p:nvPr/>
        </p:nvSpPr>
        <p:spPr bwMode="auto">
          <a:xfrm flipV="1">
            <a:off x="3175" y="908050"/>
            <a:ext cx="7677150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5" name="Rectangle 7"/>
          <p:cNvSpPr/>
          <p:nvPr/>
        </p:nvSpPr>
        <p:spPr>
          <a:xfrm>
            <a:off x="3468688" y="6229350"/>
            <a:ext cx="2087562" cy="368300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fr-BE" b="1" dirty="0">
                <a:solidFill>
                  <a:srgbClr val="00446A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rPr>
              <a:t>www.imi.europa.eu</a:t>
            </a:r>
          </a:p>
        </p:txBody>
      </p:sp>
      <p:pic>
        <p:nvPicPr>
          <p:cNvPr id="7" name="Picture 6" descr="Screen Shot 2013-04-12 at 06.24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82" y="968556"/>
            <a:ext cx="8343201" cy="512474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8" name="Rounded Rectangle 7"/>
          <p:cNvSpPr/>
          <p:nvPr/>
        </p:nvSpPr>
        <p:spPr>
          <a:xfrm>
            <a:off x="755576" y="4941168"/>
            <a:ext cx="1331011" cy="360040"/>
          </a:xfrm>
          <a:prstGeom prst="roundRect">
            <a:avLst/>
          </a:prstGeom>
          <a:noFill/>
          <a:ln w="50800">
            <a:solidFill>
              <a:srgbClr val="F793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7812360" y="1556792"/>
            <a:ext cx="1080120" cy="360040"/>
          </a:xfrm>
          <a:prstGeom prst="roundRect">
            <a:avLst/>
          </a:prstGeom>
          <a:noFill/>
          <a:ln w="50800">
            <a:solidFill>
              <a:srgbClr val="F793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5906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414909" y="3354354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3600">
              <a:solidFill>
                <a:srgbClr val="00446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90264"/>
            <a:ext cx="6491288" cy="1143000"/>
          </a:xfrm>
        </p:spPr>
        <p:txBody>
          <a:bodyPr>
            <a:normAutofit/>
          </a:bodyPr>
          <a:lstStyle/>
          <a:p>
            <a:r>
              <a:rPr lang="fr-BE" sz="3600" dirty="0">
                <a:latin typeface="Calibri" pitchFamily="34" charset="0"/>
                <a:ea typeface="Osaka"/>
                <a:cs typeface="Calibri" pitchFamily="34" charset="0"/>
              </a:rPr>
              <a:t>IT</a:t>
            </a:r>
            <a:r>
              <a:rPr lang="fr-BE" dirty="0"/>
              <a:t> </a:t>
            </a:r>
            <a:r>
              <a:rPr lang="fr-BE" sz="3600" dirty="0">
                <a:latin typeface="Calibri" pitchFamily="34" charset="0"/>
                <a:ea typeface="Osaka"/>
                <a:cs typeface="Calibri" pitchFamily="34" charset="0"/>
              </a:rPr>
              <a:t>Applications</a:t>
            </a:r>
            <a:endParaRPr lang="en-GB" sz="3600" dirty="0"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83568" y="1987092"/>
            <a:ext cx="3460915" cy="3602148"/>
          </a:xfrm>
          <a:prstGeom prst="rect">
            <a:avLst/>
          </a:prstGeom>
          <a:gradFill>
            <a:gsLst>
              <a:gs pos="0">
                <a:srgbClr val="004151">
                  <a:lumMod val="0"/>
                </a:srgbClr>
              </a:gs>
              <a:gs pos="100000">
                <a:srgbClr val="004151"/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446A"/>
              </a:solidFill>
              <a:latin typeface="Arial" pitchFamily="34" charset="0"/>
              <a:ea typeface="ヒラギノ角ゴ Pro W3" pitchFamily="1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060848"/>
            <a:ext cx="34609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Participant Portal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</a:t>
            </a:r>
            <a:r>
              <a:rPr lang="en-GB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nique </a:t>
            </a:r>
            <a:r>
              <a:rPr lang="en-GB" b="1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r>
              <a:rPr lang="en-GB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egistration </a:t>
            </a:r>
            <a:r>
              <a:rPr lang="en-GB" b="1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</a:t>
            </a:r>
            <a:r>
              <a:rPr lang="en-GB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acility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dirty="0" smtClean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dirty="0" smtClean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Managed by </a:t>
            </a:r>
            <a:r>
              <a:rPr lang="en-GB" sz="2000" b="1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EC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PIC Number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Legal statutes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SME Validation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446A"/>
              </a:solidFill>
              <a:latin typeface="Arial" pitchFamily="34" charset="0"/>
              <a:ea typeface="ヒラギノ角ゴ Pro W3" pitchFamily="1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858739" y="1987092"/>
            <a:ext cx="3529685" cy="3602148"/>
          </a:xfrm>
          <a:prstGeom prst="rect">
            <a:avLst/>
          </a:prstGeom>
          <a:gradFill>
            <a:gsLst>
              <a:gs pos="0">
                <a:srgbClr val="66BC29">
                  <a:lumMod val="50000"/>
                </a:srgb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446A"/>
              </a:solidFill>
              <a:latin typeface="Arial" pitchFamily="34" charset="0"/>
              <a:ea typeface="ヒラギノ角ゴ Pro W3" pitchFamily="1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2060848"/>
            <a:ext cx="352968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sz="2800" b="1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SOFIA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BE" dirty="0" smtClean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BE" dirty="0" smtClean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Managed by </a:t>
            </a:r>
            <a:r>
              <a:rPr lang="en-GB" sz="2000" b="1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IMI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Proposal Application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Project Amendment 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Participants Admin Data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err="1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DoW</a:t>
            </a:r>
            <a:endParaRPr lang="en-GB" sz="2000" dirty="0" smtClean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Reporting Form 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prstClr val="white"/>
              </a:solidFill>
              <a:latin typeface="Arial" pitchFamily="34" charset="0"/>
              <a:ea typeface="ヒラギノ角ゴ Pro W3" pitchFamily="1" charset="-128"/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 flipV="1">
            <a:off x="3175" y="980728"/>
            <a:ext cx="7677150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pic>
        <p:nvPicPr>
          <p:cNvPr id="14" name="Picture 10" descr="IMI Logo version2 copi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15"/>
          <a:stretch>
            <a:fillRect/>
          </a:stretch>
        </p:blipFill>
        <p:spPr bwMode="auto">
          <a:xfrm>
            <a:off x="7869190" y="57150"/>
            <a:ext cx="118696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8"/>
          <p:cNvSpPr txBox="1">
            <a:spLocks/>
          </p:cNvSpPr>
          <p:nvPr/>
        </p:nvSpPr>
        <p:spPr>
          <a:xfrm>
            <a:off x="2209806" y="6248400"/>
            <a:ext cx="4800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8ED7CA2-BFA0-4CCF-8584-FC9D43183472}" type="slidenum">
              <a:rPr lang="en-GB" sz="1200" smtClean="0">
                <a:solidFill>
                  <a:srgbClr val="004151"/>
                </a:solidFill>
              </a:rPr>
              <a:pPr algn="ctr"/>
              <a:t>33</a:t>
            </a:fld>
            <a:endParaRPr lang="en-GB" sz="1200" dirty="0">
              <a:solidFill>
                <a:srgbClr val="0041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03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12" y="2420888"/>
            <a:ext cx="9144000" cy="1440159"/>
          </a:xfrm>
          <a:prstGeom prst="rect">
            <a:avLst/>
          </a:prstGeom>
          <a:solidFill>
            <a:srgbClr val="D7E8CF"/>
          </a:solidFill>
          <a:extLst/>
        </p:spPr>
        <p:txBody>
          <a:bodyPr wrap="square" anchor="ctr" anchorCtr="0">
            <a:noAutofit/>
          </a:bodyPr>
          <a:lstStyle/>
          <a:p>
            <a:pPr algn="ctr" eaLnBrk="0" fontAlgn="base" hangingPunct="0">
              <a:spcBef>
                <a:spcPts val="100"/>
              </a:spcBef>
              <a:spcAft>
                <a:spcPct val="0"/>
              </a:spcAft>
            </a:pPr>
            <a:r>
              <a:rPr lang="en-GB" sz="4000" b="1" dirty="0" smtClean="0">
                <a:solidFill>
                  <a:srgbClr val="00446A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Some figures</a:t>
            </a:r>
            <a:endParaRPr lang="en-GB" sz="4000" b="1" dirty="0">
              <a:solidFill>
                <a:srgbClr val="00446A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34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006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-144463" y="28575"/>
            <a:ext cx="7842251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4151"/>
              </a:buClr>
              <a:buFont typeface="Times" pitchFamily="18" charset="0"/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BE" altLang="en-US" sz="3600" b="1" dirty="0">
                <a:solidFill>
                  <a:srgbClr val="000066"/>
                </a:solidFill>
                <a:latin typeface="Arial" pitchFamily="34" charset="0"/>
              </a:rPr>
              <a:t>   </a:t>
            </a:r>
            <a:endParaRPr lang="en-GB" altLang="en-US" sz="3600" b="1" dirty="0">
              <a:solidFill>
                <a:srgbClr val="00446A"/>
              </a:solidFill>
              <a:latin typeface="Calibri" pitchFamily="34" charset="0"/>
            </a:endParaRPr>
          </a:p>
        </p:txBody>
      </p:sp>
      <p:sp>
        <p:nvSpPr>
          <p:cNvPr id="4099" name="Line 7"/>
          <p:cNvSpPr>
            <a:spLocks noChangeShapeType="1"/>
          </p:cNvSpPr>
          <p:nvPr/>
        </p:nvSpPr>
        <p:spPr bwMode="auto">
          <a:xfrm flipV="1">
            <a:off x="3175" y="908050"/>
            <a:ext cx="7677150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35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109643"/>
            <a:ext cx="83721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13 </a:t>
            </a: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applications (Calls </a:t>
            </a: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1 to 10)</a:t>
            </a:r>
            <a:endParaRPr lang="en-GB" sz="2800" b="1" dirty="0" smtClean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0(2)</a:t>
            </a: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beneficiaries (Call 9)</a:t>
            </a:r>
          </a:p>
          <a:p>
            <a:pPr marL="541338" lvl="1" indent="-541338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2 hospitals part of the AMR Clinical Network</a:t>
            </a:r>
            <a:endParaRPr lang="en-GB" sz="2800" b="1" dirty="0" smtClean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8282004"/>
              </p:ext>
            </p:extLst>
          </p:nvPr>
        </p:nvGraphicFramePr>
        <p:xfrm>
          <a:off x="1695488" y="3284984"/>
          <a:ext cx="5772278" cy="2502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395536" y="116632"/>
            <a:ext cx="1663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altLang="en-US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Croatia</a:t>
            </a:r>
            <a:r>
              <a:rPr lang="fr-BE" altLang="en-US" sz="3600" b="1" dirty="0" smtClean="0">
                <a:solidFill>
                  <a:srgbClr val="00446A"/>
                </a:solidFill>
                <a:latin typeface="Calibri" pitchFamily="34" charset="0"/>
              </a:rPr>
              <a:t> 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068188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-144463" y="28575"/>
            <a:ext cx="7842251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4151"/>
              </a:buClr>
              <a:buFont typeface="Times" pitchFamily="18" charset="0"/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BE" altLang="en-US" sz="3600" b="1" dirty="0">
                <a:solidFill>
                  <a:srgbClr val="000066"/>
                </a:solidFill>
                <a:latin typeface="Arial" pitchFamily="34" charset="0"/>
              </a:rPr>
              <a:t>   </a:t>
            </a:r>
            <a:r>
              <a:rPr lang="fr-BE" altLang="en-US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Participation</a:t>
            </a:r>
            <a:r>
              <a:rPr lang="fr-BE" altLang="en-US" sz="3600" b="1" dirty="0" smtClean="0">
                <a:solidFill>
                  <a:srgbClr val="00446A"/>
                </a:solidFill>
                <a:latin typeface="Calibri" pitchFamily="34" charset="0"/>
              </a:rPr>
              <a:t> </a:t>
            </a:r>
            <a:r>
              <a:rPr lang="fr-BE" altLang="en-US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 on-</a:t>
            </a:r>
            <a:r>
              <a:rPr lang="fr-BE" altLang="en-US" sz="3600" b="1" dirty="0" err="1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going</a:t>
            </a:r>
            <a:r>
              <a:rPr lang="fr-BE" altLang="en-US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BE" altLang="en-US" sz="3600" b="1" dirty="0" err="1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projects</a:t>
            </a:r>
            <a:endParaRPr lang="en-GB" altLang="en-US" sz="36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99" name="Line 7"/>
          <p:cNvSpPr>
            <a:spLocks noChangeShapeType="1"/>
          </p:cNvSpPr>
          <p:nvPr/>
        </p:nvSpPr>
        <p:spPr bwMode="auto">
          <a:xfrm flipV="1">
            <a:off x="3175" y="908050"/>
            <a:ext cx="7677150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36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298" y="1196752"/>
            <a:ext cx="8210377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Top 10 research organisations/academics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838641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2698" y="5205421"/>
            <a:ext cx="8210377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  <a:buClr>
                <a:schemeClr val="tx1"/>
              </a:buClr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N°13 -&gt;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295082"/>
              </p:ext>
            </p:extLst>
          </p:nvPr>
        </p:nvGraphicFramePr>
        <p:xfrm>
          <a:off x="2082800" y="5445224"/>
          <a:ext cx="6377632" cy="360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60645"/>
                <a:gridCol w="1316987"/>
              </a:tblGrid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nl-BE" sz="1100" b="1" u="none" strike="noStrike" dirty="0">
                          <a:effectLst/>
                        </a:rPr>
                        <a:t>LATVIJAS ORGANISKAS SINTEZES </a:t>
                      </a:r>
                      <a:r>
                        <a:rPr lang="nl-BE" sz="1100" b="1" u="none" strike="noStrike" dirty="0" smtClean="0">
                          <a:effectLst/>
                        </a:rPr>
                        <a:t>INSTITUTS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100" b="1" u="none" strike="noStrike" dirty="0">
                          <a:effectLst/>
                        </a:rPr>
                        <a:t>Latvia</a:t>
                      </a:r>
                      <a:endParaRPr lang="nl-B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1854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-144463" y="28575"/>
            <a:ext cx="7842251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4151"/>
              </a:buClr>
              <a:buFont typeface="Times" pitchFamily="18" charset="0"/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BE" altLang="en-US" sz="3600" b="1" dirty="0">
                <a:solidFill>
                  <a:srgbClr val="000066"/>
                </a:solidFill>
                <a:latin typeface="Arial" pitchFamily="34" charset="0"/>
              </a:rPr>
              <a:t>   </a:t>
            </a:r>
            <a:r>
              <a:rPr lang="fr-BE" altLang="en-US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Participation</a:t>
            </a:r>
            <a:r>
              <a:rPr lang="fr-BE" altLang="en-US" sz="3600" b="1" dirty="0" smtClean="0">
                <a:solidFill>
                  <a:srgbClr val="00446A"/>
                </a:solidFill>
                <a:latin typeface="Calibri" pitchFamily="34" charset="0"/>
              </a:rPr>
              <a:t> </a:t>
            </a:r>
            <a:r>
              <a:rPr lang="fr-BE" altLang="en-US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 on-</a:t>
            </a:r>
            <a:r>
              <a:rPr lang="fr-BE" altLang="en-US" sz="3600" b="1" dirty="0" err="1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going</a:t>
            </a:r>
            <a:r>
              <a:rPr lang="fr-BE" altLang="en-US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BE" altLang="en-US" sz="3600" b="1" dirty="0" err="1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projects</a:t>
            </a:r>
            <a:endParaRPr lang="en-GB" altLang="en-US" sz="36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99" name="Line 7"/>
          <p:cNvSpPr>
            <a:spLocks noChangeShapeType="1"/>
          </p:cNvSpPr>
          <p:nvPr/>
        </p:nvSpPr>
        <p:spPr bwMode="auto">
          <a:xfrm flipV="1">
            <a:off x="3175" y="908050"/>
            <a:ext cx="7677150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37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298" y="908720"/>
            <a:ext cx="8210377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20,7% of SME participation</a:t>
            </a:r>
          </a:p>
          <a:p>
            <a:pPr marL="541338" lvl="1" indent="-541338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Top 10 SMEs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5093"/>
            <a:ext cx="8429641" cy="302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72698" y="5424202"/>
            <a:ext cx="8210377" cy="669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  <a:buClr>
                <a:schemeClr val="tx1"/>
              </a:buClr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4 participations -&gt; </a:t>
            </a:r>
            <a:r>
              <a:rPr lang="nl-BE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Islensk Erfdagreining ehf Iceland </a:t>
            </a:r>
            <a:r>
              <a:rPr lang="en-GB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33204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12" y="2420888"/>
            <a:ext cx="9144000" cy="1440159"/>
          </a:xfrm>
          <a:prstGeom prst="rect">
            <a:avLst/>
          </a:prstGeom>
          <a:solidFill>
            <a:srgbClr val="D7E8CF"/>
          </a:solidFill>
          <a:extLst/>
        </p:spPr>
        <p:txBody>
          <a:bodyPr wrap="square" anchor="ctr" anchorCtr="0">
            <a:noAutofit/>
          </a:bodyPr>
          <a:lstStyle/>
          <a:p>
            <a:pPr algn="ctr" eaLnBrk="0" fontAlgn="base" hangingPunct="0">
              <a:spcBef>
                <a:spcPts val="100"/>
              </a:spcBef>
              <a:spcAft>
                <a:spcPct val="0"/>
              </a:spcAft>
            </a:pPr>
            <a:r>
              <a:rPr lang="en-GB" sz="4000" b="1" dirty="0" smtClean="0">
                <a:solidFill>
                  <a:srgbClr val="00446A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More information</a:t>
            </a:r>
            <a:endParaRPr lang="en-GB" sz="4000" b="1" dirty="0">
              <a:solidFill>
                <a:srgbClr val="00446A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38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313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170" y="0"/>
            <a:ext cx="7843494" cy="102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Useful</a:t>
            </a:r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 documents</a:t>
            </a:r>
            <a:endParaRPr lang="en-GB" sz="3600" b="1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2900" y="3140076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/>
            <a:endParaRPr lang="en-GB" sz="3600">
              <a:solidFill>
                <a:srgbClr val="00446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0298" y="1354856"/>
            <a:ext cx="821037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Rules for Participation </a:t>
            </a:r>
            <a:r>
              <a:rPr lang="en-GB" sz="2400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(part of the Call Documents)</a:t>
            </a:r>
          </a:p>
          <a:p>
            <a:pPr marL="541338" lvl="1" indent="-541338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IMI model Grant Agreement</a:t>
            </a:r>
            <a:endParaRPr lang="en-GB" sz="2400" dirty="0" smtClean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IMI Financial Guidelines</a:t>
            </a:r>
            <a:endParaRPr lang="en-US" sz="2400" dirty="0" smtClean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IMI Reporting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emplates and Guidelines</a:t>
            </a:r>
            <a:endParaRPr lang="en-US" sz="2400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IP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Guidance </a:t>
            </a: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Note</a:t>
            </a:r>
            <a:endParaRPr lang="en-US" sz="2400" dirty="0" smtClean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SzPct val="75000"/>
              <a:buFont typeface="Arial" pitchFamily="34" charset="0"/>
              <a:buChar char="•"/>
            </a:pPr>
            <a:endParaRPr lang="en-US" sz="2400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0" lvl="1" algn="ctr">
              <a:lnSpc>
                <a:spcPct val="150000"/>
              </a:lnSpc>
            </a:pPr>
            <a:r>
              <a:rPr lang="en-GB" sz="2800" b="1" dirty="0" smtClean="0">
                <a:solidFill>
                  <a:srgbClr val="66BC29"/>
                </a:solidFill>
                <a:latin typeface="Calibri" pitchFamily="34" charset="0"/>
                <a:cs typeface="Calibri" pitchFamily="34" charset="0"/>
                <a:hlinkClick r:id="rId3"/>
              </a:rPr>
              <a:t>www.imi.europa.eu/content/documents</a:t>
            </a:r>
            <a:r>
              <a:rPr lang="en-GB" sz="2800" b="1" dirty="0" smtClean="0">
                <a:solidFill>
                  <a:srgbClr val="66BC29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GB" sz="2800" b="1" dirty="0">
              <a:solidFill>
                <a:srgbClr val="66BC2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39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124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170" y="0"/>
            <a:ext cx="7843494" cy="102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Who</a:t>
            </a:r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 </a:t>
            </a:r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is</a:t>
            </a:r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 </a:t>
            </a:r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eligible</a:t>
            </a:r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 for IMI </a:t>
            </a:r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funding</a:t>
            </a:r>
            <a:r>
              <a:rPr lang="fr-BE" sz="3600" b="1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?</a:t>
            </a:r>
            <a:endParaRPr lang="en-GB" sz="3600" b="1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2900" y="3140076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/>
            <a:endParaRPr lang="en-GB" sz="3600">
              <a:solidFill>
                <a:srgbClr val="00446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9834" y="1204264"/>
            <a:ext cx="79883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Academic institutions</a:t>
            </a:r>
            <a:endParaRPr lang="en-US" sz="28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Non-profit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research </a:t>
            </a: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organizations</a:t>
            </a:r>
            <a:endParaRPr lang="en-US" sz="28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Small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&amp; medium-size enterprises </a:t>
            </a: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Non-profit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patient </a:t>
            </a: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organizations</a:t>
            </a:r>
            <a:endParaRPr lang="en-US" sz="28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Non-profit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public bodies and </a:t>
            </a: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intergovernmental organizations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including specialized </a:t>
            </a: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agencies</a:t>
            </a: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endParaRPr lang="en-US" sz="8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lvl="1" indent="-457200" algn="ctr"/>
            <a:r>
              <a:rPr lang="en-US" sz="28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carrying </a:t>
            </a:r>
            <a:r>
              <a:rPr lang="en-US" sz="28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out </a:t>
            </a:r>
            <a:r>
              <a:rPr lang="en-US" sz="28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activities </a:t>
            </a:r>
            <a:r>
              <a:rPr lang="en-US" sz="28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in a Member State </a:t>
            </a:r>
            <a:r>
              <a:rPr lang="en-US" sz="28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or </a:t>
            </a:r>
            <a:r>
              <a:rPr lang="en-US" sz="28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a country associated to </a:t>
            </a:r>
            <a:r>
              <a:rPr lang="en-US" sz="28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FP7</a:t>
            </a:r>
            <a:endParaRPr lang="en-US" sz="2800" b="1" dirty="0">
              <a:solidFill>
                <a:srgbClr val="7ABB53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4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03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ChangeArrowheads="1"/>
          </p:cNvSpPr>
          <p:nvPr/>
        </p:nvSpPr>
        <p:spPr bwMode="auto">
          <a:xfrm>
            <a:off x="3175" y="28575"/>
            <a:ext cx="7694613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4151"/>
              </a:buClr>
              <a:buFont typeface="Times" pitchFamily="18" charset="0"/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pitchFamily="34" charset="0"/>
                <a:ea typeface="Osaka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6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Useful documents</a:t>
            </a:r>
          </a:p>
        </p:txBody>
      </p:sp>
      <p:sp>
        <p:nvSpPr>
          <p:cNvPr id="21507" name="Line 7"/>
          <p:cNvSpPr>
            <a:spLocks noChangeShapeType="1"/>
          </p:cNvSpPr>
          <p:nvPr/>
        </p:nvSpPr>
        <p:spPr bwMode="auto">
          <a:xfrm flipV="1">
            <a:off x="3175" y="908050"/>
            <a:ext cx="7677150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nl-BE"/>
          </a:p>
        </p:txBody>
      </p:sp>
      <p:sp>
        <p:nvSpPr>
          <p:cNvPr id="5" name="Rectangle 7"/>
          <p:cNvSpPr/>
          <p:nvPr/>
        </p:nvSpPr>
        <p:spPr>
          <a:xfrm>
            <a:off x="3059832" y="6165304"/>
            <a:ext cx="3583097" cy="584775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fr-BE" sz="3200" b="1" dirty="0">
                <a:solidFill>
                  <a:srgbClr val="00446A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rPr>
              <a:t>www.imi.europa.eu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59725"/>
            <a:ext cx="8496944" cy="5133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4788024" y="2132856"/>
            <a:ext cx="1331011" cy="864096"/>
          </a:xfrm>
          <a:prstGeom prst="roundRect">
            <a:avLst/>
          </a:prstGeom>
          <a:noFill/>
          <a:ln w="50800">
            <a:solidFill>
              <a:srgbClr val="F793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5906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096000" cy="609600"/>
          </a:xfrm>
        </p:spPr>
        <p:txBody>
          <a:bodyPr/>
          <a:lstStyle/>
          <a:p>
            <a:r>
              <a:rPr lang="en-GB" sz="3600" b="1" kern="1200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Your contact </a:t>
            </a:r>
            <a:r>
              <a:rPr lang="en-GB" sz="3600" b="1" kern="1200" dirty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dirty="0" smtClean="0"/>
              <a:t>Contact the IMI Executive Office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GB" b="1" dirty="0" smtClean="0">
                <a:hlinkClick r:id="rId2"/>
              </a:rPr>
              <a:t>infodesk@imi.europa.eu</a:t>
            </a:r>
            <a:endParaRPr lang="en-GB" b="1" dirty="0" smtClean="0"/>
          </a:p>
          <a:p>
            <a:pPr marL="0" indent="0">
              <a:spcBef>
                <a:spcPts val="1200"/>
              </a:spcBef>
              <a:buNone/>
            </a:pP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Get in touch with your </a:t>
            </a:r>
            <a:r>
              <a:rPr lang="en-GB" b="1" dirty="0" smtClean="0"/>
              <a:t>local IMI contact point</a:t>
            </a:r>
            <a:r>
              <a:rPr lang="en-GB" dirty="0" smtClean="0"/>
              <a:t> </a:t>
            </a:r>
            <a:r>
              <a:rPr lang="en-GB" b="1" u="sng" dirty="0" smtClean="0">
                <a:hlinkClick r:id="rId3"/>
              </a:rPr>
              <a:t>www.imi.europa.eu/content/states-representatives-groups</a:t>
            </a:r>
            <a:endParaRPr lang="en-GB" b="1" u="sng" dirty="0" smtClean="0"/>
          </a:p>
          <a:p>
            <a:pPr>
              <a:spcBef>
                <a:spcPts val="1200"/>
              </a:spcBef>
            </a:pP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Talk to your</a:t>
            </a:r>
            <a:r>
              <a:rPr lang="en-GB" b="1" dirty="0" smtClean="0"/>
              <a:t> Health National Contact Point </a:t>
            </a:r>
            <a:r>
              <a:rPr lang="en-GB" dirty="0" smtClean="0"/>
              <a:t>(NCP)</a:t>
            </a:r>
            <a:endParaRPr lang="en-GB" dirty="0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41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615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0" y="908720"/>
            <a:ext cx="6955375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 dirty="0">
              <a:solidFill>
                <a:srgbClr val="00446A"/>
              </a:solidFill>
              <a:latin typeface="Calibri" panose="020F0502020204030204" pitchFamily="34" charset="0"/>
              <a:cs typeface="Arial"/>
            </a:endParaRPr>
          </a:p>
        </p:txBody>
      </p:sp>
      <p:sp>
        <p:nvSpPr>
          <p:cNvPr id="10" name="CasellaDiTesto 14"/>
          <p:cNvSpPr txBox="1">
            <a:spLocks noChangeArrowheads="1"/>
          </p:cNvSpPr>
          <p:nvPr/>
        </p:nvSpPr>
        <p:spPr bwMode="auto">
          <a:xfrm>
            <a:off x="488949" y="1196752"/>
            <a:ext cx="1570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l" eaLnBrk="1" hangingPunct="1"/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248" y="-27384"/>
            <a:ext cx="723304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546" tIns="46273" rIns="92546" bIns="46273" anchor="ctr" anchorCtr="0">
            <a:noAutofit/>
          </a:bodyPr>
          <a:lstStyle>
            <a:lvl1pPr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l" eaLnBrk="1" hangingPunct="1"/>
            <a:r>
              <a:rPr lang="en-GB" b="1" dirty="0" smtClean="0">
                <a:latin typeface="Calibri" panose="020F0502020204030204" pitchFamily="34" charset="0"/>
              </a:rPr>
              <a:t>The role of the IMI </a:t>
            </a:r>
            <a:r>
              <a:rPr lang="en-GB" b="1" dirty="0">
                <a:latin typeface="Calibri" panose="020F0502020204030204" pitchFamily="34" charset="0"/>
              </a:rPr>
              <a:t>Executive Office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51521" y="1628800"/>
            <a:ext cx="8424935" cy="495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546" tIns="46273" rIns="92546" bIns="46273">
            <a:spAutoFit/>
          </a:bodyPr>
          <a:lstStyle>
            <a:lvl1pPr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342900" indent="-342900" algn="just" eaLnBrk="1" hangingPunct="1"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latin typeface="Calibri" panose="020F0502020204030204" pitchFamily="34" charset="0"/>
              </a:rPr>
              <a:t> To </a:t>
            </a:r>
            <a:r>
              <a:rPr lang="en-GB" sz="2400" b="1" dirty="0" smtClean="0">
                <a:solidFill>
                  <a:srgbClr val="66BC29"/>
                </a:solidFill>
                <a:latin typeface="Calibri" panose="020F0502020204030204" pitchFamily="34" charset="0"/>
              </a:rPr>
              <a:t>implement</a:t>
            </a:r>
            <a:r>
              <a:rPr lang="en-GB" sz="2400" dirty="0" smtClean="0">
                <a:latin typeface="Calibri" panose="020F0502020204030204" pitchFamily="34" charset="0"/>
              </a:rPr>
              <a:t> programmes and activities in the </a:t>
            </a:r>
            <a:r>
              <a:rPr lang="en-GB" sz="2400" b="1" dirty="0" smtClean="0">
                <a:solidFill>
                  <a:srgbClr val="66BC29"/>
                </a:solidFill>
                <a:latin typeface="Calibri" panose="020F0502020204030204" pitchFamily="34" charset="0"/>
              </a:rPr>
              <a:t>common interest </a:t>
            </a:r>
            <a:r>
              <a:rPr lang="en-GB" sz="2400" dirty="0" smtClean="0">
                <a:latin typeface="Calibri" panose="020F0502020204030204" pitchFamily="34" charset="0"/>
              </a:rPr>
              <a:t>of </a:t>
            </a:r>
            <a:r>
              <a:rPr lang="en-GB" sz="2400" b="1" dirty="0" smtClean="0">
                <a:solidFill>
                  <a:srgbClr val="66BC29"/>
                </a:solidFill>
                <a:latin typeface="Calibri" panose="020F0502020204030204" pitchFamily="34" charset="0"/>
              </a:rPr>
              <a:t>all</a:t>
            </a:r>
            <a:r>
              <a:rPr lang="en-GB" sz="2400" dirty="0" smtClean="0">
                <a:latin typeface="Calibri" panose="020F0502020204030204" pitchFamily="34" charset="0"/>
              </a:rPr>
              <a:t> stakeholders</a:t>
            </a:r>
          </a:p>
          <a:p>
            <a:pPr marL="342900" indent="-342900" algn="just"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latin typeface="Calibri" panose="020F0502020204030204" pitchFamily="34" charset="0"/>
              </a:rPr>
              <a:t> To </a:t>
            </a:r>
            <a:r>
              <a:rPr lang="en-GB" sz="2400" b="1" dirty="0" smtClean="0">
                <a:solidFill>
                  <a:srgbClr val="66BC29"/>
                </a:solidFill>
                <a:latin typeface="Calibri" panose="020F0502020204030204" pitchFamily="34" charset="0"/>
              </a:rPr>
              <a:t>monitor</a:t>
            </a:r>
            <a:r>
              <a:rPr lang="en-GB" sz="2400" dirty="0" smtClean="0">
                <a:latin typeface="Calibri" panose="020F0502020204030204" pitchFamily="34" charset="0"/>
              </a:rPr>
              <a:t> the use of public funds and industry investment </a:t>
            </a:r>
          </a:p>
          <a:p>
            <a:pPr marL="342900" indent="-342900" algn="just"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latin typeface="Calibri" panose="020F0502020204030204" pitchFamily="34" charset="0"/>
              </a:rPr>
              <a:t> To </a:t>
            </a:r>
            <a:r>
              <a:rPr lang="en-GB" sz="2400" b="1" dirty="0" smtClean="0">
                <a:solidFill>
                  <a:srgbClr val="66BC29"/>
                </a:solidFill>
                <a:latin typeface="Calibri" panose="020F0502020204030204" pitchFamily="34" charset="0"/>
              </a:rPr>
              <a:t>guarantee</a:t>
            </a:r>
            <a:r>
              <a:rPr lang="en-GB" sz="2400" dirty="0" smtClean="0">
                <a:latin typeface="Calibri" panose="020F0502020204030204" pitchFamily="34" charset="0"/>
              </a:rPr>
              <a:t> fair and reasonable conditions for optimal knowledge exploitation and dissemination</a:t>
            </a:r>
          </a:p>
          <a:p>
            <a:pPr marL="342900" indent="-342900" algn="just"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latin typeface="Calibri" panose="020F0502020204030204" pitchFamily="34" charset="0"/>
              </a:rPr>
              <a:t> To </a:t>
            </a:r>
            <a:r>
              <a:rPr lang="en-GB" sz="2400" b="1" dirty="0" smtClean="0">
                <a:solidFill>
                  <a:srgbClr val="66BC29"/>
                </a:solidFill>
                <a:latin typeface="Calibri" panose="020F0502020204030204" pitchFamily="34" charset="0"/>
              </a:rPr>
              <a:t>facilitate</a:t>
            </a:r>
            <a:r>
              <a:rPr lang="en-GB" sz="2400" dirty="0" smtClean="0">
                <a:latin typeface="Calibri" panose="020F0502020204030204" pitchFamily="34" charset="0"/>
              </a:rPr>
              <a:t> the interaction between stakeholders, including Intellectual Property agreements</a:t>
            </a:r>
          </a:p>
          <a:p>
            <a:pPr marL="342900" indent="-342900" algn="just"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latin typeface="Calibri" panose="020F0502020204030204" pitchFamily="34" charset="0"/>
              </a:rPr>
              <a:t> To actively </a:t>
            </a:r>
            <a:r>
              <a:rPr lang="en-GB" sz="2400" b="1" dirty="0" smtClean="0">
                <a:solidFill>
                  <a:srgbClr val="66BC29"/>
                </a:solidFill>
                <a:latin typeface="Calibri" panose="020F0502020204030204" pitchFamily="34" charset="0"/>
              </a:rPr>
              <a:t>communicate</a:t>
            </a:r>
            <a:r>
              <a:rPr lang="en-GB" sz="2400" dirty="0" smtClean="0">
                <a:solidFill>
                  <a:srgbClr val="66BC29"/>
                </a:solidFill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latin typeface="Calibri" panose="020F0502020204030204" pitchFamily="34" charset="0"/>
              </a:rPr>
              <a:t>and promote IMI and its activities</a:t>
            </a:r>
          </a:p>
          <a:p>
            <a:pPr>
              <a:spcAft>
                <a:spcPts val="1200"/>
              </a:spcAft>
              <a:buFontTx/>
              <a:buChar char="•"/>
              <a:defRPr/>
            </a:pPr>
            <a:endParaRPr lang="en-GB" sz="2400" dirty="0" smtClean="0">
              <a:latin typeface="Calibri" panose="020F0502020204030204" pitchFamily="34" charset="0"/>
            </a:endParaRPr>
          </a:p>
        </p:txBody>
      </p:sp>
      <p:sp>
        <p:nvSpPr>
          <p:cNvPr id="19" name="CasellaDiTesto 14"/>
          <p:cNvSpPr txBox="1">
            <a:spLocks noChangeArrowheads="1"/>
          </p:cNvSpPr>
          <p:nvPr/>
        </p:nvSpPr>
        <p:spPr bwMode="auto">
          <a:xfrm>
            <a:off x="274682" y="1052736"/>
            <a:ext cx="35789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defTabSz="925513"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l" eaLnBrk="1" hangingPunct="1"/>
            <a:r>
              <a:rPr lang="en-GB" sz="2400" dirty="0" smtClean="0">
                <a:latin typeface="Calibri" panose="020F0502020204030204" pitchFamily="34" charset="0"/>
              </a:rPr>
              <a:t>A neutral broker:  </a:t>
            </a: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42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11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4447" y="1196752"/>
            <a:ext cx="799074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39752" y="3905761"/>
            <a:ext cx="5828840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8000" b="1" i="1" dirty="0" smtClean="0">
                <a:solidFill>
                  <a:srgbClr val="66BC29"/>
                </a:solidFill>
              </a:rPr>
              <a:t>Questions?</a:t>
            </a:r>
            <a:endParaRPr lang="en-US" sz="8000" b="1" i="1" dirty="0">
              <a:solidFill>
                <a:srgbClr val="66B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1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170" y="0"/>
            <a:ext cx="7843494" cy="102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GB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Main categories of eligible costs</a:t>
            </a:r>
            <a:endParaRPr lang="en-GB" sz="3600" b="1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 flipV="1">
            <a:off x="1" y="1023880"/>
            <a:ext cx="523486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2900" y="3140076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/>
            <a:endParaRPr lang="en-GB" sz="3600">
              <a:solidFill>
                <a:srgbClr val="00446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8059" y="1504904"/>
            <a:ext cx="79883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GB" sz="32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Personnel</a:t>
            </a: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GB" sz="32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Other direct costs </a:t>
            </a:r>
          </a:p>
          <a:p>
            <a:pPr marL="0" lvl="1">
              <a:lnSpc>
                <a:spcPct val="150000"/>
              </a:lnSpc>
              <a:tabLst>
                <a:tab pos="542925" algn="l"/>
              </a:tabLst>
            </a:pPr>
            <a:r>
              <a:rPr lang="en-GB" sz="32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GB" sz="32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(Equipment, Consumables, Travel…)</a:t>
            </a:r>
            <a:endParaRPr lang="en-GB" sz="3200" dirty="0" smtClean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GB" sz="32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Subcontracting</a:t>
            </a: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GB" sz="32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Overheads</a:t>
            </a:r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5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9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170" y="0"/>
            <a:ext cx="7843494" cy="102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Eligible vs. </a:t>
            </a:r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Ineligible</a:t>
            </a:r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 </a:t>
            </a:r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costs</a:t>
            </a:r>
            <a:endParaRPr lang="en-GB" sz="3600" b="1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2900" y="3140076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/>
            <a:endParaRPr lang="en-GB" sz="3600">
              <a:solidFill>
                <a:srgbClr val="00446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900" y="1084008"/>
            <a:ext cx="4062592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Actual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Incurred </a:t>
            </a: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by the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participant during </a:t>
            </a: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the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project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Determined </a:t>
            </a: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according to usual accounting and management principles and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practices</a:t>
            </a: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Recorded in the accounts of the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participant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Incurred </a:t>
            </a:r>
            <a:r>
              <a:rPr lang="en-US" sz="17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for work carried out in a Member State or </a:t>
            </a:r>
            <a:r>
              <a:rPr lang="en-US" sz="17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associated </a:t>
            </a:r>
            <a:r>
              <a:rPr lang="en-US" sz="17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US" sz="17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ountry</a:t>
            </a:r>
            <a:endParaRPr lang="en-US" sz="1700" b="1" dirty="0">
              <a:solidFill>
                <a:srgbClr val="7ABB53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Incurred </a:t>
            </a: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for the sole purpose of achieving the project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objectives related </a:t>
            </a: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to an activity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accordingly described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3006" y="1084008"/>
            <a:ext cx="4051702" cy="5193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Identifiable </a:t>
            </a:r>
            <a:r>
              <a:rPr lang="en-US" sz="17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indirect taxes including value added </a:t>
            </a:r>
            <a:r>
              <a:rPr lang="en-US" sz="17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tax</a:t>
            </a:r>
            <a:endParaRPr lang="en-US" sz="1700" b="1" dirty="0">
              <a:solidFill>
                <a:srgbClr val="7ABB53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Duties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Interest owed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Provisions </a:t>
            </a: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for possible future losses or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charges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Exchange </a:t>
            </a: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losses, cost related to return on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capital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Costs </a:t>
            </a: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declared or incurred, or reimbursed in respect of another Union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project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Debt </a:t>
            </a:r>
            <a:r>
              <a:rPr lang="en-US" sz="17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and debt service charges, excessive or reckless </a:t>
            </a:r>
            <a:r>
              <a:rPr lang="en-US" sz="17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expenditure</a:t>
            </a:r>
            <a:endParaRPr lang="en-US" sz="17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6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22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170" y="40193"/>
            <a:ext cx="7843494" cy="102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Funding</a:t>
            </a:r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 Rates</a:t>
            </a:r>
            <a:endParaRPr lang="en-GB" sz="3600" b="1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2900" y="3140076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/>
            <a:endParaRPr lang="en-GB" sz="3600">
              <a:solidFill>
                <a:srgbClr val="00446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265" y="1038203"/>
            <a:ext cx="83852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Research activities</a:t>
            </a:r>
          </a:p>
          <a:p>
            <a:pPr marL="998538" lvl="2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up to75% of total eligible costs</a:t>
            </a: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Other activities -&gt; management, training, communication, IP, etc.</a:t>
            </a:r>
          </a:p>
          <a:p>
            <a:pPr marL="998538" lvl="2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up to 100% of total eligible </a:t>
            </a:r>
            <a:r>
              <a:rPr lang="en-US" sz="2400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costs</a:t>
            </a: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Indirect costs -&gt; overheads</a:t>
            </a:r>
          </a:p>
          <a:p>
            <a:pPr marL="998538" lvl="2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Actual or flat rate 20%</a:t>
            </a:r>
            <a:endParaRPr lang="en-US" sz="2000" b="1" i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0" lvl="1" algn="ctr">
              <a:lnSpc>
                <a:spcPct val="150000"/>
              </a:lnSpc>
            </a:pPr>
            <a:endParaRPr lang="en-US" sz="800" b="1" dirty="0" smtClean="0">
              <a:solidFill>
                <a:srgbClr val="7ABB53"/>
              </a:solidFill>
              <a:latin typeface="Calibri" pitchFamily="34" charset="0"/>
              <a:cs typeface="Calibri" pitchFamily="34" charset="0"/>
            </a:endParaRPr>
          </a:p>
          <a:p>
            <a:pPr marL="0" lvl="1"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No</a:t>
            </a:r>
            <a:r>
              <a:rPr lang="en-US" sz="32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impact for beneficiaries changing their status</a:t>
            </a:r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7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943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170" y="0"/>
            <a:ext cx="7843494" cy="102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EFPIA in-</a:t>
            </a:r>
            <a:r>
              <a:rPr lang="fr-BE" sz="3600" b="1" dirty="0" err="1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kind</a:t>
            </a:r>
            <a:r>
              <a:rPr lang="fr-BE" sz="3600" b="1" dirty="0" smtClean="0">
                <a:solidFill>
                  <a:srgbClr val="004151"/>
                </a:solidFill>
                <a:latin typeface="Calibri" pitchFamily="34" charset="0"/>
                <a:ea typeface="Osaka"/>
                <a:cs typeface="Calibri" pitchFamily="34" charset="0"/>
              </a:rPr>
              <a:t> contribution</a:t>
            </a:r>
            <a:endParaRPr lang="en-GB" sz="3600" b="1" dirty="0">
              <a:solidFill>
                <a:srgbClr val="004151"/>
              </a:solidFill>
              <a:latin typeface="Calibri" pitchFamily="34" charset="0"/>
              <a:ea typeface="Osaka"/>
              <a:cs typeface="Calibri" pitchFamily="34" charset="0"/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 flipV="1">
            <a:off x="3169" y="1023880"/>
            <a:ext cx="5623384" cy="0"/>
          </a:xfrm>
          <a:prstGeom prst="line">
            <a:avLst/>
          </a:prstGeom>
          <a:noFill/>
          <a:ln w="28575">
            <a:solidFill>
              <a:srgbClr val="66BC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en-GB">
              <a:solidFill>
                <a:srgbClr val="00446A"/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2900" y="3140076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/>
            <a:endParaRPr lang="en-GB" sz="3600">
              <a:solidFill>
                <a:srgbClr val="00446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9834" y="1263934"/>
            <a:ext cx="798836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Actual </a:t>
            </a: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direct and indirect costs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or average </a:t>
            </a: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FTE</a:t>
            </a:r>
            <a:endParaRPr lang="en-US" sz="2800" b="1" dirty="0">
              <a:solidFill>
                <a:srgbClr val="004151"/>
              </a:solidFill>
              <a:latin typeface="Calibri" pitchFamily="34" charset="0"/>
              <a:cs typeface="Calibri" pitchFamily="34" charset="0"/>
            </a:endParaRP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Based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on the usual management principles and accounting </a:t>
            </a: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practices</a:t>
            </a:r>
          </a:p>
          <a:p>
            <a:pPr marL="541338" lvl="1" indent="-5413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Contribution </a:t>
            </a:r>
            <a:r>
              <a:rPr lang="en-US" sz="2800" b="1" dirty="0">
                <a:solidFill>
                  <a:srgbClr val="004151"/>
                </a:solidFill>
                <a:latin typeface="Calibri" pitchFamily="34" charset="0"/>
                <a:cs typeface="Calibri" pitchFamily="34" charset="0"/>
              </a:rPr>
              <a:t>from EFPIA affiliated entities as part of EFPIA in-kind </a:t>
            </a:r>
          </a:p>
          <a:p>
            <a:pPr marL="0" lvl="1"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For research </a:t>
            </a:r>
            <a:r>
              <a:rPr lang="en-US" sz="28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costs incurred in Europe</a:t>
            </a:r>
          </a:p>
          <a:p>
            <a:pPr marL="0" lvl="1" algn="ctr">
              <a:lnSpc>
                <a:spcPct val="150000"/>
              </a:lnSpc>
            </a:pPr>
            <a:r>
              <a:rPr lang="en-US" sz="2800" b="1" dirty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unless expressly foreseen </a:t>
            </a:r>
            <a:r>
              <a:rPr lang="en-US" sz="2800" b="1" i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(e.g. AMR </a:t>
            </a:r>
            <a:r>
              <a:rPr lang="en-US" sz="2800" b="1" i="1" dirty="0" err="1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programme</a:t>
            </a:r>
            <a:r>
              <a:rPr lang="en-US" sz="2800" b="1" i="1" dirty="0" smtClean="0">
                <a:solidFill>
                  <a:srgbClr val="7ABB53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2800" b="1" i="1" dirty="0">
              <a:solidFill>
                <a:srgbClr val="7ABB53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8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9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12" y="2420888"/>
            <a:ext cx="9144000" cy="1440159"/>
          </a:xfrm>
          <a:prstGeom prst="rect">
            <a:avLst/>
          </a:prstGeom>
          <a:solidFill>
            <a:srgbClr val="D7E8CF"/>
          </a:solidFill>
          <a:extLst/>
        </p:spPr>
        <p:txBody>
          <a:bodyPr wrap="square" anchor="ctr" anchorCtr="0">
            <a:noAutofit/>
          </a:bodyPr>
          <a:lstStyle/>
          <a:p>
            <a:pPr algn="ctr" eaLnBrk="0" fontAlgn="base" hangingPunct="0">
              <a:spcBef>
                <a:spcPts val="100"/>
              </a:spcBef>
              <a:spcAft>
                <a:spcPct val="0"/>
              </a:spcAft>
            </a:pPr>
            <a:r>
              <a:rPr lang="en-GB" sz="4000" b="1" dirty="0" smtClean="0">
                <a:solidFill>
                  <a:srgbClr val="00446A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rPr>
              <a:t>Intellectual Property Rules</a:t>
            </a:r>
            <a:endParaRPr lang="en-GB" sz="4000" b="1" dirty="0">
              <a:solidFill>
                <a:srgbClr val="00446A"/>
              </a:solidFill>
              <a:latin typeface="Calibri" pitchFamily="34" charset="0"/>
              <a:ea typeface="ヒラギノ角ゴ Pro W3" pitchFamily="1" charset="-128"/>
              <a:cs typeface="Calibri" pitchFamily="34" charset="0"/>
            </a:endParaRPr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09806" y="6248400"/>
            <a:ext cx="4800600" cy="4572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fld id="{88ED7CA2-BFA0-4CCF-8584-FC9D43183472}" type="slidenum">
              <a:rPr lang="en-GB" sz="1200">
                <a:solidFill>
                  <a:srgbClr val="004151"/>
                </a:solidFill>
                <a:latin typeface="+mn-lt"/>
                <a:cs typeface="+mn-cs"/>
              </a:rPr>
              <a:pPr algn="ctr"/>
              <a:t>9</a:t>
            </a:fld>
            <a:endParaRPr lang="en-GB" sz="1200" dirty="0">
              <a:solidFill>
                <a:srgbClr val="00415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75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u5vfIlZ1USoz_64sqs5b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2kzwGL_UGWeTqNVMFxq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tb8r4_qZ0G_rKrE8NgUM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fKUofa3F0G74_ZGSlm2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pK3eIc380ax.MqffJ5EU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Elc4GWo0aYOsidw8FwL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jYMZ0uHdUyJnyJjStPDG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ZAI0e_bbkyFuA8DhmBdg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SPYQ0gpk2EE.RuTdJIY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XYpO3guEa97XTm71S_R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Y0tVEnb_UmIro5D_FRog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Vy0r_xIVUu5uyA4mSL2L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2kzwGL_UGWeTqNVMFxq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2kzwGL_UGWeTqNVMFxq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SPYQ0gpk2EE.RuTdJIY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dZkZuRo4kO5KlulchSHL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0GS_BqXykKc1REzgGGuh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MyuXXSc0GwUXTIE7hO1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dZkZuRo4kO5KlulchSHL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u5vfIlZ1USoz_64sqs5b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0GS_BqXykKc1REzgGGuh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MyuXXSc0GwUXTIE7hO1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jr9yLR6dESp92i.jUaes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JP.NxCAIkODDeGTX6hkJ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heme/theme1.xml><?xml version="1.0" encoding="utf-8"?>
<a:theme xmlns:a="http://schemas.openxmlformats.org/drawingml/2006/main" name="3_Blank Presentation">
  <a:themeElements>
    <a:clrScheme name="">
      <a:dk1>
        <a:srgbClr val="00446A"/>
      </a:dk1>
      <a:lt1>
        <a:srgbClr val="FFFFFF"/>
      </a:lt1>
      <a:dk2>
        <a:srgbClr val="00446A"/>
      </a:dk2>
      <a:lt2>
        <a:srgbClr val="444444"/>
      </a:lt2>
      <a:accent1>
        <a:srgbClr val="7AC043"/>
      </a:accent1>
      <a:accent2>
        <a:srgbClr val="00669F"/>
      </a:accent2>
      <a:accent3>
        <a:srgbClr val="FFFFFF"/>
      </a:accent3>
      <a:accent4>
        <a:srgbClr val="003959"/>
      </a:accent4>
      <a:accent5>
        <a:srgbClr val="BEDCB0"/>
      </a:accent5>
      <a:accent6>
        <a:srgbClr val="005C90"/>
      </a:accent6>
      <a:hlink>
        <a:srgbClr val="BCDFA1"/>
      </a:hlink>
      <a:folHlink>
        <a:srgbClr val="80A1B5"/>
      </a:folHlink>
    </a:clrScheme>
    <a:fontScheme name="1_Blank Presentation">
      <a:majorFont>
        <a:latin typeface="Helvetica"/>
        <a:ea typeface="Osaka"/>
        <a:cs typeface="Arial"/>
      </a:majorFont>
      <a:minorFont>
        <a:latin typeface="Helvetica"/>
        <a:ea typeface="Osaka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1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F_ZZG901_imi Conference_en02">
  <a:themeElements>
    <a:clrScheme name="Green">
      <a:dk1>
        <a:srgbClr val="000000"/>
      </a:dk1>
      <a:lt1>
        <a:srgbClr val="FFFFFF"/>
      </a:lt1>
      <a:dk2>
        <a:srgbClr val="93B93A"/>
      </a:dk2>
      <a:lt2>
        <a:srgbClr val="FFFFFF"/>
      </a:lt2>
      <a:accent1>
        <a:srgbClr val="E9F1D8"/>
      </a:accent1>
      <a:accent2>
        <a:srgbClr val="C9DC9C"/>
      </a:accent2>
      <a:accent3>
        <a:srgbClr val="93B93A"/>
      </a:accent3>
      <a:accent4>
        <a:srgbClr val="588E03"/>
      </a:accent4>
      <a:accent5>
        <a:srgbClr val="505050"/>
      </a:accent5>
      <a:accent6>
        <a:srgbClr val="808080"/>
      </a:accent6>
      <a:hlink>
        <a:srgbClr val="93B93A"/>
      </a:hlink>
      <a:folHlink>
        <a:srgbClr val="588E03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F_ZZG901_imi Conference_en02 1">
        <a:dk1>
          <a:srgbClr val="000000"/>
        </a:dk1>
        <a:lt1>
          <a:srgbClr val="FFFFFF"/>
        </a:lt1>
        <a:dk2>
          <a:srgbClr val="93B93A"/>
        </a:dk2>
        <a:lt2>
          <a:srgbClr val="FFFFFF"/>
        </a:lt2>
        <a:accent1>
          <a:srgbClr val="E9F1D8"/>
        </a:accent1>
        <a:accent2>
          <a:srgbClr val="C9DC9C"/>
        </a:accent2>
        <a:accent3>
          <a:srgbClr val="FFFFFF"/>
        </a:accent3>
        <a:accent4>
          <a:srgbClr val="000000"/>
        </a:accent4>
        <a:accent5>
          <a:srgbClr val="F2F7E9"/>
        </a:accent5>
        <a:accent6>
          <a:srgbClr val="B6C78D"/>
        </a:accent6>
        <a:hlink>
          <a:srgbClr val="93B93A"/>
        </a:hlink>
        <a:folHlink>
          <a:srgbClr val="588E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rporate-KU Leuven-Liggend-Achtergrond Wit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11020</TotalTime>
  <Words>1502</Words>
  <Application>Microsoft Office PowerPoint</Application>
  <PresentationFormat>On-screen Show (4:3)</PresentationFormat>
  <Paragraphs>340</Paragraphs>
  <Slides>43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3_Blank Presentation</vt:lpstr>
      <vt:lpstr>FF_ZZG901_imi Conference_en02</vt:lpstr>
      <vt:lpstr>Corporate-KU Leuven-Liggend-Achtergrond Wit</vt:lpstr>
      <vt:lpstr>Corporate-KU Leuven-Liggend-Achtergrond Wit en Watermerk</vt:lpstr>
      <vt:lpstr>Default Design</vt:lpstr>
      <vt:lpstr>Office Theme</vt:lpstr>
      <vt:lpstr>Photo Editor Photo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Ownership of Foreground and Sideground</vt:lpstr>
      <vt:lpstr>Jointly owned Foreground</vt:lpstr>
      <vt:lpstr>Transfer of Foreground</vt:lpstr>
      <vt:lpstr>PowerPoint Presentation</vt:lpstr>
      <vt:lpstr>PowerPoint Presentation</vt:lpstr>
      <vt:lpstr>PowerPoint Presentation</vt:lpstr>
      <vt:lpstr>Research Use of Foreground</vt:lpstr>
      <vt:lpstr>Access rights to Foreground for third parties</vt:lpstr>
      <vt:lpstr>Granting modalities</vt:lpstr>
      <vt:lpstr>Dissemination modalities</vt:lpstr>
      <vt:lpstr>Conclusions of KU Leuven study (Oct. 2013)</vt:lpstr>
      <vt:lpstr>PowerPoint Presentation</vt:lpstr>
      <vt:lpstr>Common Mistakes</vt:lpstr>
      <vt:lpstr>Common Mistakes</vt:lpstr>
      <vt:lpstr>Tips</vt:lpstr>
      <vt:lpstr>Evaluation Criteria</vt:lpstr>
      <vt:lpstr>Tips</vt:lpstr>
      <vt:lpstr>PowerPoint Presentation</vt:lpstr>
      <vt:lpstr>PowerPoint Presentation</vt:lpstr>
      <vt:lpstr>IT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Your contact points</vt:lpstr>
      <vt:lpstr>PowerPoint Presentation</vt:lpstr>
      <vt:lpstr>PowerPoint Presentation</vt:lpstr>
    </vt:vector>
  </TitlesOfParts>
  <Company>JTI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InfoDay (full set)</dc:title>
  <dc:creator>Magali.Poinot@imi.europa.eu</dc:creator>
  <cp:lastModifiedBy>POINOT Magali ( IMI )</cp:lastModifiedBy>
  <cp:revision>1162</cp:revision>
  <cp:lastPrinted>2013-11-27T15:48:00Z</cp:lastPrinted>
  <dcterms:created xsi:type="dcterms:W3CDTF">2012-06-15T09:21:59Z</dcterms:created>
  <dcterms:modified xsi:type="dcterms:W3CDTF">2014-02-03T10:35:28Z</dcterms:modified>
</cp:coreProperties>
</file>