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51198463"/>
  <p:notesSz cx="6858000" cy="9144000"/>
  <p:defaultTextStyle>
    <a:defPPr>
      <a:defRPr lang="en-US"/>
    </a:defPPr>
    <a:lvl1pPr marL="0" algn="l" defTabSz="4777283" rtl="0" eaLnBrk="1" latinLnBrk="0" hangingPunct="1">
      <a:defRPr sz="9400" kern="1200">
        <a:solidFill>
          <a:schemeClr val="tx1"/>
        </a:solidFill>
        <a:latin typeface="+mn-lt"/>
        <a:ea typeface="+mn-ea"/>
        <a:cs typeface="+mn-cs"/>
      </a:defRPr>
    </a:lvl1pPr>
    <a:lvl2pPr marL="2388641" algn="l" defTabSz="4777283" rtl="0" eaLnBrk="1" latinLnBrk="0" hangingPunct="1">
      <a:defRPr sz="9400" kern="1200">
        <a:solidFill>
          <a:schemeClr val="tx1"/>
        </a:solidFill>
        <a:latin typeface="+mn-lt"/>
        <a:ea typeface="+mn-ea"/>
        <a:cs typeface="+mn-cs"/>
      </a:defRPr>
    </a:lvl2pPr>
    <a:lvl3pPr marL="4777283" algn="l" defTabSz="4777283" rtl="0" eaLnBrk="1" latinLnBrk="0" hangingPunct="1">
      <a:defRPr sz="9400" kern="1200">
        <a:solidFill>
          <a:schemeClr val="tx1"/>
        </a:solidFill>
        <a:latin typeface="+mn-lt"/>
        <a:ea typeface="+mn-ea"/>
        <a:cs typeface="+mn-cs"/>
      </a:defRPr>
    </a:lvl3pPr>
    <a:lvl4pPr marL="7165924" algn="l" defTabSz="4777283" rtl="0" eaLnBrk="1" latinLnBrk="0" hangingPunct="1">
      <a:defRPr sz="9400" kern="1200">
        <a:solidFill>
          <a:schemeClr val="tx1"/>
        </a:solidFill>
        <a:latin typeface="+mn-lt"/>
        <a:ea typeface="+mn-ea"/>
        <a:cs typeface="+mn-cs"/>
      </a:defRPr>
    </a:lvl4pPr>
    <a:lvl5pPr marL="9554566" algn="l" defTabSz="4777283" rtl="0" eaLnBrk="1" latinLnBrk="0" hangingPunct="1">
      <a:defRPr sz="9400" kern="1200">
        <a:solidFill>
          <a:schemeClr val="tx1"/>
        </a:solidFill>
        <a:latin typeface="+mn-lt"/>
        <a:ea typeface="+mn-ea"/>
        <a:cs typeface="+mn-cs"/>
      </a:defRPr>
    </a:lvl5pPr>
    <a:lvl6pPr marL="11943207" algn="l" defTabSz="4777283" rtl="0" eaLnBrk="1" latinLnBrk="0" hangingPunct="1">
      <a:defRPr sz="9400" kern="1200">
        <a:solidFill>
          <a:schemeClr val="tx1"/>
        </a:solidFill>
        <a:latin typeface="+mn-lt"/>
        <a:ea typeface="+mn-ea"/>
        <a:cs typeface="+mn-cs"/>
      </a:defRPr>
    </a:lvl6pPr>
    <a:lvl7pPr marL="14331848" algn="l" defTabSz="4777283" rtl="0" eaLnBrk="1" latinLnBrk="0" hangingPunct="1">
      <a:defRPr sz="9400" kern="1200">
        <a:solidFill>
          <a:schemeClr val="tx1"/>
        </a:solidFill>
        <a:latin typeface="+mn-lt"/>
        <a:ea typeface="+mn-ea"/>
        <a:cs typeface="+mn-cs"/>
      </a:defRPr>
    </a:lvl7pPr>
    <a:lvl8pPr marL="16720490" algn="l" defTabSz="4777283" rtl="0" eaLnBrk="1" latinLnBrk="0" hangingPunct="1">
      <a:defRPr sz="9400" kern="1200">
        <a:solidFill>
          <a:schemeClr val="tx1"/>
        </a:solidFill>
        <a:latin typeface="+mn-lt"/>
        <a:ea typeface="+mn-ea"/>
        <a:cs typeface="+mn-cs"/>
      </a:defRPr>
    </a:lvl8pPr>
    <a:lvl9pPr marL="19109131" algn="l" defTabSz="4777283" rtl="0" eaLnBrk="1" latinLnBrk="0" hangingPunct="1">
      <a:defRPr sz="9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6">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3096" y="120"/>
      </p:cViewPr>
      <p:guideLst>
        <p:guide orient="horz" pos="16126"/>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5904712"/>
            <a:ext cx="27543443" cy="10974485"/>
          </a:xfrm>
        </p:spPr>
        <p:txBody>
          <a:bodyPr/>
          <a:lstStyle/>
          <a:p>
            <a:r>
              <a:rPr lang="en-US" smtClean="0"/>
              <a:t>Click to edit Master title style</a:t>
            </a:r>
            <a:endParaRPr lang="en-US"/>
          </a:p>
        </p:txBody>
      </p:sp>
      <p:sp>
        <p:nvSpPr>
          <p:cNvPr id="3" name="Subtitle 2"/>
          <p:cNvSpPr>
            <a:spLocks noGrp="1"/>
          </p:cNvSpPr>
          <p:nvPr>
            <p:ph type="subTitle" idx="1"/>
          </p:nvPr>
        </p:nvSpPr>
        <p:spPr>
          <a:xfrm>
            <a:off x="4860608" y="29012462"/>
            <a:ext cx="22682835" cy="13084052"/>
          </a:xfrm>
        </p:spPr>
        <p:txBody>
          <a:bodyPr/>
          <a:lstStyle>
            <a:lvl1pPr marL="0" indent="0" algn="ctr">
              <a:buNone/>
              <a:defRPr>
                <a:solidFill>
                  <a:schemeClr val="tx1">
                    <a:tint val="75000"/>
                  </a:schemeClr>
                </a:solidFill>
              </a:defRPr>
            </a:lvl1pPr>
            <a:lvl2pPr marL="2388641" indent="0" algn="ctr">
              <a:buNone/>
              <a:defRPr>
                <a:solidFill>
                  <a:schemeClr val="tx1">
                    <a:tint val="75000"/>
                  </a:schemeClr>
                </a:solidFill>
              </a:defRPr>
            </a:lvl2pPr>
            <a:lvl3pPr marL="4777283" indent="0" algn="ctr">
              <a:buNone/>
              <a:defRPr>
                <a:solidFill>
                  <a:schemeClr val="tx1">
                    <a:tint val="75000"/>
                  </a:schemeClr>
                </a:solidFill>
              </a:defRPr>
            </a:lvl3pPr>
            <a:lvl4pPr marL="7165924" indent="0" algn="ctr">
              <a:buNone/>
              <a:defRPr>
                <a:solidFill>
                  <a:schemeClr val="tx1">
                    <a:tint val="75000"/>
                  </a:schemeClr>
                </a:solidFill>
              </a:defRPr>
            </a:lvl4pPr>
            <a:lvl5pPr marL="9554566" indent="0" algn="ctr">
              <a:buNone/>
              <a:defRPr>
                <a:solidFill>
                  <a:schemeClr val="tx1">
                    <a:tint val="75000"/>
                  </a:schemeClr>
                </a:solidFill>
              </a:defRPr>
            </a:lvl5pPr>
            <a:lvl6pPr marL="11943207" indent="0" algn="ctr">
              <a:buNone/>
              <a:defRPr>
                <a:solidFill>
                  <a:schemeClr val="tx1">
                    <a:tint val="75000"/>
                  </a:schemeClr>
                </a:solidFill>
              </a:defRPr>
            </a:lvl6pPr>
            <a:lvl7pPr marL="14331848" indent="0" algn="ctr">
              <a:buNone/>
              <a:defRPr>
                <a:solidFill>
                  <a:schemeClr val="tx1">
                    <a:tint val="75000"/>
                  </a:schemeClr>
                </a:solidFill>
              </a:defRPr>
            </a:lvl7pPr>
            <a:lvl8pPr marL="16720490" indent="0" algn="ctr">
              <a:buNone/>
              <a:defRPr>
                <a:solidFill>
                  <a:schemeClr val="tx1">
                    <a:tint val="75000"/>
                  </a:schemeClr>
                </a:solidFill>
              </a:defRPr>
            </a:lvl8pPr>
            <a:lvl9pPr marL="1910913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A958F-17C5-4DEE-A603-D9B1CDE235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A958F-17C5-4DEE-A603-D9B1CDE235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06129" y="10761160"/>
            <a:ext cx="22964120" cy="2293501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2515" y="10761160"/>
            <a:ext cx="68363544" cy="2293501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A958F-17C5-4DEE-A603-D9B1CDE235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A958F-17C5-4DEE-A603-D9B1CDE235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32899757"/>
            <a:ext cx="27543443" cy="10168584"/>
          </a:xfrm>
        </p:spPr>
        <p:txBody>
          <a:bodyPr anchor="t"/>
          <a:lstStyle>
            <a:lvl1pPr algn="l">
              <a:defRPr sz="20900" b="1" cap="all"/>
            </a:lvl1pPr>
          </a:lstStyle>
          <a:p>
            <a:r>
              <a:rPr lang="en-US" smtClean="0"/>
              <a:t>Click to edit Master title style</a:t>
            </a:r>
            <a:endParaRPr lang="en-US"/>
          </a:p>
        </p:txBody>
      </p:sp>
      <p:sp>
        <p:nvSpPr>
          <p:cNvPr id="3" name="Text Placeholder 2"/>
          <p:cNvSpPr>
            <a:spLocks noGrp="1"/>
          </p:cNvSpPr>
          <p:nvPr>
            <p:ph type="body" idx="1"/>
          </p:nvPr>
        </p:nvSpPr>
        <p:spPr>
          <a:xfrm>
            <a:off x="2559697" y="21700097"/>
            <a:ext cx="27543443" cy="11199660"/>
          </a:xfrm>
        </p:spPr>
        <p:txBody>
          <a:bodyPr anchor="b"/>
          <a:lstStyle>
            <a:lvl1pPr marL="0" indent="0">
              <a:buNone/>
              <a:defRPr sz="10400">
                <a:solidFill>
                  <a:schemeClr val="tx1">
                    <a:tint val="75000"/>
                  </a:schemeClr>
                </a:solidFill>
              </a:defRPr>
            </a:lvl1pPr>
            <a:lvl2pPr marL="2388641" indent="0">
              <a:buNone/>
              <a:defRPr sz="9400">
                <a:solidFill>
                  <a:schemeClr val="tx1">
                    <a:tint val="75000"/>
                  </a:schemeClr>
                </a:solidFill>
              </a:defRPr>
            </a:lvl2pPr>
            <a:lvl3pPr marL="4777283" indent="0">
              <a:buNone/>
              <a:defRPr sz="8400">
                <a:solidFill>
                  <a:schemeClr val="tx1">
                    <a:tint val="75000"/>
                  </a:schemeClr>
                </a:solidFill>
              </a:defRPr>
            </a:lvl3pPr>
            <a:lvl4pPr marL="7165924" indent="0">
              <a:buNone/>
              <a:defRPr sz="7400">
                <a:solidFill>
                  <a:schemeClr val="tx1">
                    <a:tint val="75000"/>
                  </a:schemeClr>
                </a:solidFill>
              </a:defRPr>
            </a:lvl4pPr>
            <a:lvl5pPr marL="9554566" indent="0">
              <a:buNone/>
              <a:defRPr sz="7400">
                <a:solidFill>
                  <a:schemeClr val="tx1">
                    <a:tint val="75000"/>
                  </a:schemeClr>
                </a:solidFill>
              </a:defRPr>
            </a:lvl5pPr>
            <a:lvl6pPr marL="11943207" indent="0">
              <a:buNone/>
              <a:defRPr sz="7400">
                <a:solidFill>
                  <a:schemeClr val="tx1">
                    <a:tint val="75000"/>
                  </a:schemeClr>
                </a:solidFill>
              </a:defRPr>
            </a:lvl6pPr>
            <a:lvl7pPr marL="14331848" indent="0">
              <a:buNone/>
              <a:defRPr sz="7400">
                <a:solidFill>
                  <a:schemeClr val="tx1">
                    <a:tint val="75000"/>
                  </a:schemeClr>
                </a:solidFill>
              </a:defRPr>
            </a:lvl7pPr>
            <a:lvl8pPr marL="16720490" indent="0">
              <a:buNone/>
              <a:defRPr sz="7400">
                <a:solidFill>
                  <a:schemeClr val="tx1">
                    <a:tint val="75000"/>
                  </a:schemeClr>
                </a:solidFill>
              </a:defRPr>
            </a:lvl8pPr>
            <a:lvl9pPr marL="19109131"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A958F-17C5-4DEE-A603-D9B1CDE235E7}" type="datetimeFigureOut">
              <a:rPr lang="en-US" smtClean="0"/>
              <a:pPr/>
              <a:t>6/29/2015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02516" y="62718119"/>
            <a:ext cx="45663831" cy="177393193"/>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06413" y="62718119"/>
            <a:ext cx="45663834" cy="177393193"/>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A958F-17C5-4DEE-A603-D9B1CDE235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0203" y="2050313"/>
            <a:ext cx="29163645" cy="853307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203" y="11460401"/>
            <a:ext cx="14317416" cy="4776150"/>
          </a:xfrm>
        </p:spPr>
        <p:txBody>
          <a:bodyPr anchor="b"/>
          <a:lstStyle>
            <a:lvl1pPr marL="0" indent="0">
              <a:buNone/>
              <a:defRPr sz="12500" b="1"/>
            </a:lvl1pPr>
            <a:lvl2pPr marL="2388641" indent="0">
              <a:buNone/>
              <a:defRPr sz="10400" b="1"/>
            </a:lvl2pPr>
            <a:lvl3pPr marL="4777283" indent="0">
              <a:buNone/>
              <a:defRPr sz="9400" b="1"/>
            </a:lvl3pPr>
            <a:lvl4pPr marL="7165924" indent="0">
              <a:buNone/>
              <a:defRPr sz="8400" b="1"/>
            </a:lvl4pPr>
            <a:lvl5pPr marL="9554566" indent="0">
              <a:buNone/>
              <a:defRPr sz="8400" b="1"/>
            </a:lvl5pPr>
            <a:lvl6pPr marL="11943207" indent="0">
              <a:buNone/>
              <a:defRPr sz="8400" b="1"/>
            </a:lvl6pPr>
            <a:lvl7pPr marL="14331848" indent="0">
              <a:buNone/>
              <a:defRPr sz="8400" b="1"/>
            </a:lvl7pPr>
            <a:lvl8pPr marL="16720490" indent="0">
              <a:buNone/>
              <a:defRPr sz="8400" b="1"/>
            </a:lvl8pPr>
            <a:lvl9pPr marL="19109131"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1620203" y="16236550"/>
            <a:ext cx="14317416" cy="29498377"/>
          </a:xfrm>
        </p:spPr>
        <p:txBody>
          <a:bodyPr/>
          <a:lstStyle>
            <a:lvl1pPr>
              <a:defRPr sz="12500"/>
            </a:lvl1pPr>
            <a:lvl2pPr>
              <a:defRPr sz="10400"/>
            </a:lvl2pPr>
            <a:lvl3pPr>
              <a:defRPr sz="94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60809" y="11460401"/>
            <a:ext cx="14323040" cy="4776150"/>
          </a:xfrm>
        </p:spPr>
        <p:txBody>
          <a:bodyPr anchor="b"/>
          <a:lstStyle>
            <a:lvl1pPr marL="0" indent="0">
              <a:buNone/>
              <a:defRPr sz="12500" b="1"/>
            </a:lvl1pPr>
            <a:lvl2pPr marL="2388641" indent="0">
              <a:buNone/>
              <a:defRPr sz="10400" b="1"/>
            </a:lvl2pPr>
            <a:lvl3pPr marL="4777283" indent="0">
              <a:buNone/>
              <a:defRPr sz="9400" b="1"/>
            </a:lvl3pPr>
            <a:lvl4pPr marL="7165924" indent="0">
              <a:buNone/>
              <a:defRPr sz="8400" b="1"/>
            </a:lvl4pPr>
            <a:lvl5pPr marL="9554566" indent="0">
              <a:buNone/>
              <a:defRPr sz="8400" b="1"/>
            </a:lvl5pPr>
            <a:lvl6pPr marL="11943207" indent="0">
              <a:buNone/>
              <a:defRPr sz="8400" b="1"/>
            </a:lvl6pPr>
            <a:lvl7pPr marL="14331848" indent="0">
              <a:buNone/>
              <a:defRPr sz="8400" b="1"/>
            </a:lvl7pPr>
            <a:lvl8pPr marL="16720490" indent="0">
              <a:buNone/>
              <a:defRPr sz="8400" b="1"/>
            </a:lvl8pPr>
            <a:lvl9pPr marL="19109131"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16460809" y="16236550"/>
            <a:ext cx="14323040" cy="29498377"/>
          </a:xfrm>
        </p:spPr>
        <p:txBody>
          <a:bodyPr/>
          <a:lstStyle>
            <a:lvl1pPr>
              <a:defRPr sz="12500"/>
            </a:lvl1pPr>
            <a:lvl2pPr>
              <a:defRPr sz="10400"/>
            </a:lvl2pPr>
            <a:lvl3pPr>
              <a:defRPr sz="94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A958F-17C5-4DEE-A603-D9B1CDE235E7}" type="datetimeFigureOut">
              <a:rPr lang="en-US" smtClean="0"/>
              <a:pPr/>
              <a:t>6/29/2015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A958F-17C5-4DEE-A603-D9B1CDE235E7}" type="datetimeFigureOut">
              <a:rPr lang="en-US" smtClean="0"/>
              <a:pPr/>
              <a:t>6/29/2015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A958F-17C5-4DEE-A603-D9B1CDE235E7}" type="datetimeFigureOut">
              <a:rPr lang="en-US" smtClean="0"/>
              <a:pPr/>
              <a:t>6/29/2015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5" y="2038457"/>
            <a:ext cx="10660709" cy="8675296"/>
          </a:xfrm>
        </p:spPr>
        <p:txBody>
          <a:bodyPr anchor="b"/>
          <a:lstStyle>
            <a:lvl1pPr algn="l">
              <a:defRPr sz="10400" b="1"/>
            </a:lvl1pPr>
          </a:lstStyle>
          <a:p>
            <a:r>
              <a:rPr lang="en-US" smtClean="0"/>
              <a:t>Click to edit Master title style</a:t>
            </a:r>
            <a:endParaRPr lang="en-US"/>
          </a:p>
        </p:txBody>
      </p:sp>
      <p:sp>
        <p:nvSpPr>
          <p:cNvPr id="3" name="Content Placeholder 2"/>
          <p:cNvSpPr>
            <a:spLocks noGrp="1"/>
          </p:cNvSpPr>
          <p:nvPr>
            <p:ph idx="1"/>
          </p:nvPr>
        </p:nvSpPr>
        <p:spPr>
          <a:xfrm>
            <a:off x="12669083" y="2038462"/>
            <a:ext cx="18114765" cy="43696469"/>
          </a:xfrm>
        </p:spPr>
        <p:txBody>
          <a:bodyPr/>
          <a:lstStyle>
            <a:lvl1pPr>
              <a:defRPr sz="168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20205" y="10713757"/>
            <a:ext cx="10660709" cy="35021175"/>
          </a:xfrm>
        </p:spPr>
        <p:txBody>
          <a:bodyPr/>
          <a:lstStyle>
            <a:lvl1pPr marL="0" indent="0">
              <a:buNone/>
              <a:defRPr sz="7400"/>
            </a:lvl1pPr>
            <a:lvl2pPr marL="2388641" indent="0">
              <a:buNone/>
              <a:defRPr sz="6300"/>
            </a:lvl2pPr>
            <a:lvl3pPr marL="4777283" indent="0">
              <a:buNone/>
              <a:defRPr sz="5300"/>
            </a:lvl3pPr>
            <a:lvl4pPr marL="7165924" indent="0">
              <a:buNone/>
              <a:defRPr sz="4600"/>
            </a:lvl4pPr>
            <a:lvl5pPr marL="9554566" indent="0">
              <a:buNone/>
              <a:defRPr sz="4600"/>
            </a:lvl5pPr>
            <a:lvl6pPr marL="11943207" indent="0">
              <a:buNone/>
              <a:defRPr sz="4600"/>
            </a:lvl6pPr>
            <a:lvl7pPr marL="14331848" indent="0">
              <a:buNone/>
              <a:defRPr sz="4600"/>
            </a:lvl7pPr>
            <a:lvl8pPr marL="16720490" indent="0">
              <a:buNone/>
              <a:defRPr sz="4600"/>
            </a:lvl8pPr>
            <a:lvl9pPr marL="19109131"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A958F-17C5-4DEE-A603-D9B1CDE235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0" y="35838925"/>
            <a:ext cx="19442430" cy="4230989"/>
          </a:xfrm>
        </p:spPr>
        <p:txBody>
          <a:bodyPr anchor="b"/>
          <a:lstStyle>
            <a:lvl1pPr algn="l">
              <a:defRPr sz="10400" b="1"/>
            </a:lvl1pPr>
          </a:lstStyle>
          <a:p>
            <a:r>
              <a:rPr lang="en-US" smtClean="0"/>
              <a:t>Click to edit Master title style</a:t>
            </a:r>
            <a:endParaRPr lang="en-US"/>
          </a:p>
        </p:txBody>
      </p:sp>
      <p:sp>
        <p:nvSpPr>
          <p:cNvPr id="3" name="Picture Placeholder 2"/>
          <p:cNvSpPr>
            <a:spLocks noGrp="1"/>
          </p:cNvSpPr>
          <p:nvPr>
            <p:ph type="pic" idx="1"/>
          </p:nvPr>
        </p:nvSpPr>
        <p:spPr>
          <a:xfrm>
            <a:off x="6351420" y="4574678"/>
            <a:ext cx="19442430" cy="30719078"/>
          </a:xfrm>
        </p:spPr>
        <p:txBody>
          <a:bodyPr/>
          <a:lstStyle>
            <a:lvl1pPr marL="0" indent="0">
              <a:buNone/>
              <a:defRPr sz="16800"/>
            </a:lvl1pPr>
            <a:lvl2pPr marL="2388641" indent="0">
              <a:buNone/>
              <a:defRPr sz="14600"/>
            </a:lvl2pPr>
            <a:lvl3pPr marL="4777283" indent="0">
              <a:buNone/>
              <a:defRPr sz="12500"/>
            </a:lvl3pPr>
            <a:lvl4pPr marL="7165924" indent="0">
              <a:buNone/>
              <a:defRPr sz="10400"/>
            </a:lvl4pPr>
            <a:lvl5pPr marL="9554566" indent="0">
              <a:buNone/>
              <a:defRPr sz="10400"/>
            </a:lvl5pPr>
            <a:lvl6pPr marL="11943207" indent="0">
              <a:buNone/>
              <a:defRPr sz="10400"/>
            </a:lvl6pPr>
            <a:lvl7pPr marL="14331848" indent="0">
              <a:buNone/>
              <a:defRPr sz="10400"/>
            </a:lvl7pPr>
            <a:lvl8pPr marL="16720490" indent="0">
              <a:buNone/>
              <a:defRPr sz="10400"/>
            </a:lvl8pPr>
            <a:lvl9pPr marL="19109131" indent="0">
              <a:buNone/>
              <a:defRPr sz="10400"/>
            </a:lvl9pPr>
          </a:lstStyle>
          <a:p>
            <a:endParaRPr lang="en-US"/>
          </a:p>
        </p:txBody>
      </p:sp>
      <p:sp>
        <p:nvSpPr>
          <p:cNvPr id="4" name="Text Placeholder 3"/>
          <p:cNvSpPr>
            <a:spLocks noGrp="1"/>
          </p:cNvSpPr>
          <p:nvPr>
            <p:ph type="body" sz="half" idx="2"/>
          </p:nvPr>
        </p:nvSpPr>
        <p:spPr>
          <a:xfrm>
            <a:off x="6351420" y="40069911"/>
            <a:ext cx="19442430" cy="6008705"/>
          </a:xfrm>
        </p:spPr>
        <p:txBody>
          <a:bodyPr/>
          <a:lstStyle>
            <a:lvl1pPr marL="0" indent="0">
              <a:buNone/>
              <a:defRPr sz="7400"/>
            </a:lvl1pPr>
            <a:lvl2pPr marL="2388641" indent="0">
              <a:buNone/>
              <a:defRPr sz="6300"/>
            </a:lvl2pPr>
            <a:lvl3pPr marL="4777283" indent="0">
              <a:buNone/>
              <a:defRPr sz="5300"/>
            </a:lvl3pPr>
            <a:lvl4pPr marL="7165924" indent="0">
              <a:buNone/>
              <a:defRPr sz="4600"/>
            </a:lvl4pPr>
            <a:lvl5pPr marL="9554566" indent="0">
              <a:buNone/>
              <a:defRPr sz="4600"/>
            </a:lvl5pPr>
            <a:lvl6pPr marL="11943207" indent="0">
              <a:buNone/>
              <a:defRPr sz="4600"/>
            </a:lvl6pPr>
            <a:lvl7pPr marL="14331848" indent="0">
              <a:buNone/>
              <a:defRPr sz="4600"/>
            </a:lvl7pPr>
            <a:lvl8pPr marL="16720490" indent="0">
              <a:buNone/>
              <a:defRPr sz="4600"/>
            </a:lvl8pPr>
            <a:lvl9pPr marL="19109131"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A958F-17C5-4DEE-A603-D9B1CDE235E7}" type="datetimeFigureOut">
              <a:rPr lang="en-US" smtClean="0"/>
              <a:pPr/>
              <a:t>6/29/2015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6E43A-DADD-4292-9BF2-B5A95A6032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2050313"/>
            <a:ext cx="29163645" cy="8533077"/>
          </a:xfrm>
          <a:prstGeom prst="rect">
            <a:avLst/>
          </a:prstGeom>
        </p:spPr>
        <p:txBody>
          <a:bodyPr vert="horz" lIns="477728" tIns="238864" rIns="477728" bIns="2388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20203" y="11946312"/>
            <a:ext cx="29163645" cy="33788619"/>
          </a:xfrm>
          <a:prstGeom prst="rect">
            <a:avLst/>
          </a:prstGeom>
        </p:spPr>
        <p:txBody>
          <a:bodyPr vert="horz" lIns="477728" tIns="238864" rIns="477728" bIns="2388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20203" y="47453394"/>
            <a:ext cx="7560945" cy="2725844"/>
          </a:xfrm>
          <a:prstGeom prst="rect">
            <a:avLst/>
          </a:prstGeom>
        </p:spPr>
        <p:txBody>
          <a:bodyPr vert="horz" lIns="477728" tIns="238864" rIns="477728" bIns="238864" rtlCol="0" anchor="ctr"/>
          <a:lstStyle>
            <a:lvl1pPr algn="l">
              <a:defRPr sz="6300">
                <a:solidFill>
                  <a:schemeClr val="tx1">
                    <a:tint val="75000"/>
                  </a:schemeClr>
                </a:solidFill>
              </a:defRPr>
            </a:lvl1pPr>
          </a:lstStyle>
          <a:p>
            <a:fld id="{61DA958F-17C5-4DEE-A603-D9B1CDE235E7}" type="datetimeFigureOut">
              <a:rPr lang="en-US" smtClean="0"/>
              <a:pPr/>
              <a:t>6/29/2015</a:t>
            </a:fld>
            <a:endParaRPr lang="en-US"/>
          </a:p>
        </p:txBody>
      </p:sp>
      <p:sp>
        <p:nvSpPr>
          <p:cNvPr id="5" name="Footer Placeholder 4"/>
          <p:cNvSpPr>
            <a:spLocks noGrp="1"/>
          </p:cNvSpPr>
          <p:nvPr>
            <p:ph type="ftr" sz="quarter" idx="3"/>
          </p:nvPr>
        </p:nvSpPr>
        <p:spPr>
          <a:xfrm>
            <a:off x="11071384" y="47453394"/>
            <a:ext cx="10261283" cy="2725844"/>
          </a:xfrm>
          <a:prstGeom prst="rect">
            <a:avLst/>
          </a:prstGeom>
        </p:spPr>
        <p:txBody>
          <a:bodyPr vert="horz" lIns="477728" tIns="238864" rIns="477728" bIns="238864"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3" y="47453394"/>
            <a:ext cx="7560945" cy="2725844"/>
          </a:xfrm>
          <a:prstGeom prst="rect">
            <a:avLst/>
          </a:prstGeom>
        </p:spPr>
        <p:txBody>
          <a:bodyPr vert="horz" lIns="477728" tIns="238864" rIns="477728" bIns="238864" rtlCol="0" anchor="ctr"/>
          <a:lstStyle>
            <a:lvl1pPr algn="r">
              <a:defRPr sz="6300">
                <a:solidFill>
                  <a:schemeClr val="tx1">
                    <a:tint val="75000"/>
                  </a:schemeClr>
                </a:solidFill>
              </a:defRPr>
            </a:lvl1pPr>
          </a:lstStyle>
          <a:p>
            <a:fld id="{32D6E43A-DADD-4292-9BF2-B5A95A6032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77283" rtl="0" eaLnBrk="1" latinLnBrk="0" hangingPunct="1">
        <a:spcBef>
          <a:spcPct val="0"/>
        </a:spcBef>
        <a:buNone/>
        <a:defRPr sz="23000" kern="1200">
          <a:solidFill>
            <a:schemeClr val="tx1"/>
          </a:solidFill>
          <a:latin typeface="+mj-lt"/>
          <a:ea typeface="+mj-ea"/>
          <a:cs typeface="+mj-cs"/>
        </a:defRPr>
      </a:lvl1pPr>
    </p:titleStyle>
    <p:bodyStyle>
      <a:lvl1pPr marL="1791481" indent="-1791481" algn="l" defTabSz="4777283"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881543" indent="-1492902" algn="l" defTabSz="4777283" rtl="0" eaLnBrk="1" latinLnBrk="0" hangingPunct="1">
        <a:spcBef>
          <a:spcPct val="20000"/>
        </a:spcBef>
        <a:buFont typeface="Arial" pitchFamily="34" charset="0"/>
        <a:buChar char="–"/>
        <a:defRPr sz="14600" kern="1200">
          <a:solidFill>
            <a:schemeClr val="tx1"/>
          </a:solidFill>
          <a:latin typeface="+mn-lt"/>
          <a:ea typeface="+mn-ea"/>
          <a:cs typeface="+mn-cs"/>
        </a:defRPr>
      </a:lvl2pPr>
      <a:lvl3pPr marL="5971604" indent="-1194321" algn="l" defTabSz="4777283" rtl="0" eaLnBrk="1" latinLnBrk="0" hangingPunct="1">
        <a:spcBef>
          <a:spcPct val="20000"/>
        </a:spcBef>
        <a:buFont typeface="Arial" pitchFamily="34" charset="0"/>
        <a:buChar char="•"/>
        <a:defRPr sz="12500" kern="1200">
          <a:solidFill>
            <a:schemeClr val="tx1"/>
          </a:solidFill>
          <a:latin typeface="+mn-lt"/>
          <a:ea typeface="+mn-ea"/>
          <a:cs typeface="+mn-cs"/>
        </a:defRPr>
      </a:lvl3pPr>
      <a:lvl4pPr marL="8360245"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4pPr>
      <a:lvl5pPr marL="10748886"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5pPr>
      <a:lvl6pPr marL="13137528"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6pPr>
      <a:lvl7pPr marL="15526169"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7pPr>
      <a:lvl8pPr marL="17914811"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8pPr>
      <a:lvl9pPr marL="20303452" indent="-1194321" algn="l" defTabSz="4777283" rtl="0" eaLnBrk="1" latinLnBrk="0" hangingPunct="1">
        <a:spcBef>
          <a:spcPct val="20000"/>
        </a:spcBef>
        <a:buFont typeface="Arial" pitchFamily="34" charset="0"/>
        <a:buChar char="•"/>
        <a:defRPr sz="10400" kern="1200">
          <a:solidFill>
            <a:schemeClr val="tx1"/>
          </a:solidFill>
          <a:latin typeface="+mn-lt"/>
          <a:ea typeface="+mn-ea"/>
          <a:cs typeface="+mn-cs"/>
        </a:defRPr>
      </a:lvl9pPr>
    </p:bodyStyle>
    <p:otherStyle>
      <a:defPPr>
        <a:defRPr lang="en-US"/>
      </a:defPPr>
      <a:lvl1pPr marL="0" algn="l" defTabSz="4777283" rtl="0" eaLnBrk="1" latinLnBrk="0" hangingPunct="1">
        <a:defRPr sz="9400" kern="1200">
          <a:solidFill>
            <a:schemeClr val="tx1"/>
          </a:solidFill>
          <a:latin typeface="+mn-lt"/>
          <a:ea typeface="+mn-ea"/>
          <a:cs typeface="+mn-cs"/>
        </a:defRPr>
      </a:lvl1pPr>
      <a:lvl2pPr marL="2388641" algn="l" defTabSz="4777283" rtl="0" eaLnBrk="1" latinLnBrk="0" hangingPunct="1">
        <a:defRPr sz="9400" kern="1200">
          <a:solidFill>
            <a:schemeClr val="tx1"/>
          </a:solidFill>
          <a:latin typeface="+mn-lt"/>
          <a:ea typeface="+mn-ea"/>
          <a:cs typeface="+mn-cs"/>
        </a:defRPr>
      </a:lvl2pPr>
      <a:lvl3pPr marL="4777283" algn="l" defTabSz="4777283" rtl="0" eaLnBrk="1" latinLnBrk="0" hangingPunct="1">
        <a:defRPr sz="9400" kern="1200">
          <a:solidFill>
            <a:schemeClr val="tx1"/>
          </a:solidFill>
          <a:latin typeface="+mn-lt"/>
          <a:ea typeface="+mn-ea"/>
          <a:cs typeface="+mn-cs"/>
        </a:defRPr>
      </a:lvl3pPr>
      <a:lvl4pPr marL="7165924" algn="l" defTabSz="4777283" rtl="0" eaLnBrk="1" latinLnBrk="0" hangingPunct="1">
        <a:defRPr sz="9400" kern="1200">
          <a:solidFill>
            <a:schemeClr val="tx1"/>
          </a:solidFill>
          <a:latin typeface="+mn-lt"/>
          <a:ea typeface="+mn-ea"/>
          <a:cs typeface="+mn-cs"/>
        </a:defRPr>
      </a:lvl4pPr>
      <a:lvl5pPr marL="9554566" algn="l" defTabSz="4777283" rtl="0" eaLnBrk="1" latinLnBrk="0" hangingPunct="1">
        <a:defRPr sz="9400" kern="1200">
          <a:solidFill>
            <a:schemeClr val="tx1"/>
          </a:solidFill>
          <a:latin typeface="+mn-lt"/>
          <a:ea typeface="+mn-ea"/>
          <a:cs typeface="+mn-cs"/>
        </a:defRPr>
      </a:lvl5pPr>
      <a:lvl6pPr marL="11943207" algn="l" defTabSz="4777283" rtl="0" eaLnBrk="1" latinLnBrk="0" hangingPunct="1">
        <a:defRPr sz="9400" kern="1200">
          <a:solidFill>
            <a:schemeClr val="tx1"/>
          </a:solidFill>
          <a:latin typeface="+mn-lt"/>
          <a:ea typeface="+mn-ea"/>
          <a:cs typeface="+mn-cs"/>
        </a:defRPr>
      </a:lvl6pPr>
      <a:lvl7pPr marL="14331848" algn="l" defTabSz="4777283" rtl="0" eaLnBrk="1" latinLnBrk="0" hangingPunct="1">
        <a:defRPr sz="9400" kern="1200">
          <a:solidFill>
            <a:schemeClr val="tx1"/>
          </a:solidFill>
          <a:latin typeface="+mn-lt"/>
          <a:ea typeface="+mn-ea"/>
          <a:cs typeface="+mn-cs"/>
        </a:defRPr>
      </a:lvl7pPr>
      <a:lvl8pPr marL="16720490" algn="l" defTabSz="4777283" rtl="0" eaLnBrk="1" latinLnBrk="0" hangingPunct="1">
        <a:defRPr sz="9400" kern="1200">
          <a:solidFill>
            <a:schemeClr val="tx1"/>
          </a:solidFill>
          <a:latin typeface="+mn-lt"/>
          <a:ea typeface="+mn-ea"/>
          <a:cs typeface="+mn-cs"/>
        </a:defRPr>
      </a:lvl8pPr>
      <a:lvl9pPr marL="19109131" algn="l" defTabSz="4777283" rtl="0" eaLnBrk="1" latinLnBrk="0" hangingPunct="1">
        <a:defRPr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900" b="1" dirty="0" smtClean="0">
                <a:latin typeface="Times New Roman" pitchFamily="18" charset="0"/>
                <a:cs typeface="Times New Roman" pitchFamily="18" charset="0"/>
              </a:rPr>
              <a:t>Influence of product adsorption on catalytic reaction determined by </a:t>
            </a:r>
            <a:r>
              <a:rPr lang="en-US" sz="8900" b="1" dirty="0" err="1" smtClean="0">
                <a:latin typeface="Times New Roman" pitchFamily="18" charset="0"/>
                <a:cs typeface="Times New Roman" pitchFamily="18" charset="0"/>
              </a:rPr>
              <a:t>Michaelis-Menten</a:t>
            </a:r>
            <a:r>
              <a:rPr lang="en-US" sz="8900" b="1" dirty="0" smtClean="0">
                <a:latin typeface="Times New Roman" pitchFamily="18" charset="0"/>
                <a:cs typeface="Times New Roman" pitchFamily="18" charset="0"/>
              </a:rPr>
              <a:t> kinetics</a:t>
            </a:r>
            <a:r>
              <a:rPr lang="hr-HR" sz="8900" b="1" dirty="0" smtClean="0">
                <a:latin typeface="Times New Roman" pitchFamily="18" charset="0"/>
                <a:cs typeface="Times New Roman" pitchFamily="18" charset="0"/>
              </a:rPr>
              <a:t/>
            </a:r>
            <a:br>
              <a:rPr lang="hr-HR" sz="8900" b="1" dirty="0" smtClean="0">
                <a:latin typeface="Times New Roman" pitchFamily="18" charset="0"/>
                <a:cs typeface="Times New Roman" pitchFamily="18" charset="0"/>
              </a:rPr>
            </a:br>
            <a:r>
              <a:rPr lang="hr-HR" sz="8900" b="1" dirty="0" smtClean="0">
                <a:latin typeface="Times New Roman" pitchFamily="18" charset="0"/>
                <a:cs typeface="Times New Roman" pitchFamily="18" charset="0"/>
              </a:rPr>
              <a:t/>
            </a:r>
            <a:br>
              <a:rPr lang="hr-HR" sz="8900" b="1" dirty="0" smtClean="0">
                <a:latin typeface="Times New Roman" pitchFamily="18" charset="0"/>
                <a:cs typeface="Times New Roman" pitchFamily="18" charset="0"/>
              </a:rPr>
            </a:br>
            <a:r>
              <a:rPr lang="en-US" sz="8000" dirty="0" smtClean="0">
                <a:latin typeface="Times New Roman" pitchFamily="18" charset="0"/>
                <a:cs typeface="Times New Roman" pitchFamily="18" charset="0"/>
              </a:rPr>
              <a:t>Šebojka Komorsky-Lovrić</a:t>
            </a:r>
            <a:r>
              <a:rPr lang="hr-HR" sz="8000" dirty="0" smtClean="0">
                <a:latin typeface="Times New Roman" pitchFamily="18" charset="0"/>
                <a:cs typeface="Times New Roman" pitchFamily="18" charset="0"/>
              </a:rPr>
              <a:t> and</a:t>
            </a:r>
            <a:r>
              <a:rPr lang="en-US" sz="8000" dirty="0" smtClean="0">
                <a:latin typeface="Times New Roman" pitchFamily="18" charset="0"/>
                <a:cs typeface="Times New Roman" pitchFamily="18" charset="0"/>
              </a:rPr>
              <a:t> Milivoj Lovrić</a:t>
            </a:r>
            <a:br>
              <a:rPr lang="en-US" sz="8000" dirty="0" smtClean="0">
                <a:latin typeface="Times New Roman" pitchFamily="18" charset="0"/>
                <a:cs typeface="Times New Roman" pitchFamily="18" charset="0"/>
              </a:rPr>
            </a:br>
            <a:r>
              <a:rPr lang="hr-HR" sz="8000" dirty="0" smtClean="0">
                <a:latin typeface="Times New Roman" pitchFamily="18" charset="0"/>
                <a:cs typeface="Times New Roman" pitchFamily="18" charset="0"/>
              </a:rPr>
              <a:t/>
            </a:r>
            <a:br>
              <a:rPr lang="hr-HR" sz="8000" dirty="0" smtClean="0">
                <a:latin typeface="Times New Roman" pitchFamily="18" charset="0"/>
                <a:cs typeface="Times New Roman" pitchFamily="18" charset="0"/>
              </a:rPr>
            </a:br>
            <a:r>
              <a:rPr lang="en-US" sz="6700" dirty="0" smtClean="0">
                <a:latin typeface="Times New Roman" pitchFamily="18" charset="0"/>
                <a:cs typeface="Times New Roman" pitchFamily="18" charset="0"/>
              </a:rPr>
              <a:t>Department of Marine and Environmental Research, “</a:t>
            </a:r>
            <a:r>
              <a:rPr lang="en-US" sz="6700" dirty="0" err="1" smtClean="0">
                <a:latin typeface="Times New Roman" pitchFamily="18" charset="0"/>
                <a:cs typeface="Times New Roman" pitchFamily="18" charset="0"/>
              </a:rPr>
              <a:t>Ruđer</a:t>
            </a:r>
            <a:r>
              <a:rPr lang="en-US" sz="6700" dirty="0" smtClean="0">
                <a:latin typeface="Times New Roman" pitchFamily="18" charset="0"/>
                <a:cs typeface="Times New Roman" pitchFamily="18" charset="0"/>
              </a:rPr>
              <a:t> </a:t>
            </a:r>
            <a:r>
              <a:rPr lang="en-US" sz="6700" dirty="0" err="1" smtClean="0">
                <a:latin typeface="Times New Roman" pitchFamily="18" charset="0"/>
                <a:cs typeface="Times New Roman" pitchFamily="18" charset="0"/>
              </a:rPr>
              <a:t>Bošković</a:t>
            </a:r>
            <a:r>
              <a:rPr lang="en-US" sz="67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Institute, </a:t>
            </a:r>
            <a:r>
              <a:rPr lang="hr-HR" sz="6700" dirty="0" smtClean="0">
                <a:latin typeface="Times New Roman" pitchFamily="18" charset="0"/>
                <a:cs typeface="Times New Roman" pitchFamily="18" charset="0"/>
              </a:rPr>
              <a:t/>
            </a:r>
            <a:br>
              <a:rPr lang="hr-HR" sz="6700" dirty="0" smtClean="0">
                <a:latin typeface="Times New Roman" pitchFamily="18" charset="0"/>
                <a:cs typeface="Times New Roman" pitchFamily="18" charset="0"/>
              </a:rPr>
            </a:br>
            <a:r>
              <a:rPr lang="en-US" sz="6700" dirty="0" smtClean="0">
                <a:latin typeface="Times New Roman" pitchFamily="18" charset="0"/>
                <a:cs typeface="Times New Roman" pitchFamily="18" charset="0"/>
              </a:rPr>
              <a:t>Zagreb, Croatia</a:t>
            </a:r>
            <a:r>
              <a:rPr lang="en-US" sz="8000" dirty="0" smtClean="0">
                <a:latin typeface="Times New Roman" pitchFamily="18" charset="0"/>
                <a:cs typeface="Times New Roman" pitchFamily="18" charset="0"/>
              </a:rPr>
              <a:t/>
            </a:r>
            <a:br>
              <a:rPr lang="en-US" sz="8000" dirty="0" smtClean="0">
                <a:latin typeface="Times New Roman" pitchFamily="18" charset="0"/>
                <a:cs typeface="Times New Roman" pitchFamily="18" charset="0"/>
              </a:rPr>
            </a:br>
            <a:endParaRPr lang="en-US" sz="8000" dirty="0">
              <a:latin typeface="Times New Roman" pitchFamily="18" charset="0"/>
              <a:cs typeface="Times New Roman" pitchFamily="18" charset="0"/>
            </a:endParaRPr>
          </a:p>
        </p:txBody>
      </p:sp>
      <p:sp>
        <p:nvSpPr>
          <p:cNvPr id="3" name="Text Placeholder 2"/>
          <p:cNvSpPr>
            <a:spLocks noGrp="1"/>
          </p:cNvSpPr>
          <p:nvPr>
            <p:ph type="body" idx="1"/>
          </p:nvPr>
        </p:nvSpPr>
        <p:spPr>
          <a:xfrm>
            <a:off x="1620203" y="11557671"/>
            <a:ext cx="14317416" cy="7200800"/>
          </a:xfrm>
        </p:spPr>
        <p:txBody>
          <a:bodyPr>
            <a:normAutofit fontScale="70000" lnSpcReduction="20000"/>
          </a:bodyPr>
          <a:lstStyle/>
          <a:p>
            <a:pPr>
              <a:lnSpc>
                <a:spcPct val="170000"/>
              </a:lnSpc>
            </a:pPr>
            <a:r>
              <a:rPr lang="en-US" sz="2900" dirty="0" smtClean="0">
                <a:latin typeface="Times New Roman" pitchFamily="18" charset="0"/>
                <a:cs typeface="Times New Roman" pitchFamily="18" charset="0"/>
              </a:rPr>
              <a:t>Introduction</a:t>
            </a:r>
          </a:p>
          <a:p>
            <a:pPr>
              <a:lnSpc>
                <a:spcPct val="170000"/>
              </a:lnSpc>
            </a:pPr>
            <a:r>
              <a:rPr lang="en-US" sz="2900" b="0" dirty="0" smtClean="0">
                <a:latin typeface="Times New Roman" pitchFamily="18" charset="0"/>
                <a:cs typeface="Times New Roman" pitchFamily="18" charset="0"/>
              </a:rPr>
              <a:t>A stationary plate electrode made of </a:t>
            </a:r>
            <a:r>
              <a:rPr lang="en-US" sz="2900" b="0" dirty="0" err="1" smtClean="0">
                <a:latin typeface="Times New Roman" pitchFamily="18" charset="0"/>
                <a:cs typeface="Times New Roman" pitchFamily="18" charset="0"/>
              </a:rPr>
              <a:t>pyrolytic</a:t>
            </a:r>
            <a:r>
              <a:rPr lang="en-US" sz="2900" b="0" dirty="0" smtClean="0">
                <a:latin typeface="Times New Roman" pitchFamily="18" charset="0"/>
                <a:cs typeface="Times New Roman" pitchFamily="18" charset="0"/>
              </a:rPr>
              <a:t> graphite can be chemically prepared by the strong and irreversible adsorption of a monolayer of a certain </a:t>
            </a:r>
            <a:r>
              <a:rPr lang="en-US" sz="2900" b="0" dirty="0" err="1" smtClean="0">
                <a:latin typeface="Times New Roman" pitchFamily="18" charset="0"/>
                <a:cs typeface="Times New Roman" pitchFamily="18" charset="0"/>
              </a:rPr>
              <a:t>redox</a:t>
            </a:r>
            <a:r>
              <a:rPr lang="en-US" sz="2900" b="0" dirty="0" smtClean="0">
                <a:latin typeface="Times New Roman" pitchFamily="18" charset="0"/>
                <a:cs typeface="Times New Roman" pitchFamily="18" charset="0"/>
              </a:rPr>
              <a:t> couple and used as a catalyst in electrochemical reactions of dissolved substrates. The homogeneous catalytic reaction between the attached couple and the substrate occurs because the electrode reaction of the latter is kinetically hindered. This reaction scheme belongs to the catalytic EC' mechanism that was investigated for </a:t>
            </a:r>
            <a:r>
              <a:rPr lang="en-US" sz="2900" b="0" dirty="0" err="1" smtClean="0">
                <a:latin typeface="Times New Roman" pitchFamily="18" charset="0"/>
                <a:cs typeface="Times New Roman" pitchFamily="18" charset="0"/>
              </a:rPr>
              <a:t>chronoamperometry</a:t>
            </a:r>
            <a:r>
              <a:rPr lang="en-US" sz="2900" b="0" dirty="0" smtClean="0">
                <a:latin typeface="Times New Roman" pitchFamily="18" charset="0"/>
                <a:cs typeface="Times New Roman" pitchFamily="18" charset="0"/>
              </a:rPr>
              <a:t> and linear scan, cyclic and square-wave </a:t>
            </a:r>
            <a:r>
              <a:rPr lang="en-US" sz="2900" b="0" dirty="0" err="1" smtClean="0">
                <a:latin typeface="Times New Roman" pitchFamily="18" charset="0"/>
                <a:cs typeface="Times New Roman" pitchFamily="18" charset="0"/>
              </a:rPr>
              <a:t>voltammetry</a:t>
            </a:r>
            <a:r>
              <a:rPr lang="en-US" sz="2900" b="0" dirty="0" smtClean="0">
                <a:latin typeface="Times New Roman" pitchFamily="18" charset="0"/>
                <a:cs typeface="Times New Roman" pitchFamily="18" charset="0"/>
              </a:rPr>
              <a:t>. In protein film </a:t>
            </a:r>
            <a:r>
              <a:rPr lang="en-US" sz="2900" b="0" dirty="0" err="1" smtClean="0">
                <a:latin typeface="Times New Roman" pitchFamily="18" charset="0"/>
                <a:cs typeface="Times New Roman" pitchFamily="18" charset="0"/>
              </a:rPr>
              <a:t>voltammetry</a:t>
            </a:r>
            <a:r>
              <a:rPr lang="en-US" sz="2900" b="0" dirty="0" smtClean="0">
                <a:latin typeface="Times New Roman" pitchFamily="18" charset="0"/>
                <a:cs typeface="Times New Roman" pitchFamily="18" charset="0"/>
              </a:rPr>
              <a:t> the catalyst can be adsorbed enzyme and the substrate can be either some other protein or various inorganic and organic molecules. These reactions may be governed by the </a:t>
            </a:r>
            <a:r>
              <a:rPr lang="en-US" sz="2900" b="0" dirty="0" err="1" smtClean="0">
                <a:latin typeface="Times New Roman" pitchFamily="18" charset="0"/>
                <a:cs typeface="Times New Roman" pitchFamily="18" charset="0"/>
              </a:rPr>
              <a:t>Michaelis-Menten</a:t>
            </a:r>
            <a:r>
              <a:rPr lang="en-US" sz="2900" b="0" dirty="0" smtClean="0">
                <a:latin typeface="Times New Roman" pitchFamily="18" charset="0"/>
                <a:cs typeface="Times New Roman" pitchFamily="18" charset="0"/>
              </a:rPr>
              <a:t> kinetics. As the catalytic step is totally irreversible, the role of final product is usually neglected although it is possible that it stays bound to the electrode surface for a certain period of time. In this </a:t>
            </a:r>
            <a:r>
              <a:rPr lang="hr-HR" sz="2900" b="0" dirty="0" smtClean="0">
                <a:latin typeface="Times New Roman" pitchFamily="18" charset="0"/>
                <a:cs typeface="Times New Roman" pitchFamily="18" charset="0"/>
              </a:rPr>
              <a:t>poster</a:t>
            </a:r>
            <a:r>
              <a:rPr lang="en-US" sz="2900" b="0" dirty="0" smtClean="0">
                <a:latin typeface="Times New Roman" pitchFamily="18" charset="0"/>
                <a:cs typeface="Times New Roman" pitchFamily="18" charset="0"/>
              </a:rPr>
              <a:t> the partial inactivation of the catalyst by the adsorbed product is investigated theoretically.</a:t>
            </a:r>
            <a:endParaRPr lang="hr-HR" sz="2900" b="0" dirty="0" smtClean="0">
              <a:latin typeface="Times New Roman" pitchFamily="18" charset="0"/>
              <a:cs typeface="Times New Roman" pitchFamily="18" charset="0"/>
            </a:endParaRPr>
          </a:p>
          <a:p>
            <a:pPr>
              <a:lnSpc>
                <a:spcPct val="170000"/>
              </a:lnSpc>
            </a:pPr>
            <a:endParaRPr lang="hr-HR" sz="2000" b="0" dirty="0" smtClean="0">
              <a:latin typeface="Times New Roman" pitchFamily="18" charset="0"/>
              <a:cs typeface="Times New Roman" pitchFamily="18" charset="0"/>
            </a:endParaRPr>
          </a:p>
          <a:p>
            <a:pPr>
              <a:lnSpc>
                <a:spcPct val="170000"/>
              </a:lnSpc>
            </a:pPr>
            <a:r>
              <a:rPr lang="en-US" sz="3100" dirty="0" smtClean="0">
                <a:latin typeface="Times New Roman" pitchFamily="18" charset="0"/>
                <a:cs typeface="Times New Roman" pitchFamily="18" charset="0"/>
              </a:rPr>
              <a:t>The model</a:t>
            </a:r>
          </a:p>
          <a:p>
            <a:pPr>
              <a:lnSpc>
                <a:spcPct val="170000"/>
              </a:lnSpc>
            </a:pPr>
            <a:r>
              <a:rPr lang="en-US" sz="3100" b="0" dirty="0" smtClean="0">
                <a:latin typeface="Times New Roman" pitchFamily="18" charset="0"/>
                <a:cs typeface="Times New Roman" pitchFamily="18" charset="0"/>
              </a:rPr>
              <a:t>A reversible surface electrode reaction coupled to totally irreversible electrochemical reaction of the substrate  is considered:</a:t>
            </a:r>
          </a:p>
          <a:p>
            <a:pPr>
              <a:lnSpc>
                <a:spcPct val="170000"/>
              </a:lnSpc>
            </a:pPr>
            <a:endParaRPr lang="en-US" sz="2000" b="0" dirty="0" smtClean="0">
              <a:latin typeface="Times New Roman" pitchFamily="18" charset="0"/>
              <a:cs typeface="Times New Roman" pitchFamily="18" charset="0"/>
            </a:endParaRPr>
          </a:p>
        </p:txBody>
      </p:sp>
      <p:sp>
        <p:nvSpPr>
          <p:cNvPr id="4" name="Content Placeholder 3"/>
          <p:cNvSpPr>
            <a:spLocks noGrp="1"/>
          </p:cNvSpPr>
          <p:nvPr>
            <p:ph sz="half" idx="2"/>
          </p:nvPr>
        </p:nvSpPr>
        <p:spPr>
          <a:xfrm>
            <a:off x="1224361" y="21422767"/>
            <a:ext cx="14761640" cy="28155128"/>
          </a:xfrm>
        </p:spPr>
        <p:txBody>
          <a:bodyPr>
            <a:noAutofit/>
          </a:bodyPr>
          <a:lstStyle/>
          <a:p>
            <a:pPr>
              <a:lnSpc>
                <a:spcPct val="150000"/>
              </a:lnSpc>
              <a:buNone/>
            </a:pPr>
            <a:r>
              <a:rPr lang="en-US" sz="2400" dirty="0" smtClean="0">
                <a:latin typeface="Times New Roman" pitchFamily="18" charset="0"/>
                <a:cs typeface="Times New Roman" pitchFamily="18" charset="0"/>
              </a:rPr>
              <a:t>The surface and catalytic reactions are connected by the formation of the surface complex (BY)</a:t>
            </a:r>
            <a:r>
              <a:rPr lang="en-US" sz="2400" baseline="-25000" dirty="0" smtClean="0">
                <a:latin typeface="Times New Roman" pitchFamily="18" charset="0"/>
                <a:cs typeface="Times New Roman" pitchFamily="18" charset="0"/>
              </a:rPr>
              <a:t>ads</a:t>
            </a:r>
            <a:r>
              <a:rPr lang="en-US" sz="2400" dirty="0" smtClean="0">
                <a:latin typeface="Times New Roman" pitchFamily="18" charset="0"/>
                <a:cs typeface="Times New Roman" pitchFamily="18" charset="0"/>
              </a:rPr>
              <a:t>. The product</a:t>
            </a:r>
            <a:r>
              <a:rPr lang="hr-HR" sz="2400" dirty="0" smtClean="0">
                <a:latin typeface="Times New Roman" pitchFamily="18" charset="0"/>
                <a:cs typeface="Times New Roman" pitchFamily="18" charset="0"/>
              </a:rPr>
              <a:t> </a:t>
            </a:r>
          </a:p>
          <a:p>
            <a:pPr>
              <a:lnSpc>
                <a:spcPct val="150000"/>
              </a:lnSpc>
              <a:buNone/>
            </a:pPr>
            <a:r>
              <a:rPr lang="hr-HR" sz="24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f catalysis remains</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adsorbed and dissociates from the electrode surface by the finite rate. Initially, the reactant A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is adsorbed in the concentration Γ</a:t>
            </a:r>
            <a:r>
              <a:rPr lang="en-US" sz="2400" baseline="-250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and no further adsorption or desorption of the </a:t>
            </a:r>
            <a:r>
              <a:rPr lang="en-US" sz="2400" dirty="0" err="1" smtClean="0">
                <a:latin typeface="Times New Roman" pitchFamily="18" charset="0"/>
                <a:cs typeface="Times New Roman" pitchFamily="18" charset="0"/>
              </a:rPr>
              <a:t>redox</a:t>
            </a:r>
            <a:r>
              <a:rPr lang="en-US" sz="2400" dirty="0" smtClean="0">
                <a:latin typeface="Times New Roman" pitchFamily="18" charset="0"/>
                <a:cs typeface="Times New Roman" pitchFamily="18" charset="0"/>
              </a:rPr>
              <a:t> couple A and B are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assumed. Finally, it is assumed that the substrate Y is present in a great excess, so that its diffusion can be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neglected. For cyclic </a:t>
            </a:r>
            <a:r>
              <a:rPr lang="en-US" sz="2400" dirty="0" err="1" smtClean="0">
                <a:latin typeface="Times New Roman" pitchFamily="18" charset="0"/>
                <a:cs typeface="Times New Roman" pitchFamily="18" charset="0"/>
              </a:rPr>
              <a:t>voltammetry</a:t>
            </a:r>
            <a:r>
              <a:rPr lang="en-US" sz="2400" dirty="0" smtClean="0">
                <a:latin typeface="Times New Roman" pitchFamily="18" charset="0"/>
                <a:cs typeface="Times New Roman" pitchFamily="18" charset="0"/>
              </a:rPr>
              <a:t> the dimensionless total current</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Φ = I</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(FSΓ</a:t>
            </a:r>
            <a:r>
              <a:rPr lang="en-US" sz="2400" baseline="-250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where |a| = (F/RT)|</a:t>
            </a:r>
            <a:r>
              <a:rPr lang="en-US" sz="2400" dirty="0" err="1" smtClean="0">
                <a:latin typeface="Times New Roman" pitchFamily="18" charset="0"/>
                <a:cs typeface="Times New Roman" pitchFamily="18" charset="0"/>
              </a:rPr>
              <a:t>dE</a:t>
            </a:r>
            <a:r>
              <a:rPr lang="en-US" sz="2400" dirty="0" smtClean="0">
                <a:latin typeface="Times New Roman" pitchFamily="18" charset="0"/>
                <a:cs typeface="Times New Roman" pitchFamily="18" charset="0"/>
              </a:rPr>
              <a:t>/</a:t>
            </a:r>
            <a:r>
              <a:rPr lang="hr-HR" sz="2400" dirty="0" smtClean="0">
                <a:latin typeface="Times New Roman" pitchFamily="18" charset="0"/>
                <a:cs typeface="Times New Roman" pitchFamily="18" charset="0"/>
              </a:rPr>
              <a:t>dt</a:t>
            </a:r>
            <a:r>
              <a:rPr lang="en-US" sz="2400" dirty="0" smtClean="0">
                <a:latin typeface="Times New Roman" pitchFamily="18" charset="0"/>
                <a:cs typeface="Times New Roman" pitchFamily="18" charset="0"/>
              </a:rPr>
              <a:t>|, is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calculated by the numerical integration as a function of electrode potential. The surface and the catalytic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components of the current are also reported. The responses depend on the dimensionless rate constants κ</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 k</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/|a|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and </a:t>
            </a:r>
            <a:r>
              <a:rPr lang="en-US" sz="2400" dirty="0" err="1" smtClean="0">
                <a:latin typeface="Times New Roman" pitchFamily="18" charset="0"/>
                <a:cs typeface="Times New Roman" pitchFamily="18" charset="0"/>
              </a:rPr>
              <a:t>κ</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/|a| and the dimensionless product </a:t>
            </a:r>
            <a:r>
              <a:rPr lang="en-US" sz="2400" dirty="0" err="1" smtClean="0">
                <a:latin typeface="Times New Roman" pitchFamily="18" charset="0"/>
                <a:cs typeface="Times New Roman" pitchFamily="18" charset="0"/>
              </a:rPr>
              <a:t>Kc</a:t>
            </a:r>
            <a:r>
              <a:rPr lang="en-US" sz="2400" baseline="-25000" dirty="0" err="1"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endParaRPr lang="hr-HR" sz="2400" dirty="0" smtClean="0">
              <a:latin typeface="Times New Roman" pitchFamily="18" charset="0"/>
              <a:cs typeface="Times New Roman" pitchFamily="18" charset="0"/>
            </a:endParaRPr>
          </a:p>
          <a:p>
            <a:pPr>
              <a:lnSpc>
                <a:spcPct val="150000"/>
              </a:lnSpc>
              <a:buNone/>
            </a:pPr>
            <a:endParaRPr lang="en-US" sz="2400" dirty="0" smtClean="0">
              <a:latin typeface="Times New Roman" pitchFamily="18" charset="0"/>
              <a:cs typeface="Times New Roman" pitchFamily="18" charset="0"/>
            </a:endParaRPr>
          </a:p>
          <a:p>
            <a:pPr>
              <a:lnSpc>
                <a:spcPct val="150000"/>
              </a:lnSpc>
              <a:buNone/>
            </a:pPr>
            <a:r>
              <a:rPr lang="en-US" sz="2400" b="1" dirty="0" smtClean="0">
                <a:latin typeface="Times New Roman" pitchFamily="18" charset="0"/>
                <a:cs typeface="Times New Roman" pitchFamily="18" charset="0"/>
              </a:rPr>
              <a:t>Results and discussion</a:t>
            </a:r>
            <a:endParaRPr lang="en-US"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Figure 1 shows dimensionless cyclic </a:t>
            </a:r>
            <a:r>
              <a:rPr lang="en-US" sz="2400" dirty="0" err="1" smtClean="0">
                <a:latin typeface="Times New Roman" pitchFamily="18" charset="0"/>
                <a:cs typeface="Times New Roman" pitchFamily="18" charset="0"/>
              </a:rPr>
              <a:t>voltammogram</a:t>
            </a:r>
            <a:r>
              <a:rPr lang="en-US" sz="2400" dirty="0" smtClean="0">
                <a:latin typeface="Times New Roman" pitchFamily="18" charset="0"/>
                <a:cs typeface="Times New Roman" pitchFamily="18" charset="0"/>
              </a:rPr>
              <a:t> of electrochemical reactions (1) – (4). The total</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current,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marked as 1, is characterized by the minimum </a:t>
            </a:r>
            <a:r>
              <a:rPr lang="en-US" sz="2400" dirty="0" err="1" smtClean="0">
                <a:latin typeface="Times New Roman" pitchFamily="18" charset="0"/>
                <a:cs typeface="Times New Roman" pitchFamily="18" charset="0"/>
              </a:rPr>
              <a:t>Φ</a:t>
            </a:r>
            <a:r>
              <a:rPr lang="en-US" sz="2400" baseline="-25000" dirty="0" err="1" smtClean="0">
                <a:latin typeface="Times New Roman" pitchFamily="18" charset="0"/>
                <a:cs typeface="Times New Roman" pitchFamily="18" charset="0"/>
              </a:rPr>
              <a:t>min</a:t>
            </a:r>
            <a:r>
              <a:rPr lang="en-US" sz="2400" dirty="0" smtClean="0">
                <a:latin typeface="Times New Roman" pitchFamily="18" charset="0"/>
                <a:cs typeface="Times New Roman" pitchFamily="18" charset="0"/>
              </a:rPr>
              <a:t> = -0.3890 at </a:t>
            </a:r>
            <a:r>
              <a:rPr lang="en-US" sz="2400" dirty="0" err="1" smtClean="0">
                <a:latin typeface="Times New Roman" pitchFamily="18" charset="0"/>
                <a:cs typeface="Times New Roman" pitchFamily="18" charset="0"/>
              </a:rPr>
              <a:t>E</a:t>
            </a:r>
            <a:r>
              <a:rPr lang="en-US" sz="2400" baseline="-25000" dirty="0" err="1" smtClean="0">
                <a:latin typeface="Times New Roman" pitchFamily="18" charset="0"/>
                <a:cs typeface="Times New Roman" pitchFamily="18" charset="0"/>
              </a:rPr>
              <a:t>min</a:t>
            </a:r>
            <a:r>
              <a:rPr lang="en-US" sz="2400" dirty="0" smtClean="0">
                <a:latin typeface="Times New Roman" pitchFamily="18" charset="0"/>
                <a:cs typeface="Times New Roman" pitchFamily="18" charset="0"/>
              </a:rPr>
              <a:t> = 0.0125 V </a:t>
            </a:r>
            <a:r>
              <a:rPr lang="en-US" sz="2400" i="1" dirty="0" smtClean="0">
                <a:latin typeface="Times New Roman" pitchFamily="18" charset="0"/>
                <a:cs typeface="Times New Roman" pitchFamily="18" charset="0"/>
              </a:rPr>
              <a:t>vs</a:t>
            </a:r>
            <a:r>
              <a:rPr lang="en-US" sz="2400" dirty="0" smtClean="0">
                <a:latin typeface="Times New Roman" pitchFamily="18" charset="0"/>
                <a:cs typeface="Times New Roman" pitchFamily="18" charset="0"/>
              </a:rPr>
              <a:t>. E</a:t>
            </a:r>
            <a:r>
              <a:rPr lang="en-US" sz="2400" baseline="30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the limiting value </a:t>
            </a:r>
            <a:r>
              <a:rPr lang="en-US" sz="2400" dirty="0" err="1" smtClean="0">
                <a:latin typeface="Times New Roman" pitchFamily="18" charset="0"/>
                <a:cs typeface="Times New Roman" pitchFamily="18" charset="0"/>
              </a:rPr>
              <a:t>Φ</a:t>
            </a:r>
            <a:r>
              <a:rPr lang="en-US" sz="2400" baseline="-25000" dirty="0" err="1" smtClean="0">
                <a:latin typeface="Times New Roman" pitchFamily="18" charset="0"/>
                <a:cs typeface="Times New Roman" pitchFamily="18" charset="0"/>
              </a:rPr>
              <a:t>lim</a:t>
            </a:r>
            <a:r>
              <a:rPr lang="en-US" sz="2400" dirty="0" smtClean="0">
                <a:latin typeface="Times New Roman" pitchFamily="18" charset="0"/>
                <a:cs typeface="Times New Roman" pitchFamily="18" charset="0"/>
              </a:rPr>
              <a:t>  =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-0.1697 and the maximum </a:t>
            </a:r>
            <a:r>
              <a:rPr lang="en-US" sz="2400" dirty="0" err="1" smtClean="0">
                <a:latin typeface="Times New Roman" pitchFamily="18" charset="0"/>
                <a:cs typeface="Times New Roman" pitchFamily="18" charset="0"/>
              </a:rPr>
              <a:t>Φ</a:t>
            </a:r>
            <a:r>
              <a:rPr lang="en-US" sz="2400" baseline="-25000" dirty="0" err="1" smtClean="0">
                <a:latin typeface="Times New Roman" pitchFamily="18" charset="0"/>
                <a:cs typeface="Times New Roman" pitchFamily="18" charset="0"/>
              </a:rPr>
              <a:t>max</a:t>
            </a:r>
            <a:r>
              <a:rPr lang="en-US" sz="2400" dirty="0" smtClean="0">
                <a:latin typeface="Times New Roman" pitchFamily="18" charset="0"/>
                <a:cs typeface="Times New Roman" pitchFamily="18" charset="0"/>
              </a:rPr>
              <a:t> = 0.0302 at </a:t>
            </a:r>
            <a:r>
              <a:rPr lang="en-US" sz="2400" dirty="0" err="1" smtClean="0">
                <a:latin typeface="Times New Roman" pitchFamily="18" charset="0"/>
                <a:cs typeface="Times New Roman" pitchFamily="18" charset="0"/>
              </a:rPr>
              <a:t>E</a:t>
            </a:r>
            <a:r>
              <a:rPr lang="en-US" sz="2400" baseline="-25000" dirty="0" err="1" smtClean="0">
                <a:latin typeface="Times New Roman" pitchFamily="18" charset="0"/>
                <a:cs typeface="Times New Roman" pitchFamily="18" charset="0"/>
              </a:rPr>
              <a:t>max</a:t>
            </a:r>
            <a:r>
              <a:rPr lang="en-US" sz="2400" dirty="0" smtClean="0">
                <a:latin typeface="Times New Roman" pitchFamily="18" charset="0"/>
                <a:cs typeface="Times New Roman" pitchFamily="18" charset="0"/>
              </a:rPr>
              <a:t> = 0.050 V. The minimum is caused by the minima of both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components and the maximum by the surface component. The minimum of the catalytic component is caused by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the maximum surface concentration of the complex B</a:t>
            </a:r>
            <a:r>
              <a:rPr lang="hr-HR" sz="2400" dirty="0" smtClean="0">
                <a:latin typeface="Times New Roman" pitchFamily="18" charset="0"/>
                <a:cs typeface="Times New Roman" pitchFamily="18" charset="0"/>
              </a:rPr>
              <a:t>Y </a:t>
            </a:r>
            <a:r>
              <a:rPr lang="en-US" sz="2400" dirty="0" smtClean="0">
                <a:latin typeface="Times New Roman" pitchFamily="18" charset="0"/>
                <a:cs typeface="Times New Roman" pitchFamily="18" charset="0"/>
              </a:rPr>
              <a:t>that appears at -0.015 V. The limiting current is a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consequence of steady-state that is established at potentials lower than  -0.2 V.</a:t>
            </a:r>
          </a:p>
          <a:p>
            <a:pPr>
              <a:lnSpc>
                <a:spcPct val="170000"/>
              </a:lnSpc>
              <a:buNone/>
            </a:pPr>
            <a:r>
              <a:rPr lang="en-US" sz="2400" dirty="0" smtClean="0">
                <a:latin typeface="Times New Roman" pitchFamily="18" charset="0"/>
                <a:cs typeface="Times New Roman" pitchFamily="18" charset="0"/>
              </a:rPr>
              <a:t>LimΦ</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-κ</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Kc</a:t>
            </a:r>
            <a:r>
              <a:rPr lang="en-US" sz="2400" baseline="-25000" dirty="0"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 Γ</a:t>
            </a:r>
            <a:r>
              <a:rPr lang="en-US" sz="2400" baseline="-25000" dirty="0" smtClean="0">
                <a:latin typeface="Times New Roman" pitchFamily="18" charset="0"/>
                <a:cs typeface="Times New Roman" pitchFamily="18" charset="0"/>
              </a:rPr>
              <a:t>BP</a:t>
            </a:r>
            <a:r>
              <a:rPr lang="en-US" sz="2400" dirty="0" smtClean="0">
                <a:latin typeface="Times New Roman" pitchFamily="18" charset="0"/>
                <a:cs typeface="Times New Roman" pitchFamily="18" charset="0"/>
              </a:rPr>
              <a:t> / Γ</a:t>
            </a:r>
            <a:r>
              <a:rPr lang="en-US" sz="2400" baseline="-250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 </a:t>
            </a:r>
            <a:r>
              <a:rPr lang="en-US" sz="2400" dirty="0" err="1" smtClean="0">
                <a:latin typeface="Times New Roman" pitchFamily="18" charset="0"/>
                <a:cs typeface="Times New Roman" pitchFamily="18" charset="0"/>
              </a:rPr>
              <a:t>Kc</a:t>
            </a:r>
            <a:r>
              <a:rPr lang="en-US" sz="2400" baseline="-25000" dirty="0" err="1"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(5)</a:t>
            </a:r>
          </a:p>
          <a:p>
            <a:pPr>
              <a:lnSpc>
                <a:spcPct val="150000"/>
              </a:lnSpc>
              <a:buNone/>
            </a:pPr>
            <a:r>
              <a:rPr lang="en-US" sz="2400" dirty="0" smtClean="0">
                <a:latin typeface="Times New Roman" pitchFamily="18" charset="0"/>
                <a:cs typeface="Times New Roman" pitchFamily="18" charset="0"/>
              </a:rPr>
              <a:t>The limiting values of the total current and the catalytic component are equal because the surface current tends to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zero at E &lt; -0.2 V. In the reverse branch of cyclic </a:t>
            </a:r>
            <a:r>
              <a:rPr lang="en-US" sz="2400" dirty="0" err="1" smtClean="0">
                <a:latin typeface="Times New Roman" pitchFamily="18" charset="0"/>
                <a:cs typeface="Times New Roman" pitchFamily="18" charset="0"/>
              </a:rPr>
              <a:t>voltammogram</a:t>
            </a:r>
            <a:r>
              <a:rPr lang="en-US" sz="2400" dirty="0" smtClean="0">
                <a:latin typeface="Times New Roman" pitchFamily="18" charset="0"/>
                <a:cs typeface="Times New Roman" pitchFamily="18" charset="0"/>
              </a:rPr>
              <a:t> the product dissociates from the electrode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surface at potentials at which the catalyst is oxidized and the concentration of the complex BY decreases to zero.</a:t>
            </a:r>
          </a:p>
          <a:p>
            <a:pPr>
              <a:lnSpc>
                <a:spcPct val="150000"/>
              </a:lnSpc>
              <a:buNone/>
            </a:pPr>
            <a:r>
              <a:rPr lang="en-US" sz="2400" dirty="0" smtClean="0">
                <a:latin typeface="Times New Roman" pitchFamily="18" charset="0"/>
                <a:cs typeface="Times New Roman" pitchFamily="18" charset="0"/>
              </a:rPr>
              <a:t>The catalyst may become totally blocked if the product does not dissociate. This can be seen in Figure 2. The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response exhibits the minimum at 0.018 V in the forward branch, but zero current in the reverse branch. This is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because the concentration of the complex BP does not change during the reverse scan.</a:t>
            </a:r>
          </a:p>
          <a:p>
            <a:pPr>
              <a:lnSpc>
                <a:spcPct val="150000"/>
              </a:lnSpc>
              <a:buNone/>
            </a:pPr>
            <a:r>
              <a:rPr lang="en-US" sz="2400" dirty="0" smtClean="0">
                <a:latin typeface="Times New Roman" pitchFamily="18" charset="0"/>
                <a:cs typeface="Times New Roman" pitchFamily="18" charset="0"/>
              </a:rPr>
              <a:t>Under the influence of increased rate constant of dissociation of the complex BP the response becomes </a:t>
            </a:r>
            <a:r>
              <a:rPr lang="en-US" sz="2400" dirty="0" err="1" smtClean="0">
                <a:latin typeface="Times New Roman" pitchFamily="18" charset="0"/>
                <a:cs typeface="Times New Roman" pitchFamily="18" charset="0"/>
              </a:rPr>
              <a:t>sigmoidal</a:t>
            </a:r>
            <a:r>
              <a:rPr lang="en-US" sz="2400" dirty="0" smtClean="0">
                <a:latin typeface="Times New Roman" pitchFamily="18" charset="0"/>
                <a:cs typeface="Times New Roman" pitchFamily="18" charset="0"/>
              </a:rPr>
              <a:t>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curve. This is shown in Figure 3. If </a:t>
            </a:r>
            <a:r>
              <a:rPr lang="en-US" sz="2400" dirty="0" err="1" smtClean="0">
                <a:latin typeface="Times New Roman" pitchFamily="18" charset="0"/>
                <a:cs typeface="Times New Roman" pitchFamily="18" charset="0"/>
              </a:rPr>
              <a:t>κ</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 0.77 the minimum response is -0.7785, the peak potential is 0.028 V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and the limiting response is -0.6678. The ratio between minimum and limiting currents is 1.166. With the further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increasing of </a:t>
            </a:r>
            <a:r>
              <a:rPr lang="en-US" sz="2400" dirty="0" err="1" smtClean="0">
                <a:latin typeface="Times New Roman" pitchFamily="18" charset="0"/>
                <a:cs typeface="Times New Roman" pitchFamily="18" charset="0"/>
              </a:rPr>
              <a:t>κ</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the minimum disappear and the limiting current decreases to -1.7. If the dissociation of BP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complex is infinitely fast, the blockade of catalyst can be neglected and the limiting current tends to -5. If </a:t>
            </a:r>
            <a:r>
              <a:rPr lang="en-US" sz="2400" dirty="0" err="1" smtClean="0">
                <a:latin typeface="Times New Roman" pitchFamily="18" charset="0"/>
                <a:cs typeface="Times New Roman" pitchFamily="18" charset="0"/>
              </a:rPr>
              <a:t>dE</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dt</a:t>
            </a:r>
            <a:r>
              <a:rPr lang="en-US" sz="2400" dirty="0" smtClean="0">
                <a:latin typeface="Times New Roman" pitchFamily="18" charset="0"/>
                <a:cs typeface="Times New Roman" pitchFamily="18" charset="0"/>
              </a:rPr>
              <a:t>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 0.1 V/s the dimensionless rate constants of dissociation used in these calculations correspond to the real </a:t>
            </a:r>
            <a:endParaRPr lang="hr-HR" sz="2400" dirty="0" smtClean="0">
              <a:latin typeface="Times New Roman" pitchFamily="18" charset="0"/>
              <a:cs typeface="Times New Roman" pitchFamily="18" charset="0"/>
            </a:endParaRPr>
          </a:p>
          <a:p>
            <a:pPr>
              <a:lnSpc>
                <a:spcPct val="150000"/>
              </a:lnSpc>
              <a:buNone/>
            </a:pPr>
            <a:r>
              <a:rPr lang="hr-HR" sz="2400" dirty="0" smtClean="0">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onstants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 3 s</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and 10 s</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respectively.</a:t>
            </a:r>
          </a:p>
          <a:p>
            <a:pPr>
              <a:lnSpc>
                <a:spcPct val="150000"/>
              </a:lnSpc>
              <a:buNone/>
            </a:pPr>
            <a:r>
              <a:rPr lang="en-US" sz="2400" dirty="0" smtClean="0">
                <a:latin typeface="Times New Roman" pitchFamily="18" charset="0"/>
                <a:cs typeface="Times New Roman" pitchFamily="18" charset="0"/>
              </a:rPr>
              <a:t>The concentration of substrate is a variable that can be changed experimentally. Equation (5) can be rearranged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to the form:</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LimΦ</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κ</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z (</a:t>
            </a:r>
            <a:r>
              <a:rPr lang="en-US" sz="2400" dirty="0" err="1" smtClean="0">
                <a:latin typeface="Times New Roman" pitchFamily="18" charset="0"/>
                <a:cs typeface="Times New Roman" pitchFamily="18" charset="0"/>
              </a:rPr>
              <a:t>κ</a:t>
            </a:r>
            <a:r>
              <a:rPr lang="en-US" sz="2400" baseline="-25000" dirty="0" err="1" smtClean="0">
                <a:latin typeface="Times New Roman" pitchFamily="18" charset="0"/>
                <a:cs typeface="Times New Roman" pitchFamily="18" charset="0"/>
              </a:rPr>
              <a:t>dis</a:t>
            </a:r>
            <a:r>
              <a:rPr lang="en-US" sz="2400" dirty="0" smtClean="0">
                <a:latin typeface="Times New Roman" pitchFamily="18" charset="0"/>
                <a:cs typeface="Times New Roman" pitchFamily="18" charset="0"/>
              </a:rPr>
              <a:t> + z)</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(6)</a:t>
            </a:r>
          </a:p>
          <a:p>
            <a:pPr>
              <a:lnSpc>
                <a:spcPct val="150000"/>
              </a:lnSpc>
              <a:buNone/>
            </a:pPr>
            <a:r>
              <a:rPr lang="hr-HR" sz="2400"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here z = κ</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Kc</a:t>
            </a:r>
            <a:r>
              <a:rPr lang="en-US" sz="2400" baseline="-25000" dirty="0"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 </a:t>
            </a:r>
            <a:r>
              <a:rPr lang="en-US" sz="2400" dirty="0" err="1" smtClean="0">
                <a:latin typeface="Times New Roman" pitchFamily="18" charset="0"/>
                <a:cs typeface="Times New Roman" pitchFamily="18" charset="0"/>
              </a:rPr>
              <a:t>Kc</a:t>
            </a:r>
            <a:r>
              <a:rPr lang="en-US" sz="2400" baseline="-25000" dirty="0" err="1"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Considering that </a:t>
            </a:r>
            <a:r>
              <a:rPr lang="en-US" sz="2400" dirty="0" err="1" smtClean="0">
                <a:latin typeface="Times New Roman" pitchFamily="18" charset="0"/>
                <a:cs typeface="Times New Roman" pitchFamily="18" charset="0"/>
              </a:rPr>
              <a:t>Φ</a:t>
            </a:r>
            <a:r>
              <a:rPr lang="en-US" sz="2400" baseline="-25000" dirty="0" err="1" smtClean="0">
                <a:latin typeface="Times New Roman" pitchFamily="18" charset="0"/>
                <a:cs typeface="Times New Roman" pitchFamily="18" charset="0"/>
              </a:rPr>
              <a:t>lim</a:t>
            </a:r>
            <a:r>
              <a:rPr lang="en-US" sz="2400" dirty="0" smtClean="0">
                <a:latin typeface="Times New Roman" pitchFamily="18" charset="0"/>
                <a:cs typeface="Times New Roman" pitchFamily="18" charset="0"/>
              </a:rPr>
              <a:t> = limΦ</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equation (6) can be further rearranged:</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-Φ</a:t>
            </a:r>
            <a:r>
              <a:rPr lang="en-US" sz="2400" baseline="-25000" dirty="0" smtClean="0">
                <a:latin typeface="Times New Roman" pitchFamily="18" charset="0"/>
                <a:cs typeface="Times New Roman" pitchFamily="18" charset="0"/>
              </a:rPr>
              <a:t>lim</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κ</a:t>
            </a:r>
            <a:r>
              <a:rPr lang="en-US" sz="2400" baseline="-25000" dirty="0" smtClean="0">
                <a:latin typeface="Times New Roman" pitchFamily="18" charset="0"/>
                <a:cs typeface="Times New Roman" pitchFamily="18" charset="0"/>
              </a:rPr>
              <a:t>dis</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κ</a:t>
            </a:r>
            <a:r>
              <a:rPr lang="en-US" sz="2400" baseline="-25000" dirty="0" smtClean="0">
                <a:latin typeface="Times New Roman" pitchFamily="18" charset="0"/>
                <a:cs typeface="Times New Roman" pitchFamily="18" charset="0"/>
              </a:rPr>
              <a:t>0</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κ</a:t>
            </a:r>
            <a:r>
              <a:rPr lang="en-US" sz="2400" baseline="-25000" dirty="0" smtClean="0">
                <a:latin typeface="Times New Roman" pitchFamily="18" charset="0"/>
                <a:cs typeface="Times New Roman" pitchFamily="18" charset="0"/>
              </a:rPr>
              <a:t>0</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K</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a:t>
            </a:r>
            <a:r>
              <a:rPr lang="en-US" sz="2400" baseline="-25000" dirty="0" err="1"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hr-H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(7)</a:t>
            </a:r>
          </a:p>
          <a:p>
            <a:pPr>
              <a:lnSpc>
                <a:spcPct val="150000"/>
              </a:lnSpc>
              <a:buNone/>
            </a:pPr>
            <a:r>
              <a:rPr lang="en-US" sz="2400" dirty="0" smtClean="0">
                <a:latin typeface="Times New Roman" pitchFamily="18" charset="0"/>
                <a:cs typeface="Times New Roman" pitchFamily="18" charset="0"/>
              </a:rPr>
              <a:t>This equation shows that the inverse value of limiting current is linearly proportional to the inverse value of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concentration of substrate. A theoretical example of this relationship is shown in Figure 4. For the parameters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used in this calculation, the slope and intercept of this straight line are 0.2 and 1.2, respectively. In the real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experiment the slope is (FSΓ</a:t>
            </a:r>
            <a:r>
              <a:rPr lang="en-US" sz="2400" baseline="-250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k</a:t>
            </a:r>
            <a:r>
              <a:rPr lang="en-US" sz="2400" baseline="-25000" dirty="0" smtClean="0">
                <a:latin typeface="Times New Roman" pitchFamily="18" charset="0"/>
                <a:cs typeface="Times New Roman" pitchFamily="18" charset="0"/>
              </a:rPr>
              <a:t>0</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K</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and the intercept is (FSΓ</a:t>
            </a:r>
            <a:r>
              <a:rPr lang="en-US" sz="2400" baseline="-25000" dirty="0" smtClean="0">
                <a:latin typeface="Times New Roman" pitchFamily="18" charset="0"/>
                <a:cs typeface="Times New Roman" pitchFamily="18" charset="0"/>
              </a:rPr>
              <a:t>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(k</a:t>
            </a:r>
            <a:r>
              <a:rPr lang="en-US" sz="2400" baseline="-25000" dirty="0" smtClean="0">
                <a:latin typeface="Times New Roman" pitchFamily="18" charset="0"/>
                <a:cs typeface="Times New Roman" pitchFamily="18" charset="0"/>
              </a:rPr>
              <a:t>dis</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k</a:t>
            </a:r>
            <a:r>
              <a:rPr lang="en-US" sz="2400" baseline="-25000" dirty="0" smtClean="0">
                <a:latin typeface="Times New Roman" pitchFamily="18" charset="0"/>
                <a:cs typeface="Times New Roman" pitchFamily="18" charset="0"/>
              </a:rPr>
              <a:t>0</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The equilibrium constant can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be estimated from the dependence of peak potential on the concentration of substrate. The results of simulation</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 that are shown in Figure 5 confirm that the function Exp[(F/RT)(</a:t>
            </a:r>
            <a:r>
              <a:rPr lang="en-US" sz="2400" dirty="0" err="1" smtClean="0">
                <a:latin typeface="Times New Roman" pitchFamily="18" charset="0"/>
                <a:cs typeface="Times New Roman" pitchFamily="18" charset="0"/>
              </a:rPr>
              <a:t>E</a:t>
            </a:r>
            <a:r>
              <a:rPr lang="en-US" sz="2400" baseline="-25000" dirty="0" err="1" smtClean="0">
                <a:latin typeface="Times New Roman" pitchFamily="18" charset="0"/>
                <a:cs typeface="Times New Roman" pitchFamily="18" charset="0"/>
              </a:rPr>
              <a:t>min</a:t>
            </a:r>
            <a:r>
              <a:rPr lang="en-US" sz="2400" dirty="0" smtClean="0">
                <a:latin typeface="Times New Roman" pitchFamily="18" charset="0"/>
                <a:cs typeface="Times New Roman" pitchFamily="18" charset="0"/>
              </a:rPr>
              <a:t> – E</a:t>
            </a:r>
            <a:r>
              <a:rPr lang="en-US" sz="2400" baseline="30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depends linearly on the product </a:t>
            </a:r>
            <a:endParaRPr lang="hr-HR" sz="2400" dirty="0" smtClean="0">
              <a:latin typeface="Times New Roman" pitchFamily="18" charset="0"/>
              <a:cs typeface="Times New Roman" pitchFamily="18" charset="0"/>
            </a:endParaRPr>
          </a:p>
          <a:p>
            <a:pPr>
              <a:lnSpc>
                <a:spcPct val="150000"/>
              </a:lnSpc>
              <a:buNone/>
            </a:pPr>
            <a:r>
              <a:rPr lang="en-US" sz="2400" dirty="0" err="1" smtClean="0">
                <a:latin typeface="Times New Roman" pitchFamily="18" charset="0"/>
                <a:cs typeface="Times New Roman" pitchFamily="18" charset="0"/>
              </a:rPr>
              <a:t>Kc</a:t>
            </a:r>
            <a:r>
              <a:rPr lang="en-US" sz="2400" baseline="-25000" dirty="0" err="1" smtClean="0">
                <a:latin typeface="Times New Roman" pitchFamily="18" charset="0"/>
                <a:cs typeface="Times New Roman" pitchFamily="18" charset="0"/>
              </a:rPr>
              <a:t>Y</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with the slope 0.98 and the intercept 0.3. This means that the relationship between this function and the </a:t>
            </a:r>
            <a:endParaRPr lang="hr-HR" sz="2400" dirty="0" smtClean="0">
              <a:latin typeface="Times New Roman" pitchFamily="18" charset="0"/>
              <a:cs typeface="Times New Roman" pitchFamily="18" charset="0"/>
            </a:endParaRPr>
          </a:p>
          <a:p>
            <a:pPr>
              <a:lnSpc>
                <a:spcPct val="150000"/>
              </a:lnSpc>
              <a:buNone/>
            </a:pPr>
            <a:r>
              <a:rPr lang="hr-HR" sz="2400" dirty="0" smtClean="0">
                <a:latin typeface="Times New Roman" pitchFamily="18" charset="0"/>
                <a:cs typeface="Times New Roman" pitchFamily="18" charset="0"/>
              </a:rPr>
              <a:t>s</a:t>
            </a:r>
            <a:r>
              <a:rPr lang="en-US" sz="2400" dirty="0" err="1" smtClean="0">
                <a:latin typeface="Times New Roman" pitchFamily="18" charset="0"/>
                <a:cs typeface="Times New Roman" pitchFamily="18" charset="0"/>
              </a:rPr>
              <a:t>ubstrate</a:t>
            </a:r>
            <a:r>
              <a:rPr lang="en-US" sz="2400" dirty="0" smtClean="0">
                <a:latin typeface="Times New Roman" pitchFamily="18" charset="0"/>
                <a:cs typeface="Times New Roman" pitchFamily="18" charset="0"/>
              </a:rPr>
              <a:t> concentration is a straight line with the slope 0.98 K. The standard potential of the electrode reaction </a:t>
            </a:r>
            <a:endParaRPr lang="hr-HR" sz="2400" dirty="0" smtClean="0">
              <a:latin typeface="Times New Roman" pitchFamily="18" charset="0"/>
              <a:cs typeface="Times New Roman" pitchFamily="18" charset="0"/>
            </a:endParaRPr>
          </a:p>
          <a:p>
            <a:pPr>
              <a:lnSpc>
                <a:spcPct val="150000"/>
              </a:lnSpc>
              <a:buNone/>
            </a:pPr>
            <a:r>
              <a:rPr lang="en-US" sz="2400" dirty="0" smtClean="0">
                <a:latin typeface="Times New Roman" pitchFamily="18" charset="0"/>
                <a:cs typeface="Times New Roman" pitchFamily="18" charset="0"/>
              </a:rPr>
              <a:t>(1) can be determined in the absence of substrate.</a:t>
            </a:r>
            <a:endParaRPr lang="hr-HR" sz="2400" dirty="0" smtClean="0">
              <a:latin typeface="Times New Roman" pitchFamily="18" charset="0"/>
              <a:cs typeface="Times New Roman" pitchFamily="18" charset="0"/>
            </a:endParaRPr>
          </a:p>
          <a:p>
            <a:pPr>
              <a:lnSpc>
                <a:spcPct val="150000"/>
              </a:lnSpc>
              <a:buNone/>
            </a:pPr>
            <a:endParaRPr lang="en-US" sz="2400" dirty="0" smtClean="0">
              <a:latin typeface="Times New Roman" pitchFamily="18" charset="0"/>
              <a:cs typeface="Times New Roman" pitchFamily="18" charset="0"/>
            </a:endParaRPr>
          </a:p>
          <a:p>
            <a:pPr>
              <a:lnSpc>
                <a:spcPct val="150000"/>
              </a:lnSpc>
              <a:buNone/>
            </a:pPr>
            <a:endParaRPr lang="en-US" sz="2400" dirty="0">
              <a:latin typeface="Times New Roman" pitchFamily="18" charset="0"/>
              <a:cs typeface="Times New Roman" pitchFamily="18" charset="0"/>
            </a:endParaRPr>
          </a:p>
        </p:txBody>
      </p:sp>
      <p:sp>
        <p:nvSpPr>
          <p:cNvPr id="5" name="Text Placeholder 4"/>
          <p:cNvSpPr>
            <a:spLocks noGrp="1"/>
          </p:cNvSpPr>
          <p:nvPr>
            <p:ph type="body" sz="quarter" idx="3"/>
          </p:nvPr>
        </p:nvSpPr>
        <p:spPr>
          <a:xfrm>
            <a:off x="16460809" y="11460401"/>
            <a:ext cx="14323040" cy="4273734"/>
          </a:xfrm>
        </p:spPr>
        <p:txBody>
          <a:bodyPr>
            <a:normAutofit fontScale="25000" lnSpcReduction="20000"/>
          </a:bodyPr>
          <a:lstStyle/>
          <a:p>
            <a:pPr>
              <a:lnSpc>
                <a:spcPct val="170000"/>
              </a:lnSpc>
            </a:pPr>
            <a:r>
              <a:rPr lang="en-US" sz="9600" dirty="0" smtClean="0">
                <a:latin typeface="Times New Roman" pitchFamily="18" charset="0"/>
                <a:cs typeface="Times New Roman" pitchFamily="18" charset="0"/>
              </a:rPr>
              <a:t>Conclusions</a:t>
            </a:r>
          </a:p>
          <a:p>
            <a:pPr>
              <a:lnSpc>
                <a:spcPct val="170000"/>
              </a:lnSpc>
            </a:pPr>
            <a:r>
              <a:rPr lang="en-US" sz="9600" dirty="0" smtClean="0">
                <a:latin typeface="Times New Roman" pitchFamily="18" charset="0"/>
                <a:cs typeface="Times New Roman" pitchFamily="18" charset="0"/>
              </a:rPr>
              <a:t>          </a:t>
            </a:r>
            <a:r>
              <a:rPr lang="en-US" sz="9600" b="0" dirty="0" smtClean="0">
                <a:latin typeface="Times New Roman" pitchFamily="18" charset="0"/>
                <a:cs typeface="Times New Roman" pitchFamily="18" charset="0"/>
              </a:rPr>
              <a:t>The adsorption and desorption of product of catalytic reaction are important steps of EC' mechanism. They control the surface concentration of the complex between catalyst and substrate and the establishment of steady-state. The rate of dissociation of the product from the surface can be neglected only if it is infinitely high. Generally, the response of </a:t>
            </a:r>
            <a:r>
              <a:rPr lang="en-US" sz="9600" b="0" dirty="0" err="1" smtClean="0">
                <a:latin typeface="Times New Roman" pitchFamily="18" charset="0"/>
                <a:cs typeface="Times New Roman" pitchFamily="18" charset="0"/>
              </a:rPr>
              <a:t>electrocatalytic</a:t>
            </a:r>
            <a:r>
              <a:rPr lang="en-US" sz="9600" b="0" dirty="0" smtClean="0">
                <a:latin typeface="Times New Roman" pitchFamily="18" charset="0"/>
                <a:cs typeface="Times New Roman" pitchFamily="18" charset="0"/>
              </a:rPr>
              <a:t> mechanism in cyclic </a:t>
            </a:r>
            <a:r>
              <a:rPr lang="en-US" sz="9600" b="0" dirty="0" err="1" smtClean="0">
                <a:latin typeface="Times New Roman" pitchFamily="18" charset="0"/>
                <a:cs typeface="Times New Roman" pitchFamily="18" charset="0"/>
              </a:rPr>
              <a:t>voltammetry</a:t>
            </a:r>
            <a:r>
              <a:rPr lang="en-US" sz="9600" b="0" dirty="0" smtClean="0">
                <a:latin typeface="Times New Roman" pitchFamily="18" charset="0"/>
                <a:cs typeface="Times New Roman" pitchFamily="18" charset="0"/>
              </a:rPr>
              <a:t> exhibits a minimum in the reductive branch, which is followed by the limiting current under steady-state conditions. The later is useful for kinetic measurements. The response acquires the </a:t>
            </a:r>
            <a:r>
              <a:rPr lang="en-US" sz="9600" b="0" dirty="0" err="1" smtClean="0">
                <a:latin typeface="Times New Roman" pitchFamily="18" charset="0"/>
                <a:cs typeface="Times New Roman" pitchFamily="18" charset="0"/>
              </a:rPr>
              <a:t>sigmoidal</a:t>
            </a:r>
            <a:r>
              <a:rPr lang="en-US" sz="9600" b="0" dirty="0" smtClean="0">
                <a:latin typeface="Times New Roman" pitchFamily="18" charset="0"/>
                <a:cs typeface="Times New Roman" pitchFamily="18" charset="0"/>
              </a:rPr>
              <a:t> form if there is no influence of the product.</a:t>
            </a:r>
          </a:p>
          <a:p>
            <a:pPr>
              <a:lnSpc>
                <a:spcPct val="170000"/>
              </a:lnSpc>
            </a:pPr>
            <a:endParaRPr lang="en-US" sz="2400" b="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cstate="print"/>
          <a:srcRect/>
          <a:stretch>
            <a:fillRect/>
          </a:stretch>
        </p:blipFill>
        <p:spPr bwMode="auto">
          <a:xfrm>
            <a:off x="3168577" y="18830479"/>
            <a:ext cx="10441160" cy="2160240"/>
          </a:xfrm>
          <a:prstGeom prst="rect">
            <a:avLst/>
          </a:prstGeom>
          <a:noFill/>
          <a:ln w="9525">
            <a:noFill/>
            <a:miter lim="800000"/>
            <a:headEnd/>
            <a:tailEnd/>
          </a:ln>
        </p:spPr>
      </p:pic>
      <p:pic>
        <p:nvPicPr>
          <p:cNvPr id="1026" name="Picture 2"/>
          <p:cNvPicPr>
            <a:picLocks noGrp="1" noChangeAspect="1" noChangeArrowheads="1"/>
          </p:cNvPicPr>
          <p:nvPr>
            <p:ph sz="quarter" idx="4"/>
          </p:nvPr>
        </p:nvPicPr>
        <p:blipFill>
          <a:blip r:embed="rId3" cstate="print"/>
          <a:srcRect/>
          <a:stretch>
            <a:fillRect/>
          </a:stretch>
        </p:blipFill>
        <p:spPr bwMode="auto">
          <a:xfrm>
            <a:off x="20522504" y="15590119"/>
            <a:ext cx="6104865" cy="4240676"/>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20522504" y="21492451"/>
            <a:ext cx="6402495" cy="4394812"/>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6147295" y="28551559"/>
            <a:ext cx="6598174" cy="5616624"/>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22898769" y="28813861"/>
            <a:ext cx="7272808" cy="5354322"/>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15974218" y="38200631"/>
            <a:ext cx="6818503" cy="5472608"/>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23258809" y="37912599"/>
            <a:ext cx="7071978" cy="5688632"/>
          </a:xfrm>
          <a:prstGeom prst="rect">
            <a:avLst/>
          </a:prstGeom>
          <a:noFill/>
          <a:ln w="9525">
            <a:noFill/>
            <a:miter lim="800000"/>
            <a:headEnd/>
            <a:tailEnd/>
          </a:ln>
        </p:spPr>
      </p:pic>
      <p:sp>
        <p:nvSpPr>
          <p:cNvPr id="1025" name="Rectangle 1"/>
          <p:cNvSpPr>
            <a:spLocks noChangeArrowheads="1"/>
          </p:cNvSpPr>
          <p:nvPr/>
        </p:nvSpPr>
        <p:spPr bwMode="auto">
          <a:xfrm>
            <a:off x="17282145" y="44674100"/>
            <a:ext cx="131054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Linear relationship between inverse limiting current and inverse product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Kc</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5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5</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Dependence of the function of peak potential on the product of equilibrium constant and substrate concentration; κ</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5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The straight line is a linear approximation that applies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Kc</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0.2.</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2"/>
          <p:cNvSpPr>
            <a:spLocks noChangeArrowheads="1"/>
          </p:cNvSpPr>
          <p:nvPr/>
        </p:nvSpPr>
        <p:spPr bwMode="auto">
          <a:xfrm>
            <a:off x="17354153" y="35231597"/>
            <a:ext cx="1274541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Cyclic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voltammogram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and its surface (2) and catalytic (3) components.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Kc</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κ</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10,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0.3 V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0.77 (A) and 2.57 (B).</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3"/>
          <p:cNvSpPr>
            <a:spLocks noChangeArrowheads="1"/>
          </p:cNvSpPr>
          <p:nvPr/>
        </p:nvSpPr>
        <p:spPr bwMode="auto">
          <a:xfrm>
            <a:off x="17354153" y="19986726"/>
            <a:ext cx="1188132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Dimensionless cyclic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voltammogram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and its surface (2) and catalytic (3) components.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Kc</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κ</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0.257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0.3 V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4"/>
          <p:cNvSpPr>
            <a:spLocks noChangeArrowheads="1"/>
          </p:cNvSpPr>
          <p:nvPr/>
        </p:nvSpPr>
        <p:spPr bwMode="auto">
          <a:xfrm>
            <a:off x="17426161" y="26214128"/>
            <a:ext cx="120973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Cyclic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voltammogram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and its surface (2) and catalytic (3) components.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Kc</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a:t>
            </a:r>
            <a:endParaRPr kumimoji="0" lang="hr-H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κ</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0.3 V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5"/>
          <p:cNvSpPr>
            <a:spLocks noChangeArrowheads="1"/>
          </p:cNvSpPr>
          <p:nvPr/>
        </p:nvSpPr>
        <p:spPr bwMode="auto">
          <a:xfrm>
            <a:off x="17354153" y="47133381"/>
            <a:ext cx="1180931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Acknowledgement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financial support by the Croatian Science Foundation in the frame of the project number IP-11-2013-2072 is gratefully acknowledged.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1137</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Influence of product adsorption on catalytic reaction determined by Michaelis-Menten kinetics  Šebojka Komorsky-Lovrić and Milivoj Lovrić  Department of Marine and Environmental Research, “Ruđer Bošković” Institute,  Zagreb, Croatia </vt:lpstr>
    </vt:vector>
  </TitlesOfParts>
  <Company>IRB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Milivoj Lovric</dc:creator>
  <cp:lastModifiedBy>Korisnik</cp:lastModifiedBy>
  <cp:revision>63</cp:revision>
  <dcterms:created xsi:type="dcterms:W3CDTF">2015-05-25T11:53:17Z</dcterms:created>
  <dcterms:modified xsi:type="dcterms:W3CDTF">2015-06-29T09:14:26Z</dcterms:modified>
</cp:coreProperties>
</file>