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32404050" cy="51198463"/>
  <p:notesSz cx="6858000" cy="9144000"/>
  <p:defaultTextStyle>
    <a:defPPr>
      <a:defRPr lang="en-US"/>
    </a:defPPr>
    <a:lvl1pPr marL="0" algn="l" defTabSz="4777283" rtl="0" eaLnBrk="1" latinLnBrk="0" hangingPunct="1">
      <a:defRPr sz="9400" kern="1200">
        <a:solidFill>
          <a:schemeClr val="tx1"/>
        </a:solidFill>
        <a:latin typeface="+mn-lt"/>
        <a:ea typeface="+mn-ea"/>
        <a:cs typeface="+mn-cs"/>
      </a:defRPr>
    </a:lvl1pPr>
    <a:lvl2pPr marL="2388641" algn="l" defTabSz="4777283" rtl="0" eaLnBrk="1" latinLnBrk="0" hangingPunct="1">
      <a:defRPr sz="9400" kern="1200">
        <a:solidFill>
          <a:schemeClr val="tx1"/>
        </a:solidFill>
        <a:latin typeface="+mn-lt"/>
        <a:ea typeface="+mn-ea"/>
        <a:cs typeface="+mn-cs"/>
      </a:defRPr>
    </a:lvl2pPr>
    <a:lvl3pPr marL="4777283" algn="l" defTabSz="4777283" rtl="0" eaLnBrk="1" latinLnBrk="0" hangingPunct="1">
      <a:defRPr sz="9400" kern="1200">
        <a:solidFill>
          <a:schemeClr val="tx1"/>
        </a:solidFill>
        <a:latin typeface="+mn-lt"/>
        <a:ea typeface="+mn-ea"/>
        <a:cs typeface="+mn-cs"/>
      </a:defRPr>
    </a:lvl3pPr>
    <a:lvl4pPr marL="7165924" algn="l" defTabSz="4777283" rtl="0" eaLnBrk="1" latinLnBrk="0" hangingPunct="1">
      <a:defRPr sz="9400" kern="1200">
        <a:solidFill>
          <a:schemeClr val="tx1"/>
        </a:solidFill>
        <a:latin typeface="+mn-lt"/>
        <a:ea typeface="+mn-ea"/>
        <a:cs typeface="+mn-cs"/>
      </a:defRPr>
    </a:lvl4pPr>
    <a:lvl5pPr marL="9554566" algn="l" defTabSz="4777283" rtl="0" eaLnBrk="1" latinLnBrk="0" hangingPunct="1">
      <a:defRPr sz="9400" kern="1200">
        <a:solidFill>
          <a:schemeClr val="tx1"/>
        </a:solidFill>
        <a:latin typeface="+mn-lt"/>
        <a:ea typeface="+mn-ea"/>
        <a:cs typeface="+mn-cs"/>
      </a:defRPr>
    </a:lvl5pPr>
    <a:lvl6pPr marL="11943207" algn="l" defTabSz="4777283" rtl="0" eaLnBrk="1" latinLnBrk="0" hangingPunct="1">
      <a:defRPr sz="9400" kern="1200">
        <a:solidFill>
          <a:schemeClr val="tx1"/>
        </a:solidFill>
        <a:latin typeface="+mn-lt"/>
        <a:ea typeface="+mn-ea"/>
        <a:cs typeface="+mn-cs"/>
      </a:defRPr>
    </a:lvl6pPr>
    <a:lvl7pPr marL="14331848" algn="l" defTabSz="4777283" rtl="0" eaLnBrk="1" latinLnBrk="0" hangingPunct="1">
      <a:defRPr sz="9400" kern="1200">
        <a:solidFill>
          <a:schemeClr val="tx1"/>
        </a:solidFill>
        <a:latin typeface="+mn-lt"/>
        <a:ea typeface="+mn-ea"/>
        <a:cs typeface="+mn-cs"/>
      </a:defRPr>
    </a:lvl7pPr>
    <a:lvl8pPr marL="16720490" algn="l" defTabSz="4777283" rtl="0" eaLnBrk="1" latinLnBrk="0" hangingPunct="1">
      <a:defRPr sz="9400" kern="1200">
        <a:solidFill>
          <a:schemeClr val="tx1"/>
        </a:solidFill>
        <a:latin typeface="+mn-lt"/>
        <a:ea typeface="+mn-ea"/>
        <a:cs typeface="+mn-cs"/>
      </a:defRPr>
    </a:lvl8pPr>
    <a:lvl9pPr marL="19109131" algn="l" defTabSz="4777283" rtl="0" eaLnBrk="1" latinLnBrk="0" hangingPunct="1">
      <a:defRPr sz="94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126">
          <p15:clr>
            <a:srgbClr val="A4A3A4"/>
          </p15:clr>
        </p15:guide>
        <p15:guide id="2" pos="10206">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7" d="100"/>
          <a:sy n="17" d="100"/>
        </p:scale>
        <p:origin x="3096" y="120"/>
      </p:cViewPr>
      <p:guideLst>
        <p:guide orient="horz" pos="16126"/>
        <p:guide pos="10206"/>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430304" y="15904712"/>
            <a:ext cx="27543443" cy="10974485"/>
          </a:xfrm>
        </p:spPr>
        <p:txBody>
          <a:bodyPr/>
          <a:lstStyle/>
          <a:p>
            <a:r>
              <a:rPr lang="en-US" smtClean="0"/>
              <a:t>Click to edit Master title style</a:t>
            </a:r>
            <a:endParaRPr lang="en-US"/>
          </a:p>
        </p:txBody>
      </p:sp>
      <p:sp>
        <p:nvSpPr>
          <p:cNvPr id="3" name="Subtitle 2"/>
          <p:cNvSpPr>
            <a:spLocks noGrp="1"/>
          </p:cNvSpPr>
          <p:nvPr>
            <p:ph type="subTitle" idx="1"/>
          </p:nvPr>
        </p:nvSpPr>
        <p:spPr>
          <a:xfrm>
            <a:off x="4860608" y="29012462"/>
            <a:ext cx="22682835" cy="13084052"/>
          </a:xfrm>
        </p:spPr>
        <p:txBody>
          <a:bodyPr/>
          <a:lstStyle>
            <a:lvl1pPr marL="0" indent="0" algn="ctr">
              <a:buNone/>
              <a:defRPr>
                <a:solidFill>
                  <a:schemeClr val="tx1">
                    <a:tint val="75000"/>
                  </a:schemeClr>
                </a:solidFill>
              </a:defRPr>
            </a:lvl1pPr>
            <a:lvl2pPr marL="2388641" indent="0" algn="ctr">
              <a:buNone/>
              <a:defRPr>
                <a:solidFill>
                  <a:schemeClr val="tx1">
                    <a:tint val="75000"/>
                  </a:schemeClr>
                </a:solidFill>
              </a:defRPr>
            </a:lvl2pPr>
            <a:lvl3pPr marL="4777283" indent="0" algn="ctr">
              <a:buNone/>
              <a:defRPr>
                <a:solidFill>
                  <a:schemeClr val="tx1">
                    <a:tint val="75000"/>
                  </a:schemeClr>
                </a:solidFill>
              </a:defRPr>
            </a:lvl3pPr>
            <a:lvl4pPr marL="7165924" indent="0" algn="ctr">
              <a:buNone/>
              <a:defRPr>
                <a:solidFill>
                  <a:schemeClr val="tx1">
                    <a:tint val="75000"/>
                  </a:schemeClr>
                </a:solidFill>
              </a:defRPr>
            </a:lvl4pPr>
            <a:lvl5pPr marL="9554566" indent="0" algn="ctr">
              <a:buNone/>
              <a:defRPr>
                <a:solidFill>
                  <a:schemeClr val="tx1">
                    <a:tint val="75000"/>
                  </a:schemeClr>
                </a:solidFill>
              </a:defRPr>
            </a:lvl5pPr>
            <a:lvl6pPr marL="11943207" indent="0" algn="ctr">
              <a:buNone/>
              <a:defRPr>
                <a:solidFill>
                  <a:schemeClr val="tx1">
                    <a:tint val="75000"/>
                  </a:schemeClr>
                </a:solidFill>
              </a:defRPr>
            </a:lvl6pPr>
            <a:lvl7pPr marL="14331848" indent="0" algn="ctr">
              <a:buNone/>
              <a:defRPr>
                <a:solidFill>
                  <a:schemeClr val="tx1">
                    <a:tint val="75000"/>
                  </a:schemeClr>
                </a:solidFill>
              </a:defRPr>
            </a:lvl7pPr>
            <a:lvl8pPr marL="16720490" indent="0" algn="ctr">
              <a:buNone/>
              <a:defRPr>
                <a:solidFill>
                  <a:schemeClr val="tx1">
                    <a:tint val="75000"/>
                  </a:schemeClr>
                </a:solidFill>
              </a:defRPr>
            </a:lvl8pPr>
            <a:lvl9pPr marL="19109131"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61DA958F-17C5-4DEE-A603-D9B1CDE235E7}" type="datetimeFigureOut">
              <a:rPr lang="en-US" smtClean="0"/>
              <a:pPr/>
              <a:t>6/29/2015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2D6E43A-DADD-4292-9BF2-B5A95A6032B1}"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1DA958F-17C5-4DEE-A603-D9B1CDE235E7}" type="datetimeFigureOut">
              <a:rPr lang="en-US" smtClean="0"/>
              <a:pPr/>
              <a:t>6/29/2015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2D6E43A-DADD-4292-9BF2-B5A95A6032B1}"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4006129" y="10761160"/>
            <a:ext cx="22964120" cy="229350152"/>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5102515" y="10761160"/>
            <a:ext cx="68363544" cy="22935015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1DA958F-17C5-4DEE-A603-D9B1CDE235E7}" type="datetimeFigureOut">
              <a:rPr lang="en-US" smtClean="0"/>
              <a:pPr/>
              <a:t>6/29/2015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2D6E43A-DADD-4292-9BF2-B5A95A6032B1}"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1DA958F-17C5-4DEE-A603-D9B1CDE235E7}" type="datetimeFigureOut">
              <a:rPr lang="en-US" smtClean="0"/>
              <a:pPr/>
              <a:t>6/29/2015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2D6E43A-DADD-4292-9BF2-B5A95A6032B1}"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59697" y="32899757"/>
            <a:ext cx="27543443" cy="10168584"/>
          </a:xfrm>
        </p:spPr>
        <p:txBody>
          <a:bodyPr anchor="t"/>
          <a:lstStyle>
            <a:lvl1pPr algn="l">
              <a:defRPr sz="20900" b="1" cap="all"/>
            </a:lvl1pPr>
          </a:lstStyle>
          <a:p>
            <a:r>
              <a:rPr lang="en-US" smtClean="0"/>
              <a:t>Click to edit Master title style</a:t>
            </a:r>
            <a:endParaRPr lang="en-US"/>
          </a:p>
        </p:txBody>
      </p:sp>
      <p:sp>
        <p:nvSpPr>
          <p:cNvPr id="3" name="Text Placeholder 2"/>
          <p:cNvSpPr>
            <a:spLocks noGrp="1"/>
          </p:cNvSpPr>
          <p:nvPr>
            <p:ph type="body" idx="1"/>
          </p:nvPr>
        </p:nvSpPr>
        <p:spPr>
          <a:xfrm>
            <a:off x="2559697" y="21700097"/>
            <a:ext cx="27543443" cy="11199660"/>
          </a:xfrm>
        </p:spPr>
        <p:txBody>
          <a:bodyPr anchor="b"/>
          <a:lstStyle>
            <a:lvl1pPr marL="0" indent="0">
              <a:buNone/>
              <a:defRPr sz="10400">
                <a:solidFill>
                  <a:schemeClr val="tx1">
                    <a:tint val="75000"/>
                  </a:schemeClr>
                </a:solidFill>
              </a:defRPr>
            </a:lvl1pPr>
            <a:lvl2pPr marL="2388641" indent="0">
              <a:buNone/>
              <a:defRPr sz="9400">
                <a:solidFill>
                  <a:schemeClr val="tx1">
                    <a:tint val="75000"/>
                  </a:schemeClr>
                </a:solidFill>
              </a:defRPr>
            </a:lvl2pPr>
            <a:lvl3pPr marL="4777283" indent="0">
              <a:buNone/>
              <a:defRPr sz="8400">
                <a:solidFill>
                  <a:schemeClr val="tx1">
                    <a:tint val="75000"/>
                  </a:schemeClr>
                </a:solidFill>
              </a:defRPr>
            </a:lvl3pPr>
            <a:lvl4pPr marL="7165924" indent="0">
              <a:buNone/>
              <a:defRPr sz="7400">
                <a:solidFill>
                  <a:schemeClr val="tx1">
                    <a:tint val="75000"/>
                  </a:schemeClr>
                </a:solidFill>
              </a:defRPr>
            </a:lvl4pPr>
            <a:lvl5pPr marL="9554566" indent="0">
              <a:buNone/>
              <a:defRPr sz="7400">
                <a:solidFill>
                  <a:schemeClr val="tx1">
                    <a:tint val="75000"/>
                  </a:schemeClr>
                </a:solidFill>
              </a:defRPr>
            </a:lvl5pPr>
            <a:lvl6pPr marL="11943207" indent="0">
              <a:buNone/>
              <a:defRPr sz="7400">
                <a:solidFill>
                  <a:schemeClr val="tx1">
                    <a:tint val="75000"/>
                  </a:schemeClr>
                </a:solidFill>
              </a:defRPr>
            </a:lvl6pPr>
            <a:lvl7pPr marL="14331848" indent="0">
              <a:buNone/>
              <a:defRPr sz="7400">
                <a:solidFill>
                  <a:schemeClr val="tx1">
                    <a:tint val="75000"/>
                  </a:schemeClr>
                </a:solidFill>
              </a:defRPr>
            </a:lvl7pPr>
            <a:lvl8pPr marL="16720490" indent="0">
              <a:buNone/>
              <a:defRPr sz="7400">
                <a:solidFill>
                  <a:schemeClr val="tx1">
                    <a:tint val="75000"/>
                  </a:schemeClr>
                </a:solidFill>
              </a:defRPr>
            </a:lvl8pPr>
            <a:lvl9pPr marL="19109131" indent="0">
              <a:buNone/>
              <a:defRPr sz="7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1DA958F-17C5-4DEE-A603-D9B1CDE235E7}" type="datetimeFigureOut">
              <a:rPr lang="en-US" smtClean="0"/>
              <a:pPr/>
              <a:t>6/29/2015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2D6E43A-DADD-4292-9BF2-B5A95A6032B1}"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5102516" y="62718119"/>
            <a:ext cx="45663831" cy="177393193"/>
          </a:xfrm>
        </p:spPr>
        <p:txBody>
          <a:bodyPr/>
          <a:lstStyle>
            <a:lvl1pPr>
              <a:defRPr sz="14600"/>
            </a:lvl1pPr>
            <a:lvl2pPr>
              <a:defRPr sz="12500"/>
            </a:lvl2pPr>
            <a:lvl3pPr>
              <a:defRPr sz="10400"/>
            </a:lvl3pPr>
            <a:lvl4pPr>
              <a:defRPr sz="9400"/>
            </a:lvl4pPr>
            <a:lvl5pPr>
              <a:defRPr sz="9400"/>
            </a:lvl5pPr>
            <a:lvl6pPr>
              <a:defRPr sz="9400"/>
            </a:lvl6pPr>
            <a:lvl7pPr>
              <a:defRPr sz="9400"/>
            </a:lvl7pPr>
            <a:lvl8pPr>
              <a:defRPr sz="9400"/>
            </a:lvl8pPr>
            <a:lvl9pPr>
              <a:defRPr sz="9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1306413" y="62718119"/>
            <a:ext cx="45663834" cy="177393193"/>
          </a:xfrm>
        </p:spPr>
        <p:txBody>
          <a:bodyPr/>
          <a:lstStyle>
            <a:lvl1pPr>
              <a:defRPr sz="14600"/>
            </a:lvl1pPr>
            <a:lvl2pPr>
              <a:defRPr sz="12500"/>
            </a:lvl2pPr>
            <a:lvl3pPr>
              <a:defRPr sz="10400"/>
            </a:lvl3pPr>
            <a:lvl4pPr>
              <a:defRPr sz="9400"/>
            </a:lvl4pPr>
            <a:lvl5pPr>
              <a:defRPr sz="9400"/>
            </a:lvl5pPr>
            <a:lvl6pPr>
              <a:defRPr sz="9400"/>
            </a:lvl6pPr>
            <a:lvl7pPr>
              <a:defRPr sz="9400"/>
            </a:lvl7pPr>
            <a:lvl8pPr>
              <a:defRPr sz="9400"/>
            </a:lvl8pPr>
            <a:lvl9pPr>
              <a:defRPr sz="9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61DA958F-17C5-4DEE-A603-D9B1CDE235E7}" type="datetimeFigureOut">
              <a:rPr lang="en-US" smtClean="0"/>
              <a:pPr/>
              <a:t>6/29/2015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2D6E43A-DADD-4292-9BF2-B5A95A6032B1}"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620203" y="2050313"/>
            <a:ext cx="29163645" cy="8533077"/>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1620203" y="11460401"/>
            <a:ext cx="14317416" cy="4776150"/>
          </a:xfrm>
        </p:spPr>
        <p:txBody>
          <a:bodyPr anchor="b"/>
          <a:lstStyle>
            <a:lvl1pPr marL="0" indent="0">
              <a:buNone/>
              <a:defRPr sz="12500" b="1"/>
            </a:lvl1pPr>
            <a:lvl2pPr marL="2388641" indent="0">
              <a:buNone/>
              <a:defRPr sz="10400" b="1"/>
            </a:lvl2pPr>
            <a:lvl3pPr marL="4777283" indent="0">
              <a:buNone/>
              <a:defRPr sz="9400" b="1"/>
            </a:lvl3pPr>
            <a:lvl4pPr marL="7165924" indent="0">
              <a:buNone/>
              <a:defRPr sz="8400" b="1"/>
            </a:lvl4pPr>
            <a:lvl5pPr marL="9554566" indent="0">
              <a:buNone/>
              <a:defRPr sz="8400" b="1"/>
            </a:lvl5pPr>
            <a:lvl6pPr marL="11943207" indent="0">
              <a:buNone/>
              <a:defRPr sz="8400" b="1"/>
            </a:lvl6pPr>
            <a:lvl7pPr marL="14331848" indent="0">
              <a:buNone/>
              <a:defRPr sz="8400" b="1"/>
            </a:lvl7pPr>
            <a:lvl8pPr marL="16720490" indent="0">
              <a:buNone/>
              <a:defRPr sz="8400" b="1"/>
            </a:lvl8pPr>
            <a:lvl9pPr marL="19109131" indent="0">
              <a:buNone/>
              <a:defRPr sz="8400" b="1"/>
            </a:lvl9pPr>
          </a:lstStyle>
          <a:p>
            <a:pPr lvl="0"/>
            <a:r>
              <a:rPr lang="en-US" smtClean="0"/>
              <a:t>Click to edit Master text styles</a:t>
            </a:r>
          </a:p>
        </p:txBody>
      </p:sp>
      <p:sp>
        <p:nvSpPr>
          <p:cNvPr id="4" name="Content Placeholder 3"/>
          <p:cNvSpPr>
            <a:spLocks noGrp="1"/>
          </p:cNvSpPr>
          <p:nvPr>
            <p:ph sz="half" idx="2"/>
          </p:nvPr>
        </p:nvSpPr>
        <p:spPr>
          <a:xfrm>
            <a:off x="1620203" y="16236550"/>
            <a:ext cx="14317416" cy="29498377"/>
          </a:xfrm>
        </p:spPr>
        <p:txBody>
          <a:bodyPr/>
          <a:lstStyle>
            <a:lvl1pPr>
              <a:defRPr sz="12500"/>
            </a:lvl1pPr>
            <a:lvl2pPr>
              <a:defRPr sz="10400"/>
            </a:lvl2pPr>
            <a:lvl3pPr>
              <a:defRPr sz="9400"/>
            </a:lvl3pPr>
            <a:lvl4pPr>
              <a:defRPr sz="8400"/>
            </a:lvl4pPr>
            <a:lvl5pPr>
              <a:defRPr sz="8400"/>
            </a:lvl5pPr>
            <a:lvl6pPr>
              <a:defRPr sz="8400"/>
            </a:lvl6pPr>
            <a:lvl7pPr>
              <a:defRPr sz="8400"/>
            </a:lvl7pPr>
            <a:lvl8pPr>
              <a:defRPr sz="8400"/>
            </a:lvl8pPr>
            <a:lvl9pPr>
              <a:defRPr sz="8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16460809" y="11460401"/>
            <a:ext cx="14323040" cy="4776150"/>
          </a:xfrm>
        </p:spPr>
        <p:txBody>
          <a:bodyPr anchor="b"/>
          <a:lstStyle>
            <a:lvl1pPr marL="0" indent="0">
              <a:buNone/>
              <a:defRPr sz="12500" b="1"/>
            </a:lvl1pPr>
            <a:lvl2pPr marL="2388641" indent="0">
              <a:buNone/>
              <a:defRPr sz="10400" b="1"/>
            </a:lvl2pPr>
            <a:lvl3pPr marL="4777283" indent="0">
              <a:buNone/>
              <a:defRPr sz="9400" b="1"/>
            </a:lvl3pPr>
            <a:lvl4pPr marL="7165924" indent="0">
              <a:buNone/>
              <a:defRPr sz="8400" b="1"/>
            </a:lvl4pPr>
            <a:lvl5pPr marL="9554566" indent="0">
              <a:buNone/>
              <a:defRPr sz="8400" b="1"/>
            </a:lvl5pPr>
            <a:lvl6pPr marL="11943207" indent="0">
              <a:buNone/>
              <a:defRPr sz="8400" b="1"/>
            </a:lvl6pPr>
            <a:lvl7pPr marL="14331848" indent="0">
              <a:buNone/>
              <a:defRPr sz="8400" b="1"/>
            </a:lvl7pPr>
            <a:lvl8pPr marL="16720490" indent="0">
              <a:buNone/>
              <a:defRPr sz="8400" b="1"/>
            </a:lvl8pPr>
            <a:lvl9pPr marL="19109131" indent="0">
              <a:buNone/>
              <a:defRPr sz="8400" b="1"/>
            </a:lvl9pPr>
          </a:lstStyle>
          <a:p>
            <a:pPr lvl="0"/>
            <a:r>
              <a:rPr lang="en-US" smtClean="0"/>
              <a:t>Click to edit Master text styles</a:t>
            </a:r>
          </a:p>
        </p:txBody>
      </p:sp>
      <p:sp>
        <p:nvSpPr>
          <p:cNvPr id="6" name="Content Placeholder 5"/>
          <p:cNvSpPr>
            <a:spLocks noGrp="1"/>
          </p:cNvSpPr>
          <p:nvPr>
            <p:ph sz="quarter" idx="4"/>
          </p:nvPr>
        </p:nvSpPr>
        <p:spPr>
          <a:xfrm>
            <a:off x="16460809" y="16236550"/>
            <a:ext cx="14323040" cy="29498377"/>
          </a:xfrm>
        </p:spPr>
        <p:txBody>
          <a:bodyPr/>
          <a:lstStyle>
            <a:lvl1pPr>
              <a:defRPr sz="12500"/>
            </a:lvl1pPr>
            <a:lvl2pPr>
              <a:defRPr sz="10400"/>
            </a:lvl2pPr>
            <a:lvl3pPr>
              <a:defRPr sz="9400"/>
            </a:lvl3pPr>
            <a:lvl4pPr>
              <a:defRPr sz="8400"/>
            </a:lvl4pPr>
            <a:lvl5pPr>
              <a:defRPr sz="8400"/>
            </a:lvl5pPr>
            <a:lvl6pPr>
              <a:defRPr sz="8400"/>
            </a:lvl6pPr>
            <a:lvl7pPr>
              <a:defRPr sz="8400"/>
            </a:lvl7pPr>
            <a:lvl8pPr>
              <a:defRPr sz="8400"/>
            </a:lvl8pPr>
            <a:lvl9pPr>
              <a:defRPr sz="8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61DA958F-17C5-4DEE-A603-D9B1CDE235E7}" type="datetimeFigureOut">
              <a:rPr lang="en-US" smtClean="0"/>
              <a:pPr/>
              <a:t>6/29/2015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2D6E43A-DADD-4292-9BF2-B5A95A6032B1}"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61DA958F-17C5-4DEE-A603-D9B1CDE235E7}" type="datetimeFigureOut">
              <a:rPr lang="en-US" smtClean="0"/>
              <a:pPr/>
              <a:t>6/29/2015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2D6E43A-DADD-4292-9BF2-B5A95A6032B1}"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1DA958F-17C5-4DEE-A603-D9B1CDE235E7}" type="datetimeFigureOut">
              <a:rPr lang="en-US" smtClean="0"/>
              <a:pPr/>
              <a:t>6/29/2015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2D6E43A-DADD-4292-9BF2-B5A95A6032B1}"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20205" y="2038457"/>
            <a:ext cx="10660709" cy="8675296"/>
          </a:xfrm>
        </p:spPr>
        <p:txBody>
          <a:bodyPr anchor="b"/>
          <a:lstStyle>
            <a:lvl1pPr algn="l">
              <a:defRPr sz="10400" b="1"/>
            </a:lvl1pPr>
          </a:lstStyle>
          <a:p>
            <a:r>
              <a:rPr lang="en-US" smtClean="0"/>
              <a:t>Click to edit Master title style</a:t>
            </a:r>
            <a:endParaRPr lang="en-US"/>
          </a:p>
        </p:txBody>
      </p:sp>
      <p:sp>
        <p:nvSpPr>
          <p:cNvPr id="3" name="Content Placeholder 2"/>
          <p:cNvSpPr>
            <a:spLocks noGrp="1"/>
          </p:cNvSpPr>
          <p:nvPr>
            <p:ph idx="1"/>
          </p:nvPr>
        </p:nvSpPr>
        <p:spPr>
          <a:xfrm>
            <a:off x="12669083" y="2038462"/>
            <a:ext cx="18114765" cy="43696469"/>
          </a:xfrm>
        </p:spPr>
        <p:txBody>
          <a:bodyPr/>
          <a:lstStyle>
            <a:lvl1pPr>
              <a:defRPr sz="16800"/>
            </a:lvl1pPr>
            <a:lvl2pPr>
              <a:defRPr sz="14600"/>
            </a:lvl2pPr>
            <a:lvl3pPr>
              <a:defRPr sz="12500"/>
            </a:lvl3pPr>
            <a:lvl4pPr>
              <a:defRPr sz="10400"/>
            </a:lvl4pPr>
            <a:lvl5pPr>
              <a:defRPr sz="10400"/>
            </a:lvl5pPr>
            <a:lvl6pPr>
              <a:defRPr sz="10400"/>
            </a:lvl6pPr>
            <a:lvl7pPr>
              <a:defRPr sz="10400"/>
            </a:lvl7pPr>
            <a:lvl8pPr>
              <a:defRPr sz="10400"/>
            </a:lvl8pPr>
            <a:lvl9pPr>
              <a:defRPr sz="10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1620205" y="10713757"/>
            <a:ext cx="10660709" cy="35021175"/>
          </a:xfrm>
        </p:spPr>
        <p:txBody>
          <a:bodyPr/>
          <a:lstStyle>
            <a:lvl1pPr marL="0" indent="0">
              <a:buNone/>
              <a:defRPr sz="7400"/>
            </a:lvl1pPr>
            <a:lvl2pPr marL="2388641" indent="0">
              <a:buNone/>
              <a:defRPr sz="6300"/>
            </a:lvl2pPr>
            <a:lvl3pPr marL="4777283" indent="0">
              <a:buNone/>
              <a:defRPr sz="5300"/>
            </a:lvl3pPr>
            <a:lvl4pPr marL="7165924" indent="0">
              <a:buNone/>
              <a:defRPr sz="4600"/>
            </a:lvl4pPr>
            <a:lvl5pPr marL="9554566" indent="0">
              <a:buNone/>
              <a:defRPr sz="4600"/>
            </a:lvl5pPr>
            <a:lvl6pPr marL="11943207" indent="0">
              <a:buNone/>
              <a:defRPr sz="4600"/>
            </a:lvl6pPr>
            <a:lvl7pPr marL="14331848" indent="0">
              <a:buNone/>
              <a:defRPr sz="4600"/>
            </a:lvl7pPr>
            <a:lvl8pPr marL="16720490" indent="0">
              <a:buNone/>
              <a:defRPr sz="4600"/>
            </a:lvl8pPr>
            <a:lvl9pPr marL="19109131" indent="0">
              <a:buNone/>
              <a:defRPr sz="46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1DA958F-17C5-4DEE-A603-D9B1CDE235E7}" type="datetimeFigureOut">
              <a:rPr lang="en-US" smtClean="0"/>
              <a:pPr/>
              <a:t>6/29/2015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2D6E43A-DADD-4292-9BF2-B5A95A6032B1}"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51420" y="35838925"/>
            <a:ext cx="19442430" cy="4230989"/>
          </a:xfrm>
        </p:spPr>
        <p:txBody>
          <a:bodyPr anchor="b"/>
          <a:lstStyle>
            <a:lvl1pPr algn="l">
              <a:defRPr sz="10400" b="1"/>
            </a:lvl1pPr>
          </a:lstStyle>
          <a:p>
            <a:r>
              <a:rPr lang="en-US" smtClean="0"/>
              <a:t>Click to edit Master title style</a:t>
            </a:r>
            <a:endParaRPr lang="en-US"/>
          </a:p>
        </p:txBody>
      </p:sp>
      <p:sp>
        <p:nvSpPr>
          <p:cNvPr id="3" name="Picture Placeholder 2"/>
          <p:cNvSpPr>
            <a:spLocks noGrp="1"/>
          </p:cNvSpPr>
          <p:nvPr>
            <p:ph type="pic" idx="1"/>
          </p:nvPr>
        </p:nvSpPr>
        <p:spPr>
          <a:xfrm>
            <a:off x="6351420" y="4574678"/>
            <a:ext cx="19442430" cy="30719078"/>
          </a:xfrm>
        </p:spPr>
        <p:txBody>
          <a:bodyPr/>
          <a:lstStyle>
            <a:lvl1pPr marL="0" indent="0">
              <a:buNone/>
              <a:defRPr sz="16800"/>
            </a:lvl1pPr>
            <a:lvl2pPr marL="2388641" indent="0">
              <a:buNone/>
              <a:defRPr sz="14600"/>
            </a:lvl2pPr>
            <a:lvl3pPr marL="4777283" indent="0">
              <a:buNone/>
              <a:defRPr sz="12500"/>
            </a:lvl3pPr>
            <a:lvl4pPr marL="7165924" indent="0">
              <a:buNone/>
              <a:defRPr sz="10400"/>
            </a:lvl4pPr>
            <a:lvl5pPr marL="9554566" indent="0">
              <a:buNone/>
              <a:defRPr sz="10400"/>
            </a:lvl5pPr>
            <a:lvl6pPr marL="11943207" indent="0">
              <a:buNone/>
              <a:defRPr sz="10400"/>
            </a:lvl6pPr>
            <a:lvl7pPr marL="14331848" indent="0">
              <a:buNone/>
              <a:defRPr sz="10400"/>
            </a:lvl7pPr>
            <a:lvl8pPr marL="16720490" indent="0">
              <a:buNone/>
              <a:defRPr sz="10400"/>
            </a:lvl8pPr>
            <a:lvl9pPr marL="19109131" indent="0">
              <a:buNone/>
              <a:defRPr sz="10400"/>
            </a:lvl9pPr>
          </a:lstStyle>
          <a:p>
            <a:endParaRPr lang="en-US"/>
          </a:p>
        </p:txBody>
      </p:sp>
      <p:sp>
        <p:nvSpPr>
          <p:cNvPr id="4" name="Text Placeholder 3"/>
          <p:cNvSpPr>
            <a:spLocks noGrp="1"/>
          </p:cNvSpPr>
          <p:nvPr>
            <p:ph type="body" sz="half" idx="2"/>
          </p:nvPr>
        </p:nvSpPr>
        <p:spPr>
          <a:xfrm>
            <a:off x="6351420" y="40069911"/>
            <a:ext cx="19442430" cy="6008705"/>
          </a:xfrm>
        </p:spPr>
        <p:txBody>
          <a:bodyPr/>
          <a:lstStyle>
            <a:lvl1pPr marL="0" indent="0">
              <a:buNone/>
              <a:defRPr sz="7400"/>
            </a:lvl1pPr>
            <a:lvl2pPr marL="2388641" indent="0">
              <a:buNone/>
              <a:defRPr sz="6300"/>
            </a:lvl2pPr>
            <a:lvl3pPr marL="4777283" indent="0">
              <a:buNone/>
              <a:defRPr sz="5300"/>
            </a:lvl3pPr>
            <a:lvl4pPr marL="7165924" indent="0">
              <a:buNone/>
              <a:defRPr sz="4600"/>
            </a:lvl4pPr>
            <a:lvl5pPr marL="9554566" indent="0">
              <a:buNone/>
              <a:defRPr sz="4600"/>
            </a:lvl5pPr>
            <a:lvl6pPr marL="11943207" indent="0">
              <a:buNone/>
              <a:defRPr sz="4600"/>
            </a:lvl6pPr>
            <a:lvl7pPr marL="14331848" indent="0">
              <a:buNone/>
              <a:defRPr sz="4600"/>
            </a:lvl7pPr>
            <a:lvl8pPr marL="16720490" indent="0">
              <a:buNone/>
              <a:defRPr sz="4600"/>
            </a:lvl8pPr>
            <a:lvl9pPr marL="19109131" indent="0">
              <a:buNone/>
              <a:defRPr sz="46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1DA958F-17C5-4DEE-A603-D9B1CDE235E7}" type="datetimeFigureOut">
              <a:rPr lang="en-US" smtClean="0"/>
              <a:pPr/>
              <a:t>6/29/2015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2D6E43A-DADD-4292-9BF2-B5A95A6032B1}"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620203" y="2050313"/>
            <a:ext cx="29163645" cy="8533077"/>
          </a:xfrm>
          <a:prstGeom prst="rect">
            <a:avLst/>
          </a:prstGeom>
        </p:spPr>
        <p:txBody>
          <a:bodyPr vert="horz" lIns="477728" tIns="238864" rIns="477728" bIns="238864"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1620203" y="11946312"/>
            <a:ext cx="29163645" cy="33788619"/>
          </a:xfrm>
          <a:prstGeom prst="rect">
            <a:avLst/>
          </a:prstGeom>
        </p:spPr>
        <p:txBody>
          <a:bodyPr vert="horz" lIns="477728" tIns="238864" rIns="477728" bIns="238864"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1620203" y="47453394"/>
            <a:ext cx="7560945" cy="2725844"/>
          </a:xfrm>
          <a:prstGeom prst="rect">
            <a:avLst/>
          </a:prstGeom>
        </p:spPr>
        <p:txBody>
          <a:bodyPr vert="horz" lIns="477728" tIns="238864" rIns="477728" bIns="238864" rtlCol="0" anchor="ctr"/>
          <a:lstStyle>
            <a:lvl1pPr algn="l">
              <a:defRPr sz="6300">
                <a:solidFill>
                  <a:schemeClr val="tx1">
                    <a:tint val="75000"/>
                  </a:schemeClr>
                </a:solidFill>
              </a:defRPr>
            </a:lvl1pPr>
          </a:lstStyle>
          <a:p>
            <a:fld id="{61DA958F-17C5-4DEE-A603-D9B1CDE235E7}" type="datetimeFigureOut">
              <a:rPr lang="en-US" smtClean="0"/>
              <a:pPr/>
              <a:t>6/29/2015</a:t>
            </a:fld>
            <a:endParaRPr lang="en-US"/>
          </a:p>
        </p:txBody>
      </p:sp>
      <p:sp>
        <p:nvSpPr>
          <p:cNvPr id="5" name="Footer Placeholder 4"/>
          <p:cNvSpPr>
            <a:spLocks noGrp="1"/>
          </p:cNvSpPr>
          <p:nvPr>
            <p:ph type="ftr" sz="quarter" idx="3"/>
          </p:nvPr>
        </p:nvSpPr>
        <p:spPr>
          <a:xfrm>
            <a:off x="11071384" y="47453394"/>
            <a:ext cx="10261283" cy="2725844"/>
          </a:xfrm>
          <a:prstGeom prst="rect">
            <a:avLst/>
          </a:prstGeom>
        </p:spPr>
        <p:txBody>
          <a:bodyPr vert="horz" lIns="477728" tIns="238864" rIns="477728" bIns="238864" rtlCol="0" anchor="ctr"/>
          <a:lstStyle>
            <a:lvl1pPr algn="ctr">
              <a:defRPr sz="6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23222903" y="47453394"/>
            <a:ext cx="7560945" cy="2725844"/>
          </a:xfrm>
          <a:prstGeom prst="rect">
            <a:avLst/>
          </a:prstGeom>
        </p:spPr>
        <p:txBody>
          <a:bodyPr vert="horz" lIns="477728" tIns="238864" rIns="477728" bIns="238864" rtlCol="0" anchor="ctr"/>
          <a:lstStyle>
            <a:lvl1pPr algn="r">
              <a:defRPr sz="6300">
                <a:solidFill>
                  <a:schemeClr val="tx1">
                    <a:tint val="75000"/>
                  </a:schemeClr>
                </a:solidFill>
              </a:defRPr>
            </a:lvl1pPr>
          </a:lstStyle>
          <a:p>
            <a:fld id="{32D6E43A-DADD-4292-9BF2-B5A95A6032B1}"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777283" rtl="0" eaLnBrk="1" latinLnBrk="0" hangingPunct="1">
        <a:spcBef>
          <a:spcPct val="0"/>
        </a:spcBef>
        <a:buNone/>
        <a:defRPr sz="23000" kern="1200">
          <a:solidFill>
            <a:schemeClr val="tx1"/>
          </a:solidFill>
          <a:latin typeface="+mj-lt"/>
          <a:ea typeface="+mj-ea"/>
          <a:cs typeface="+mj-cs"/>
        </a:defRPr>
      </a:lvl1pPr>
    </p:titleStyle>
    <p:bodyStyle>
      <a:lvl1pPr marL="1791481" indent="-1791481" algn="l" defTabSz="4777283" rtl="0" eaLnBrk="1" latinLnBrk="0" hangingPunct="1">
        <a:spcBef>
          <a:spcPct val="20000"/>
        </a:spcBef>
        <a:buFont typeface="Arial" pitchFamily="34" charset="0"/>
        <a:buChar char="•"/>
        <a:defRPr sz="16800" kern="1200">
          <a:solidFill>
            <a:schemeClr val="tx1"/>
          </a:solidFill>
          <a:latin typeface="+mn-lt"/>
          <a:ea typeface="+mn-ea"/>
          <a:cs typeface="+mn-cs"/>
        </a:defRPr>
      </a:lvl1pPr>
      <a:lvl2pPr marL="3881543" indent="-1492902" algn="l" defTabSz="4777283" rtl="0" eaLnBrk="1" latinLnBrk="0" hangingPunct="1">
        <a:spcBef>
          <a:spcPct val="20000"/>
        </a:spcBef>
        <a:buFont typeface="Arial" pitchFamily="34" charset="0"/>
        <a:buChar char="–"/>
        <a:defRPr sz="14600" kern="1200">
          <a:solidFill>
            <a:schemeClr val="tx1"/>
          </a:solidFill>
          <a:latin typeface="+mn-lt"/>
          <a:ea typeface="+mn-ea"/>
          <a:cs typeface="+mn-cs"/>
        </a:defRPr>
      </a:lvl2pPr>
      <a:lvl3pPr marL="5971604" indent="-1194321" algn="l" defTabSz="4777283" rtl="0" eaLnBrk="1" latinLnBrk="0" hangingPunct="1">
        <a:spcBef>
          <a:spcPct val="20000"/>
        </a:spcBef>
        <a:buFont typeface="Arial" pitchFamily="34" charset="0"/>
        <a:buChar char="•"/>
        <a:defRPr sz="12500" kern="1200">
          <a:solidFill>
            <a:schemeClr val="tx1"/>
          </a:solidFill>
          <a:latin typeface="+mn-lt"/>
          <a:ea typeface="+mn-ea"/>
          <a:cs typeface="+mn-cs"/>
        </a:defRPr>
      </a:lvl3pPr>
      <a:lvl4pPr marL="8360245" indent="-1194321" algn="l" defTabSz="4777283" rtl="0" eaLnBrk="1" latinLnBrk="0" hangingPunct="1">
        <a:spcBef>
          <a:spcPct val="20000"/>
        </a:spcBef>
        <a:buFont typeface="Arial" pitchFamily="34" charset="0"/>
        <a:buChar char="–"/>
        <a:defRPr sz="10400" kern="1200">
          <a:solidFill>
            <a:schemeClr val="tx1"/>
          </a:solidFill>
          <a:latin typeface="+mn-lt"/>
          <a:ea typeface="+mn-ea"/>
          <a:cs typeface="+mn-cs"/>
        </a:defRPr>
      </a:lvl4pPr>
      <a:lvl5pPr marL="10748886" indent="-1194321" algn="l" defTabSz="4777283" rtl="0" eaLnBrk="1" latinLnBrk="0" hangingPunct="1">
        <a:spcBef>
          <a:spcPct val="20000"/>
        </a:spcBef>
        <a:buFont typeface="Arial" pitchFamily="34" charset="0"/>
        <a:buChar char="»"/>
        <a:defRPr sz="10400" kern="1200">
          <a:solidFill>
            <a:schemeClr val="tx1"/>
          </a:solidFill>
          <a:latin typeface="+mn-lt"/>
          <a:ea typeface="+mn-ea"/>
          <a:cs typeface="+mn-cs"/>
        </a:defRPr>
      </a:lvl5pPr>
      <a:lvl6pPr marL="13137528" indent="-1194321" algn="l" defTabSz="4777283" rtl="0" eaLnBrk="1" latinLnBrk="0" hangingPunct="1">
        <a:spcBef>
          <a:spcPct val="20000"/>
        </a:spcBef>
        <a:buFont typeface="Arial" pitchFamily="34" charset="0"/>
        <a:buChar char="•"/>
        <a:defRPr sz="10400" kern="1200">
          <a:solidFill>
            <a:schemeClr val="tx1"/>
          </a:solidFill>
          <a:latin typeface="+mn-lt"/>
          <a:ea typeface="+mn-ea"/>
          <a:cs typeface="+mn-cs"/>
        </a:defRPr>
      </a:lvl6pPr>
      <a:lvl7pPr marL="15526169" indent="-1194321" algn="l" defTabSz="4777283" rtl="0" eaLnBrk="1" latinLnBrk="0" hangingPunct="1">
        <a:spcBef>
          <a:spcPct val="20000"/>
        </a:spcBef>
        <a:buFont typeface="Arial" pitchFamily="34" charset="0"/>
        <a:buChar char="•"/>
        <a:defRPr sz="10400" kern="1200">
          <a:solidFill>
            <a:schemeClr val="tx1"/>
          </a:solidFill>
          <a:latin typeface="+mn-lt"/>
          <a:ea typeface="+mn-ea"/>
          <a:cs typeface="+mn-cs"/>
        </a:defRPr>
      </a:lvl7pPr>
      <a:lvl8pPr marL="17914811" indent="-1194321" algn="l" defTabSz="4777283" rtl="0" eaLnBrk="1" latinLnBrk="0" hangingPunct="1">
        <a:spcBef>
          <a:spcPct val="20000"/>
        </a:spcBef>
        <a:buFont typeface="Arial" pitchFamily="34" charset="0"/>
        <a:buChar char="•"/>
        <a:defRPr sz="10400" kern="1200">
          <a:solidFill>
            <a:schemeClr val="tx1"/>
          </a:solidFill>
          <a:latin typeface="+mn-lt"/>
          <a:ea typeface="+mn-ea"/>
          <a:cs typeface="+mn-cs"/>
        </a:defRPr>
      </a:lvl8pPr>
      <a:lvl9pPr marL="20303452" indent="-1194321" algn="l" defTabSz="4777283" rtl="0" eaLnBrk="1" latinLnBrk="0" hangingPunct="1">
        <a:spcBef>
          <a:spcPct val="20000"/>
        </a:spcBef>
        <a:buFont typeface="Arial" pitchFamily="34" charset="0"/>
        <a:buChar char="•"/>
        <a:defRPr sz="10400" kern="1200">
          <a:solidFill>
            <a:schemeClr val="tx1"/>
          </a:solidFill>
          <a:latin typeface="+mn-lt"/>
          <a:ea typeface="+mn-ea"/>
          <a:cs typeface="+mn-cs"/>
        </a:defRPr>
      </a:lvl9pPr>
    </p:bodyStyle>
    <p:otherStyle>
      <a:defPPr>
        <a:defRPr lang="en-US"/>
      </a:defPPr>
      <a:lvl1pPr marL="0" algn="l" defTabSz="4777283" rtl="0" eaLnBrk="1" latinLnBrk="0" hangingPunct="1">
        <a:defRPr sz="9400" kern="1200">
          <a:solidFill>
            <a:schemeClr val="tx1"/>
          </a:solidFill>
          <a:latin typeface="+mn-lt"/>
          <a:ea typeface="+mn-ea"/>
          <a:cs typeface="+mn-cs"/>
        </a:defRPr>
      </a:lvl1pPr>
      <a:lvl2pPr marL="2388641" algn="l" defTabSz="4777283" rtl="0" eaLnBrk="1" latinLnBrk="0" hangingPunct="1">
        <a:defRPr sz="9400" kern="1200">
          <a:solidFill>
            <a:schemeClr val="tx1"/>
          </a:solidFill>
          <a:latin typeface="+mn-lt"/>
          <a:ea typeface="+mn-ea"/>
          <a:cs typeface="+mn-cs"/>
        </a:defRPr>
      </a:lvl2pPr>
      <a:lvl3pPr marL="4777283" algn="l" defTabSz="4777283" rtl="0" eaLnBrk="1" latinLnBrk="0" hangingPunct="1">
        <a:defRPr sz="9400" kern="1200">
          <a:solidFill>
            <a:schemeClr val="tx1"/>
          </a:solidFill>
          <a:latin typeface="+mn-lt"/>
          <a:ea typeface="+mn-ea"/>
          <a:cs typeface="+mn-cs"/>
        </a:defRPr>
      </a:lvl3pPr>
      <a:lvl4pPr marL="7165924" algn="l" defTabSz="4777283" rtl="0" eaLnBrk="1" latinLnBrk="0" hangingPunct="1">
        <a:defRPr sz="9400" kern="1200">
          <a:solidFill>
            <a:schemeClr val="tx1"/>
          </a:solidFill>
          <a:latin typeface="+mn-lt"/>
          <a:ea typeface="+mn-ea"/>
          <a:cs typeface="+mn-cs"/>
        </a:defRPr>
      </a:lvl4pPr>
      <a:lvl5pPr marL="9554566" algn="l" defTabSz="4777283" rtl="0" eaLnBrk="1" latinLnBrk="0" hangingPunct="1">
        <a:defRPr sz="9400" kern="1200">
          <a:solidFill>
            <a:schemeClr val="tx1"/>
          </a:solidFill>
          <a:latin typeface="+mn-lt"/>
          <a:ea typeface="+mn-ea"/>
          <a:cs typeface="+mn-cs"/>
        </a:defRPr>
      </a:lvl5pPr>
      <a:lvl6pPr marL="11943207" algn="l" defTabSz="4777283" rtl="0" eaLnBrk="1" latinLnBrk="0" hangingPunct="1">
        <a:defRPr sz="9400" kern="1200">
          <a:solidFill>
            <a:schemeClr val="tx1"/>
          </a:solidFill>
          <a:latin typeface="+mn-lt"/>
          <a:ea typeface="+mn-ea"/>
          <a:cs typeface="+mn-cs"/>
        </a:defRPr>
      </a:lvl6pPr>
      <a:lvl7pPr marL="14331848" algn="l" defTabSz="4777283" rtl="0" eaLnBrk="1" latinLnBrk="0" hangingPunct="1">
        <a:defRPr sz="9400" kern="1200">
          <a:solidFill>
            <a:schemeClr val="tx1"/>
          </a:solidFill>
          <a:latin typeface="+mn-lt"/>
          <a:ea typeface="+mn-ea"/>
          <a:cs typeface="+mn-cs"/>
        </a:defRPr>
      </a:lvl7pPr>
      <a:lvl8pPr marL="16720490" algn="l" defTabSz="4777283" rtl="0" eaLnBrk="1" latinLnBrk="0" hangingPunct="1">
        <a:defRPr sz="9400" kern="1200">
          <a:solidFill>
            <a:schemeClr val="tx1"/>
          </a:solidFill>
          <a:latin typeface="+mn-lt"/>
          <a:ea typeface="+mn-ea"/>
          <a:cs typeface="+mn-cs"/>
        </a:defRPr>
      </a:lvl8pPr>
      <a:lvl9pPr marL="19109131" algn="l" defTabSz="4777283" rtl="0" eaLnBrk="1" latinLnBrk="0" hangingPunct="1">
        <a:defRPr sz="94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Layout" Target="../slideLayouts/slideLayout5.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8900" b="1" dirty="0" smtClean="0">
                <a:latin typeface="Times New Roman" pitchFamily="18" charset="0"/>
                <a:cs typeface="Times New Roman" pitchFamily="18" charset="0"/>
              </a:rPr>
              <a:t>Influence of product adsorption on catalytic reaction determined by </a:t>
            </a:r>
            <a:r>
              <a:rPr lang="en-US" sz="8900" b="1" dirty="0" err="1" smtClean="0">
                <a:latin typeface="Times New Roman" pitchFamily="18" charset="0"/>
                <a:cs typeface="Times New Roman" pitchFamily="18" charset="0"/>
              </a:rPr>
              <a:t>Michaelis-Menten</a:t>
            </a:r>
            <a:r>
              <a:rPr lang="en-US" sz="8900" b="1" dirty="0" smtClean="0">
                <a:latin typeface="Times New Roman" pitchFamily="18" charset="0"/>
                <a:cs typeface="Times New Roman" pitchFamily="18" charset="0"/>
              </a:rPr>
              <a:t> kinetics</a:t>
            </a:r>
            <a:r>
              <a:rPr lang="hr-HR" sz="8900" b="1" dirty="0" smtClean="0">
                <a:latin typeface="Times New Roman" pitchFamily="18" charset="0"/>
                <a:cs typeface="Times New Roman" pitchFamily="18" charset="0"/>
              </a:rPr>
              <a:t/>
            </a:r>
            <a:br>
              <a:rPr lang="hr-HR" sz="8900" b="1" dirty="0" smtClean="0">
                <a:latin typeface="Times New Roman" pitchFamily="18" charset="0"/>
                <a:cs typeface="Times New Roman" pitchFamily="18" charset="0"/>
              </a:rPr>
            </a:br>
            <a:r>
              <a:rPr lang="hr-HR" sz="8900" b="1" dirty="0" smtClean="0">
                <a:latin typeface="Times New Roman" pitchFamily="18" charset="0"/>
                <a:cs typeface="Times New Roman" pitchFamily="18" charset="0"/>
              </a:rPr>
              <a:t/>
            </a:r>
            <a:br>
              <a:rPr lang="hr-HR" sz="8900" b="1" dirty="0" smtClean="0">
                <a:latin typeface="Times New Roman" pitchFamily="18" charset="0"/>
                <a:cs typeface="Times New Roman" pitchFamily="18" charset="0"/>
              </a:rPr>
            </a:br>
            <a:r>
              <a:rPr lang="en-US" sz="8000" dirty="0" smtClean="0">
                <a:latin typeface="Times New Roman" pitchFamily="18" charset="0"/>
                <a:cs typeface="Times New Roman" pitchFamily="18" charset="0"/>
              </a:rPr>
              <a:t>Šebojka Komorsky-Lovrić</a:t>
            </a:r>
            <a:r>
              <a:rPr lang="hr-HR" sz="8000" dirty="0" smtClean="0">
                <a:latin typeface="Times New Roman" pitchFamily="18" charset="0"/>
                <a:cs typeface="Times New Roman" pitchFamily="18" charset="0"/>
              </a:rPr>
              <a:t> and</a:t>
            </a:r>
            <a:r>
              <a:rPr lang="en-US" sz="8000" dirty="0" smtClean="0">
                <a:latin typeface="Times New Roman" pitchFamily="18" charset="0"/>
                <a:cs typeface="Times New Roman" pitchFamily="18" charset="0"/>
              </a:rPr>
              <a:t> Milivoj Lovrić</a:t>
            </a:r>
            <a:br>
              <a:rPr lang="en-US" sz="8000" dirty="0" smtClean="0">
                <a:latin typeface="Times New Roman" pitchFamily="18" charset="0"/>
                <a:cs typeface="Times New Roman" pitchFamily="18" charset="0"/>
              </a:rPr>
            </a:br>
            <a:r>
              <a:rPr lang="hr-HR" sz="8000" dirty="0" smtClean="0">
                <a:latin typeface="Times New Roman" pitchFamily="18" charset="0"/>
                <a:cs typeface="Times New Roman" pitchFamily="18" charset="0"/>
              </a:rPr>
              <a:t/>
            </a:r>
            <a:br>
              <a:rPr lang="hr-HR" sz="8000" dirty="0" smtClean="0">
                <a:latin typeface="Times New Roman" pitchFamily="18" charset="0"/>
                <a:cs typeface="Times New Roman" pitchFamily="18" charset="0"/>
              </a:rPr>
            </a:br>
            <a:r>
              <a:rPr lang="en-US" sz="6700" dirty="0" smtClean="0">
                <a:latin typeface="Times New Roman" pitchFamily="18" charset="0"/>
                <a:cs typeface="Times New Roman" pitchFamily="18" charset="0"/>
              </a:rPr>
              <a:t>Department of Marine and Environmental Research, “</a:t>
            </a:r>
            <a:r>
              <a:rPr lang="en-US" sz="6700" dirty="0" err="1" smtClean="0">
                <a:latin typeface="Times New Roman" pitchFamily="18" charset="0"/>
                <a:cs typeface="Times New Roman" pitchFamily="18" charset="0"/>
              </a:rPr>
              <a:t>Ruđer</a:t>
            </a:r>
            <a:r>
              <a:rPr lang="en-US" sz="6700" dirty="0" smtClean="0">
                <a:latin typeface="Times New Roman" pitchFamily="18" charset="0"/>
                <a:cs typeface="Times New Roman" pitchFamily="18" charset="0"/>
              </a:rPr>
              <a:t> </a:t>
            </a:r>
            <a:r>
              <a:rPr lang="en-US" sz="6700" dirty="0" err="1" smtClean="0">
                <a:latin typeface="Times New Roman" pitchFamily="18" charset="0"/>
                <a:cs typeface="Times New Roman" pitchFamily="18" charset="0"/>
              </a:rPr>
              <a:t>Bošković</a:t>
            </a:r>
            <a:r>
              <a:rPr lang="en-US" sz="6700" dirty="0" smtClean="0">
                <a:latin typeface="Times New Roman" pitchFamily="18" charset="0"/>
                <a:cs typeface="Times New Roman" pitchFamily="18" charset="0"/>
              </a:rPr>
              <a:t>” </a:t>
            </a:r>
            <a:r>
              <a:rPr lang="en-US" sz="8000" dirty="0" smtClean="0">
                <a:latin typeface="Times New Roman" pitchFamily="18" charset="0"/>
                <a:cs typeface="Times New Roman" pitchFamily="18" charset="0"/>
              </a:rPr>
              <a:t>Institute, </a:t>
            </a:r>
            <a:r>
              <a:rPr lang="hr-HR" sz="6700" dirty="0" smtClean="0">
                <a:latin typeface="Times New Roman" pitchFamily="18" charset="0"/>
                <a:cs typeface="Times New Roman" pitchFamily="18" charset="0"/>
              </a:rPr>
              <a:t/>
            </a:r>
            <a:br>
              <a:rPr lang="hr-HR" sz="6700" dirty="0" smtClean="0">
                <a:latin typeface="Times New Roman" pitchFamily="18" charset="0"/>
                <a:cs typeface="Times New Roman" pitchFamily="18" charset="0"/>
              </a:rPr>
            </a:br>
            <a:r>
              <a:rPr lang="en-US" sz="6700" dirty="0" smtClean="0">
                <a:latin typeface="Times New Roman" pitchFamily="18" charset="0"/>
                <a:cs typeface="Times New Roman" pitchFamily="18" charset="0"/>
              </a:rPr>
              <a:t>Zagreb, Croatia</a:t>
            </a:r>
            <a:r>
              <a:rPr lang="en-US" sz="8000" dirty="0" smtClean="0">
                <a:latin typeface="Times New Roman" pitchFamily="18" charset="0"/>
                <a:cs typeface="Times New Roman" pitchFamily="18" charset="0"/>
              </a:rPr>
              <a:t/>
            </a:r>
            <a:br>
              <a:rPr lang="en-US" sz="8000" dirty="0" smtClean="0">
                <a:latin typeface="Times New Roman" pitchFamily="18" charset="0"/>
                <a:cs typeface="Times New Roman" pitchFamily="18" charset="0"/>
              </a:rPr>
            </a:br>
            <a:endParaRPr lang="en-US" sz="8000" dirty="0">
              <a:latin typeface="Times New Roman" pitchFamily="18" charset="0"/>
              <a:cs typeface="Times New Roman" pitchFamily="18" charset="0"/>
            </a:endParaRPr>
          </a:p>
        </p:txBody>
      </p:sp>
      <p:sp>
        <p:nvSpPr>
          <p:cNvPr id="3" name="Text Placeholder 2"/>
          <p:cNvSpPr>
            <a:spLocks noGrp="1"/>
          </p:cNvSpPr>
          <p:nvPr>
            <p:ph type="body" idx="1"/>
          </p:nvPr>
        </p:nvSpPr>
        <p:spPr>
          <a:xfrm>
            <a:off x="1620203" y="11557671"/>
            <a:ext cx="14317416" cy="7200800"/>
          </a:xfrm>
        </p:spPr>
        <p:txBody>
          <a:bodyPr>
            <a:normAutofit fontScale="70000" lnSpcReduction="20000"/>
          </a:bodyPr>
          <a:lstStyle/>
          <a:p>
            <a:pPr>
              <a:lnSpc>
                <a:spcPct val="170000"/>
              </a:lnSpc>
            </a:pPr>
            <a:r>
              <a:rPr lang="en-US" sz="2900" dirty="0" smtClean="0">
                <a:latin typeface="Times New Roman" pitchFamily="18" charset="0"/>
                <a:cs typeface="Times New Roman" pitchFamily="18" charset="0"/>
              </a:rPr>
              <a:t>Introduction</a:t>
            </a:r>
          </a:p>
          <a:p>
            <a:pPr>
              <a:lnSpc>
                <a:spcPct val="170000"/>
              </a:lnSpc>
            </a:pPr>
            <a:r>
              <a:rPr lang="en-US" sz="2900" b="0" dirty="0" smtClean="0">
                <a:latin typeface="Times New Roman" pitchFamily="18" charset="0"/>
                <a:cs typeface="Times New Roman" pitchFamily="18" charset="0"/>
              </a:rPr>
              <a:t>A stationary plate electrode made of </a:t>
            </a:r>
            <a:r>
              <a:rPr lang="en-US" sz="2900" b="0" dirty="0" err="1" smtClean="0">
                <a:latin typeface="Times New Roman" pitchFamily="18" charset="0"/>
                <a:cs typeface="Times New Roman" pitchFamily="18" charset="0"/>
              </a:rPr>
              <a:t>pyrolytic</a:t>
            </a:r>
            <a:r>
              <a:rPr lang="en-US" sz="2900" b="0" dirty="0" smtClean="0">
                <a:latin typeface="Times New Roman" pitchFamily="18" charset="0"/>
                <a:cs typeface="Times New Roman" pitchFamily="18" charset="0"/>
              </a:rPr>
              <a:t> graphite can be chemically prepared by the strong and irreversible adsorption of a monolayer of a certain </a:t>
            </a:r>
            <a:r>
              <a:rPr lang="en-US" sz="2900" b="0" dirty="0" err="1" smtClean="0">
                <a:latin typeface="Times New Roman" pitchFamily="18" charset="0"/>
                <a:cs typeface="Times New Roman" pitchFamily="18" charset="0"/>
              </a:rPr>
              <a:t>redox</a:t>
            </a:r>
            <a:r>
              <a:rPr lang="en-US" sz="2900" b="0" dirty="0" smtClean="0">
                <a:latin typeface="Times New Roman" pitchFamily="18" charset="0"/>
                <a:cs typeface="Times New Roman" pitchFamily="18" charset="0"/>
              </a:rPr>
              <a:t> couple and used as a catalyst in electrochemical reactions of dissolved substrates. The homogeneous catalytic reaction between the attached couple and the substrate occurs because the electrode reaction of the latter is kinetically hindered. This reaction scheme belongs to the catalytic EC' mechanism that was investigated for </a:t>
            </a:r>
            <a:r>
              <a:rPr lang="en-US" sz="2900" b="0" dirty="0" err="1" smtClean="0">
                <a:latin typeface="Times New Roman" pitchFamily="18" charset="0"/>
                <a:cs typeface="Times New Roman" pitchFamily="18" charset="0"/>
              </a:rPr>
              <a:t>chronoamperometry</a:t>
            </a:r>
            <a:r>
              <a:rPr lang="en-US" sz="2900" b="0" dirty="0" smtClean="0">
                <a:latin typeface="Times New Roman" pitchFamily="18" charset="0"/>
                <a:cs typeface="Times New Roman" pitchFamily="18" charset="0"/>
              </a:rPr>
              <a:t> and linear scan, cyclic and square-wave </a:t>
            </a:r>
            <a:r>
              <a:rPr lang="en-US" sz="2900" b="0" dirty="0" err="1" smtClean="0">
                <a:latin typeface="Times New Roman" pitchFamily="18" charset="0"/>
                <a:cs typeface="Times New Roman" pitchFamily="18" charset="0"/>
              </a:rPr>
              <a:t>voltammetry</a:t>
            </a:r>
            <a:r>
              <a:rPr lang="en-US" sz="2900" b="0" dirty="0" smtClean="0">
                <a:latin typeface="Times New Roman" pitchFamily="18" charset="0"/>
                <a:cs typeface="Times New Roman" pitchFamily="18" charset="0"/>
              </a:rPr>
              <a:t>. In protein film </a:t>
            </a:r>
            <a:r>
              <a:rPr lang="en-US" sz="2900" b="0" dirty="0" err="1" smtClean="0">
                <a:latin typeface="Times New Roman" pitchFamily="18" charset="0"/>
                <a:cs typeface="Times New Roman" pitchFamily="18" charset="0"/>
              </a:rPr>
              <a:t>voltammetry</a:t>
            </a:r>
            <a:r>
              <a:rPr lang="en-US" sz="2900" b="0" dirty="0" smtClean="0">
                <a:latin typeface="Times New Roman" pitchFamily="18" charset="0"/>
                <a:cs typeface="Times New Roman" pitchFamily="18" charset="0"/>
              </a:rPr>
              <a:t> the catalyst can be adsorbed enzyme and the substrate can be either some other protein or various inorganic and organic molecules. These reactions may be governed by the </a:t>
            </a:r>
            <a:r>
              <a:rPr lang="en-US" sz="2900" b="0" dirty="0" err="1" smtClean="0">
                <a:latin typeface="Times New Roman" pitchFamily="18" charset="0"/>
                <a:cs typeface="Times New Roman" pitchFamily="18" charset="0"/>
              </a:rPr>
              <a:t>Michaelis-Menten</a:t>
            </a:r>
            <a:r>
              <a:rPr lang="en-US" sz="2900" b="0" dirty="0" smtClean="0">
                <a:latin typeface="Times New Roman" pitchFamily="18" charset="0"/>
                <a:cs typeface="Times New Roman" pitchFamily="18" charset="0"/>
              </a:rPr>
              <a:t> kinetics. As the catalytic step is totally irreversible, the role of final product is usually neglected although it is possible that it stays bound to the electrode surface for a certain period of time. In this </a:t>
            </a:r>
            <a:r>
              <a:rPr lang="hr-HR" sz="2900" b="0" dirty="0" smtClean="0">
                <a:latin typeface="Times New Roman" pitchFamily="18" charset="0"/>
                <a:cs typeface="Times New Roman" pitchFamily="18" charset="0"/>
              </a:rPr>
              <a:t>poster</a:t>
            </a:r>
            <a:r>
              <a:rPr lang="en-US" sz="2900" b="0" dirty="0" smtClean="0">
                <a:latin typeface="Times New Roman" pitchFamily="18" charset="0"/>
                <a:cs typeface="Times New Roman" pitchFamily="18" charset="0"/>
              </a:rPr>
              <a:t> the partial inactivation of the catalyst by the adsorbed product is investigated theoretically.</a:t>
            </a:r>
            <a:endParaRPr lang="hr-HR" sz="2900" b="0" dirty="0" smtClean="0">
              <a:latin typeface="Times New Roman" pitchFamily="18" charset="0"/>
              <a:cs typeface="Times New Roman" pitchFamily="18" charset="0"/>
            </a:endParaRPr>
          </a:p>
          <a:p>
            <a:pPr>
              <a:lnSpc>
                <a:spcPct val="170000"/>
              </a:lnSpc>
            </a:pPr>
            <a:endParaRPr lang="hr-HR" sz="2000" b="0" dirty="0" smtClean="0">
              <a:latin typeface="Times New Roman" pitchFamily="18" charset="0"/>
              <a:cs typeface="Times New Roman" pitchFamily="18" charset="0"/>
            </a:endParaRPr>
          </a:p>
          <a:p>
            <a:pPr>
              <a:lnSpc>
                <a:spcPct val="170000"/>
              </a:lnSpc>
            </a:pPr>
            <a:r>
              <a:rPr lang="en-US" sz="3100" dirty="0" smtClean="0">
                <a:latin typeface="Times New Roman" pitchFamily="18" charset="0"/>
                <a:cs typeface="Times New Roman" pitchFamily="18" charset="0"/>
              </a:rPr>
              <a:t>The model</a:t>
            </a:r>
          </a:p>
          <a:p>
            <a:pPr>
              <a:lnSpc>
                <a:spcPct val="170000"/>
              </a:lnSpc>
            </a:pPr>
            <a:r>
              <a:rPr lang="en-US" sz="3100" b="0" dirty="0" smtClean="0">
                <a:latin typeface="Times New Roman" pitchFamily="18" charset="0"/>
                <a:cs typeface="Times New Roman" pitchFamily="18" charset="0"/>
              </a:rPr>
              <a:t>A reversible surface electrode reaction coupled to totally irreversible electrochemical reaction of the substrate  is considered:</a:t>
            </a:r>
          </a:p>
          <a:p>
            <a:pPr>
              <a:lnSpc>
                <a:spcPct val="170000"/>
              </a:lnSpc>
            </a:pPr>
            <a:endParaRPr lang="en-US" sz="2000" b="0" dirty="0" smtClean="0">
              <a:latin typeface="Times New Roman" pitchFamily="18" charset="0"/>
              <a:cs typeface="Times New Roman" pitchFamily="18" charset="0"/>
            </a:endParaRPr>
          </a:p>
        </p:txBody>
      </p:sp>
      <p:sp>
        <p:nvSpPr>
          <p:cNvPr id="4" name="Content Placeholder 3"/>
          <p:cNvSpPr>
            <a:spLocks noGrp="1"/>
          </p:cNvSpPr>
          <p:nvPr>
            <p:ph sz="half" idx="2"/>
          </p:nvPr>
        </p:nvSpPr>
        <p:spPr>
          <a:xfrm>
            <a:off x="1224361" y="21422767"/>
            <a:ext cx="14761640" cy="28155128"/>
          </a:xfrm>
        </p:spPr>
        <p:txBody>
          <a:bodyPr>
            <a:noAutofit/>
          </a:bodyPr>
          <a:lstStyle/>
          <a:p>
            <a:pPr>
              <a:lnSpc>
                <a:spcPct val="150000"/>
              </a:lnSpc>
              <a:buNone/>
            </a:pPr>
            <a:r>
              <a:rPr lang="en-US" sz="2400" dirty="0" smtClean="0">
                <a:latin typeface="Times New Roman" pitchFamily="18" charset="0"/>
                <a:cs typeface="Times New Roman" pitchFamily="18" charset="0"/>
              </a:rPr>
              <a:t>The surface and catalytic reactions are connected by the formation of the surface complex (BY)</a:t>
            </a:r>
            <a:r>
              <a:rPr lang="en-US" sz="2400" baseline="-25000" dirty="0" smtClean="0">
                <a:latin typeface="Times New Roman" pitchFamily="18" charset="0"/>
                <a:cs typeface="Times New Roman" pitchFamily="18" charset="0"/>
              </a:rPr>
              <a:t>ads</a:t>
            </a:r>
            <a:r>
              <a:rPr lang="en-US" sz="2400" dirty="0" smtClean="0">
                <a:latin typeface="Times New Roman" pitchFamily="18" charset="0"/>
                <a:cs typeface="Times New Roman" pitchFamily="18" charset="0"/>
              </a:rPr>
              <a:t>. The product</a:t>
            </a:r>
            <a:r>
              <a:rPr lang="hr-HR" sz="2400" dirty="0" smtClean="0">
                <a:latin typeface="Times New Roman" pitchFamily="18" charset="0"/>
                <a:cs typeface="Times New Roman" pitchFamily="18" charset="0"/>
              </a:rPr>
              <a:t> </a:t>
            </a:r>
          </a:p>
          <a:p>
            <a:pPr>
              <a:lnSpc>
                <a:spcPct val="150000"/>
              </a:lnSpc>
              <a:buNone/>
            </a:pPr>
            <a:r>
              <a:rPr lang="hr-HR" sz="2400" dirty="0" smtClean="0">
                <a:latin typeface="Times New Roman" pitchFamily="18" charset="0"/>
                <a:cs typeface="Times New Roman" pitchFamily="18" charset="0"/>
              </a:rPr>
              <a:t>o</a:t>
            </a:r>
            <a:r>
              <a:rPr lang="en-US" sz="2400" dirty="0" smtClean="0">
                <a:latin typeface="Times New Roman" pitchFamily="18" charset="0"/>
                <a:cs typeface="Times New Roman" pitchFamily="18" charset="0"/>
              </a:rPr>
              <a:t>f catalysis remains</a:t>
            </a:r>
            <a:r>
              <a:rPr lang="hr-HR" sz="2400" dirty="0" smtClean="0">
                <a:latin typeface="Times New Roman" pitchFamily="18" charset="0"/>
                <a:cs typeface="Times New Roman" pitchFamily="18" charset="0"/>
              </a:rPr>
              <a:t> </a:t>
            </a:r>
            <a:r>
              <a:rPr lang="en-US" sz="2400" dirty="0" smtClean="0">
                <a:latin typeface="Times New Roman" pitchFamily="18" charset="0"/>
                <a:cs typeface="Times New Roman" pitchFamily="18" charset="0"/>
              </a:rPr>
              <a:t>adsorbed and dissociates from the electrode surface by the finite rate. Initially, the reactant A </a:t>
            </a:r>
            <a:endParaRPr lang="hr-HR" sz="2400" dirty="0" smtClean="0">
              <a:latin typeface="Times New Roman" pitchFamily="18" charset="0"/>
              <a:cs typeface="Times New Roman" pitchFamily="18" charset="0"/>
            </a:endParaRPr>
          </a:p>
          <a:p>
            <a:pPr>
              <a:lnSpc>
                <a:spcPct val="150000"/>
              </a:lnSpc>
              <a:buNone/>
            </a:pPr>
            <a:r>
              <a:rPr lang="en-US" sz="2400" dirty="0" smtClean="0">
                <a:latin typeface="Times New Roman" pitchFamily="18" charset="0"/>
                <a:cs typeface="Times New Roman" pitchFamily="18" charset="0"/>
              </a:rPr>
              <a:t>is adsorbed in the concentration Γ</a:t>
            </a:r>
            <a:r>
              <a:rPr lang="en-US" sz="2400" baseline="-25000" dirty="0" smtClean="0">
                <a:latin typeface="Times New Roman" pitchFamily="18" charset="0"/>
                <a:cs typeface="Times New Roman" pitchFamily="18" charset="0"/>
              </a:rPr>
              <a:t>A</a:t>
            </a:r>
            <a:r>
              <a:rPr lang="en-US" sz="2400" baseline="30000" dirty="0" smtClean="0">
                <a:latin typeface="Times New Roman" pitchFamily="18" charset="0"/>
                <a:cs typeface="Times New Roman" pitchFamily="18" charset="0"/>
              </a:rPr>
              <a:t>*</a:t>
            </a:r>
            <a:r>
              <a:rPr lang="en-US" sz="2400" dirty="0" smtClean="0">
                <a:latin typeface="Times New Roman" pitchFamily="18" charset="0"/>
                <a:cs typeface="Times New Roman" pitchFamily="18" charset="0"/>
              </a:rPr>
              <a:t> and no further adsorption or desorption of the </a:t>
            </a:r>
            <a:r>
              <a:rPr lang="en-US" sz="2400" dirty="0" err="1" smtClean="0">
                <a:latin typeface="Times New Roman" pitchFamily="18" charset="0"/>
                <a:cs typeface="Times New Roman" pitchFamily="18" charset="0"/>
              </a:rPr>
              <a:t>redox</a:t>
            </a:r>
            <a:r>
              <a:rPr lang="en-US" sz="2400" dirty="0" smtClean="0">
                <a:latin typeface="Times New Roman" pitchFamily="18" charset="0"/>
                <a:cs typeface="Times New Roman" pitchFamily="18" charset="0"/>
              </a:rPr>
              <a:t> couple A and B are </a:t>
            </a:r>
            <a:endParaRPr lang="hr-HR" sz="2400" dirty="0" smtClean="0">
              <a:latin typeface="Times New Roman" pitchFamily="18" charset="0"/>
              <a:cs typeface="Times New Roman" pitchFamily="18" charset="0"/>
            </a:endParaRPr>
          </a:p>
          <a:p>
            <a:pPr>
              <a:lnSpc>
                <a:spcPct val="150000"/>
              </a:lnSpc>
              <a:buNone/>
            </a:pPr>
            <a:r>
              <a:rPr lang="en-US" sz="2400" dirty="0" smtClean="0">
                <a:latin typeface="Times New Roman" pitchFamily="18" charset="0"/>
                <a:cs typeface="Times New Roman" pitchFamily="18" charset="0"/>
              </a:rPr>
              <a:t>assumed. Finally, it is assumed that the substrate Y is present in a great excess, so that its diffusion can be </a:t>
            </a:r>
            <a:endParaRPr lang="hr-HR" sz="2400" dirty="0" smtClean="0">
              <a:latin typeface="Times New Roman" pitchFamily="18" charset="0"/>
              <a:cs typeface="Times New Roman" pitchFamily="18" charset="0"/>
            </a:endParaRPr>
          </a:p>
          <a:p>
            <a:pPr>
              <a:lnSpc>
                <a:spcPct val="150000"/>
              </a:lnSpc>
              <a:buNone/>
            </a:pPr>
            <a:r>
              <a:rPr lang="en-US" sz="2400" dirty="0" smtClean="0">
                <a:latin typeface="Times New Roman" pitchFamily="18" charset="0"/>
                <a:cs typeface="Times New Roman" pitchFamily="18" charset="0"/>
              </a:rPr>
              <a:t>neglected. For cyclic </a:t>
            </a:r>
            <a:r>
              <a:rPr lang="en-US" sz="2400" dirty="0" err="1" smtClean="0">
                <a:latin typeface="Times New Roman" pitchFamily="18" charset="0"/>
                <a:cs typeface="Times New Roman" pitchFamily="18" charset="0"/>
              </a:rPr>
              <a:t>voltammetry</a:t>
            </a:r>
            <a:r>
              <a:rPr lang="en-US" sz="2400" dirty="0" smtClean="0">
                <a:latin typeface="Times New Roman" pitchFamily="18" charset="0"/>
                <a:cs typeface="Times New Roman" pitchFamily="18" charset="0"/>
              </a:rPr>
              <a:t> the dimensionless total current</a:t>
            </a:r>
            <a:r>
              <a:rPr lang="hr-HR" sz="2400" dirty="0" smtClean="0">
                <a:latin typeface="Times New Roman" pitchFamily="18" charset="0"/>
                <a:cs typeface="Times New Roman" pitchFamily="18" charset="0"/>
              </a:rPr>
              <a:t> </a:t>
            </a:r>
            <a:r>
              <a:rPr lang="en-US" sz="2400" dirty="0" smtClean="0">
                <a:latin typeface="Times New Roman" pitchFamily="18" charset="0"/>
                <a:cs typeface="Times New Roman" pitchFamily="18" charset="0"/>
              </a:rPr>
              <a:t>Φ = I</a:t>
            </a:r>
            <a:r>
              <a:rPr lang="hr-HR" sz="2400" dirty="0" smtClean="0">
                <a:latin typeface="Times New Roman" pitchFamily="18" charset="0"/>
                <a:cs typeface="Times New Roman" pitchFamily="18" charset="0"/>
              </a:rPr>
              <a:t> </a:t>
            </a:r>
            <a:r>
              <a:rPr lang="en-US" sz="2400" dirty="0" smtClean="0">
                <a:latin typeface="Times New Roman" pitchFamily="18" charset="0"/>
                <a:cs typeface="Times New Roman" pitchFamily="18" charset="0"/>
              </a:rPr>
              <a:t>(FSΓ</a:t>
            </a:r>
            <a:r>
              <a:rPr lang="en-US" sz="2400" baseline="-25000" dirty="0" smtClean="0">
                <a:latin typeface="Times New Roman" pitchFamily="18" charset="0"/>
                <a:cs typeface="Times New Roman" pitchFamily="18" charset="0"/>
              </a:rPr>
              <a:t>A</a:t>
            </a:r>
            <a:r>
              <a:rPr lang="en-US" sz="2400" baseline="30000" dirty="0" smtClean="0">
                <a:latin typeface="Times New Roman" pitchFamily="18" charset="0"/>
                <a:cs typeface="Times New Roman" pitchFamily="18" charset="0"/>
              </a:rPr>
              <a:t>*</a:t>
            </a:r>
            <a:r>
              <a:rPr lang="en-US" sz="2400" dirty="0" smtClean="0">
                <a:latin typeface="Times New Roman" pitchFamily="18" charset="0"/>
                <a:cs typeface="Times New Roman" pitchFamily="18" charset="0"/>
              </a:rPr>
              <a:t>|a|)</a:t>
            </a:r>
            <a:r>
              <a:rPr lang="en-US" sz="2400" baseline="30000" dirty="0" smtClean="0">
                <a:latin typeface="Times New Roman" pitchFamily="18" charset="0"/>
                <a:cs typeface="Times New Roman" pitchFamily="18" charset="0"/>
              </a:rPr>
              <a:t>-1</a:t>
            </a:r>
            <a:r>
              <a:rPr lang="en-US" sz="2400" dirty="0" smtClean="0">
                <a:latin typeface="Times New Roman" pitchFamily="18" charset="0"/>
                <a:cs typeface="Times New Roman" pitchFamily="18" charset="0"/>
              </a:rPr>
              <a:t>, where |a| = (F/RT)|</a:t>
            </a:r>
            <a:r>
              <a:rPr lang="en-US" sz="2400" dirty="0" err="1" smtClean="0">
                <a:latin typeface="Times New Roman" pitchFamily="18" charset="0"/>
                <a:cs typeface="Times New Roman" pitchFamily="18" charset="0"/>
              </a:rPr>
              <a:t>dE</a:t>
            </a:r>
            <a:r>
              <a:rPr lang="en-US" sz="2400" dirty="0" smtClean="0">
                <a:latin typeface="Times New Roman" pitchFamily="18" charset="0"/>
                <a:cs typeface="Times New Roman" pitchFamily="18" charset="0"/>
              </a:rPr>
              <a:t>/</a:t>
            </a:r>
            <a:r>
              <a:rPr lang="hr-HR" sz="2400" dirty="0" smtClean="0">
                <a:latin typeface="Times New Roman" pitchFamily="18" charset="0"/>
                <a:cs typeface="Times New Roman" pitchFamily="18" charset="0"/>
              </a:rPr>
              <a:t>dt</a:t>
            </a:r>
            <a:r>
              <a:rPr lang="en-US" sz="2400" dirty="0" smtClean="0">
                <a:latin typeface="Times New Roman" pitchFamily="18" charset="0"/>
                <a:cs typeface="Times New Roman" pitchFamily="18" charset="0"/>
              </a:rPr>
              <a:t>|, is </a:t>
            </a:r>
            <a:endParaRPr lang="hr-HR" sz="2400" dirty="0" smtClean="0">
              <a:latin typeface="Times New Roman" pitchFamily="18" charset="0"/>
              <a:cs typeface="Times New Roman" pitchFamily="18" charset="0"/>
            </a:endParaRPr>
          </a:p>
          <a:p>
            <a:pPr>
              <a:lnSpc>
                <a:spcPct val="150000"/>
              </a:lnSpc>
              <a:buNone/>
            </a:pPr>
            <a:r>
              <a:rPr lang="en-US" sz="2400" dirty="0" smtClean="0">
                <a:latin typeface="Times New Roman" pitchFamily="18" charset="0"/>
                <a:cs typeface="Times New Roman" pitchFamily="18" charset="0"/>
              </a:rPr>
              <a:t>calculated by the numerical integration as a function of electrode potential. The surface and the catalytic </a:t>
            </a:r>
            <a:endParaRPr lang="hr-HR" sz="2400" dirty="0" smtClean="0">
              <a:latin typeface="Times New Roman" pitchFamily="18" charset="0"/>
              <a:cs typeface="Times New Roman" pitchFamily="18" charset="0"/>
            </a:endParaRPr>
          </a:p>
          <a:p>
            <a:pPr>
              <a:lnSpc>
                <a:spcPct val="150000"/>
              </a:lnSpc>
              <a:buNone/>
            </a:pPr>
            <a:r>
              <a:rPr lang="en-US" sz="2400" dirty="0" smtClean="0">
                <a:latin typeface="Times New Roman" pitchFamily="18" charset="0"/>
                <a:cs typeface="Times New Roman" pitchFamily="18" charset="0"/>
              </a:rPr>
              <a:t>components of the current are also reported. The responses depend on the dimensionless rate constants κ</a:t>
            </a:r>
            <a:r>
              <a:rPr lang="en-US" sz="2400" baseline="-25000" dirty="0" smtClean="0">
                <a:latin typeface="Times New Roman" pitchFamily="18" charset="0"/>
                <a:cs typeface="Times New Roman" pitchFamily="18" charset="0"/>
              </a:rPr>
              <a:t>0</a:t>
            </a:r>
            <a:r>
              <a:rPr lang="en-US" sz="2400" dirty="0" smtClean="0">
                <a:latin typeface="Times New Roman" pitchFamily="18" charset="0"/>
                <a:cs typeface="Times New Roman" pitchFamily="18" charset="0"/>
              </a:rPr>
              <a:t> = k</a:t>
            </a:r>
            <a:r>
              <a:rPr lang="en-US" sz="2400" baseline="-25000" dirty="0" smtClean="0">
                <a:latin typeface="Times New Roman" pitchFamily="18" charset="0"/>
                <a:cs typeface="Times New Roman" pitchFamily="18" charset="0"/>
              </a:rPr>
              <a:t>0</a:t>
            </a:r>
            <a:r>
              <a:rPr lang="en-US" sz="2400" dirty="0" smtClean="0">
                <a:latin typeface="Times New Roman" pitchFamily="18" charset="0"/>
                <a:cs typeface="Times New Roman" pitchFamily="18" charset="0"/>
              </a:rPr>
              <a:t>/|a| </a:t>
            </a:r>
            <a:endParaRPr lang="hr-HR" sz="2400" dirty="0" smtClean="0">
              <a:latin typeface="Times New Roman" pitchFamily="18" charset="0"/>
              <a:cs typeface="Times New Roman" pitchFamily="18" charset="0"/>
            </a:endParaRPr>
          </a:p>
          <a:p>
            <a:pPr>
              <a:lnSpc>
                <a:spcPct val="150000"/>
              </a:lnSpc>
              <a:buNone/>
            </a:pPr>
            <a:r>
              <a:rPr lang="en-US" sz="2400" dirty="0" smtClean="0">
                <a:latin typeface="Times New Roman" pitchFamily="18" charset="0"/>
                <a:cs typeface="Times New Roman" pitchFamily="18" charset="0"/>
              </a:rPr>
              <a:t>and </a:t>
            </a:r>
            <a:r>
              <a:rPr lang="en-US" sz="2400" dirty="0" err="1" smtClean="0">
                <a:latin typeface="Times New Roman" pitchFamily="18" charset="0"/>
                <a:cs typeface="Times New Roman" pitchFamily="18" charset="0"/>
              </a:rPr>
              <a:t>κ</a:t>
            </a:r>
            <a:r>
              <a:rPr lang="en-US" sz="2400" baseline="-25000" dirty="0" err="1" smtClean="0">
                <a:latin typeface="Times New Roman" pitchFamily="18" charset="0"/>
                <a:cs typeface="Times New Roman" pitchFamily="18" charset="0"/>
              </a:rPr>
              <a:t>dis</a:t>
            </a:r>
            <a:r>
              <a:rPr lang="en-US" sz="2400" dirty="0" smtClean="0">
                <a:latin typeface="Times New Roman" pitchFamily="18" charset="0"/>
                <a:cs typeface="Times New Roman" pitchFamily="18" charset="0"/>
              </a:rPr>
              <a:t> = </a:t>
            </a:r>
            <a:r>
              <a:rPr lang="en-US" sz="2400" dirty="0" err="1" smtClean="0">
                <a:latin typeface="Times New Roman" pitchFamily="18" charset="0"/>
                <a:cs typeface="Times New Roman" pitchFamily="18" charset="0"/>
              </a:rPr>
              <a:t>k</a:t>
            </a:r>
            <a:r>
              <a:rPr lang="en-US" sz="2400" baseline="-25000" dirty="0" err="1" smtClean="0">
                <a:latin typeface="Times New Roman" pitchFamily="18" charset="0"/>
                <a:cs typeface="Times New Roman" pitchFamily="18" charset="0"/>
              </a:rPr>
              <a:t>dis</a:t>
            </a:r>
            <a:r>
              <a:rPr lang="en-US" sz="2400" dirty="0" smtClean="0">
                <a:latin typeface="Times New Roman" pitchFamily="18" charset="0"/>
                <a:cs typeface="Times New Roman" pitchFamily="18" charset="0"/>
              </a:rPr>
              <a:t>/|a| and the dimensionless product </a:t>
            </a:r>
            <a:r>
              <a:rPr lang="en-US" sz="2400" dirty="0" err="1" smtClean="0">
                <a:latin typeface="Times New Roman" pitchFamily="18" charset="0"/>
                <a:cs typeface="Times New Roman" pitchFamily="18" charset="0"/>
              </a:rPr>
              <a:t>Kc</a:t>
            </a:r>
            <a:r>
              <a:rPr lang="en-US" sz="2400" baseline="-25000" dirty="0" err="1" smtClean="0">
                <a:latin typeface="Times New Roman" pitchFamily="18" charset="0"/>
                <a:cs typeface="Times New Roman" pitchFamily="18" charset="0"/>
              </a:rPr>
              <a:t>Y</a:t>
            </a:r>
            <a:r>
              <a:rPr lang="en-US" sz="2400" baseline="30000" dirty="0" smtClean="0">
                <a:latin typeface="Times New Roman" pitchFamily="18" charset="0"/>
                <a:cs typeface="Times New Roman" pitchFamily="18" charset="0"/>
              </a:rPr>
              <a:t>*</a:t>
            </a:r>
            <a:r>
              <a:rPr lang="en-US" sz="2400" dirty="0" smtClean="0">
                <a:latin typeface="Times New Roman" pitchFamily="18" charset="0"/>
                <a:cs typeface="Times New Roman" pitchFamily="18" charset="0"/>
              </a:rPr>
              <a:t>.</a:t>
            </a:r>
            <a:endParaRPr lang="hr-HR" sz="2400" dirty="0" smtClean="0">
              <a:latin typeface="Times New Roman" pitchFamily="18" charset="0"/>
              <a:cs typeface="Times New Roman" pitchFamily="18" charset="0"/>
            </a:endParaRPr>
          </a:p>
          <a:p>
            <a:pPr>
              <a:lnSpc>
                <a:spcPct val="150000"/>
              </a:lnSpc>
              <a:buNone/>
            </a:pPr>
            <a:endParaRPr lang="en-US" sz="2400" dirty="0" smtClean="0">
              <a:latin typeface="Times New Roman" pitchFamily="18" charset="0"/>
              <a:cs typeface="Times New Roman" pitchFamily="18" charset="0"/>
            </a:endParaRPr>
          </a:p>
          <a:p>
            <a:pPr>
              <a:lnSpc>
                <a:spcPct val="150000"/>
              </a:lnSpc>
              <a:buNone/>
            </a:pPr>
            <a:r>
              <a:rPr lang="en-US" sz="2400" b="1" dirty="0" smtClean="0">
                <a:latin typeface="Times New Roman" pitchFamily="18" charset="0"/>
                <a:cs typeface="Times New Roman" pitchFamily="18" charset="0"/>
              </a:rPr>
              <a:t>Results and discussion</a:t>
            </a:r>
            <a:endParaRPr lang="en-US" sz="2400" dirty="0" smtClean="0">
              <a:latin typeface="Times New Roman" pitchFamily="18" charset="0"/>
              <a:cs typeface="Times New Roman" pitchFamily="18" charset="0"/>
            </a:endParaRPr>
          </a:p>
          <a:p>
            <a:pPr>
              <a:lnSpc>
                <a:spcPct val="150000"/>
              </a:lnSpc>
              <a:buNone/>
            </a:pPr>
            <a:r>
              <a:rPr lang="en-US" sz="2400" dirty="0" smtClean="0">
                <a:latin typeface="Times New Roman" pitchFamily="18" charset="0"/>
                <a:cs typeface="Times New Roman" pitchFamily="18" charset="0"/>
              </a:rPr>
              <a:t>Figure 1 shows dimensionless cyclic </a:t>
            </a:r>
            <a:r>
              <a:rPr lang="en-US" sz="2400" dirty="0" err="1" smtClean="0">
                <a:latin typeface="Times New Roman" pitchFamily="18" charset="0"/>
                <a:cs typeface="Times New Roman" pitchFamily="18" charset="0"/>
              </a:rPr>
              <a:t>voltammogram</a:t>
            </a:r>
            <a:r>
              <a:rPr lang="en-US" sz="2400" dirty="0" smtClean="0">
                <a:latin typeface="Times New Roman" pitchFamily="18" charset="0"/>
                <a:cs typeface="Times New Roman" pitchFamily="18" charset="0"/>
              </a:rPr>
              <a:t> of electrochemical reactions (1) – (4). The total</a:t>
            </a:r>
            <a:r>
              <a:rPr lang="hr-HR" sz="2400" dirty="0" smtClean="0">
                <a:latin typeface="Times New Roman" pitchFamily="18" charset="0"/>
                <a:cs typeface="Times New Roman" pitchFamily="18" charset="0"/>
              </a:rPr>
              <a:t> </a:t>
            </a:r>
            <a:r>
              <a:rPr lang="en-US" sz="2400" dirty="0" smtClean="0">
                <a:latin typeface="Times New Roman" pitchFamily="18" charset="0"/>
                <a:cs typeface="Times New Roman" pitchFamily="18" charset="0"/>
              </a:rPr>
              <a:t>current, </a:t>
            </a:r>
            <a:endParaRPr lang="hr-HR" sz="2400" dirty="0" smtClean="0">
              <a:latin typeface="Times New Roman" pitchFamily="18" charset="0"/>
              <a:cs typeface="Times New Roman" pitchFamily="18" charset="0"/>
            </a:endParaRPr>
          </a:p>
          <a:p>
            <a:pPr>
              <a:lnSpc>
                <a:spcPct val="150000"/>
              </a:lnSpc>
              <a:buNone/>
            </a:pPr>
            <a:r>
              <a:rPr lang="en-US" sz="2400" dirty="0" smtClean="0">
                <a:latin typeface="Times New Roman" pitchFamily="18" charset="0"/>
                <a:cs typeface="Times New Roman" pitchFamily="18" charset="0"/>
              </a:rPr>
              <a:t>marked as 1, is characterized by the minimum </a:t>
            </a:r>
            <a:r>
              <a:rPr lang="en-US" sz="2400" dirty="0" err="1" smtClean="0">
                <a:latin typeface="Times New Roman" pitchFamily="18" charset="0"/>
                <a:cs typeface="Times New Roman" pitchFamily="18" charset="0"/>
              </a:rPr>
              <a:t>Φ</a:t>
            </a:r>
            <a:r>
              <a:rPr lang="en-US" sz="2400" baseline="-25000" dirty="0" err="1" smtClean="0">
                <a:latin typeface="Times New Roman" pitchFamily="18" charset="0"/>
                <a:cs typeface="Times New Roman" pitchFamily="18" charset="0"/>
              </a:rPr>
              <a:t>min</a:t>
            </a:r>
            <a:r>
              <a:rPr lang="en-US" sz="2400" dirty="0" smtClean="0">
                <a:latin typeface="Times New Roman" pitchFamily="18" charset="0"/>
                <a:cs typeface="Times New Roman" pitchFamily="18" charset="0"/>
              </a:rPr>
              <a:t> = -0.3890 at </a:t>
            </a:r>
            <a:r>
              <a:rPr lang="en-US" sz="2400" dirty="0" err="1" smtClean="0">
                <a:latin typeface="Times New Roman" pitchFamily="18" charset="0"/>
                <a:cs typeface="Times New Roman" pitchFamily="18" charset="0"/>
              </a:rPr>
              <a:t>E</a:t>
            </a:r>
            <a:r>
              <a:rPr lang="en-US" sz="2400" baseline="-25000" dirty="0" err="1" smtClean="0">
                <a:latin typeface="Times New Roman" pitchFamily="18" charset="0"/>
                <a:cs typeface="Times New Roman" pitchFamily="18" charset="0"/>
              </a:rPr>
              <a:t>min</a:t>
            </a:r>
            <a:r>
              <a:rPr lang="en-US" sz="2400" dirty="0" smtClean="0">
                <a:latin typeface="Times New Roman" pitchFamily="18" charset="0"/>
                <a:cs typeface="Times New Roman" pitchFamily="18" charset="0"/>
              </a:rPr>
              <a:t> = 0.0125 V </a:t>
            </a:r>
            <a:r>
              <a:rPr lang="en-US" sz="2400" i="1" dirty="0" smtClean="0">
                <a:latin typeface="Times New Roman" pitchFamily="18" charset="0"/>
                <a:cs typeface="Times New Roman" pitchFamily="18" charset="0"/>
              </a:rPr>
              <a:t>vs</a:t>
            </a:r>
            <a:r>
              <a:rPr lang="en-US" sz="2400" dirty="0" smtClean="0">
                <a:latin typeface="Times New Roman" pitchFamily="18" charset="0"/>
                <a:cs typeface="Times New Roman" pitchFamily="18" charset="0"/>
              </a:rPr>
              <a:t>. E</a:t>
            </a:r>
            <a:r>
              <a:rPr lang="en-US" sz="2400" baseline="30000" dirty="0" smtClean="0">
                <a:latin typeface="Times New Roman" pitchFamily="18" charset="0"/>
                <a:cs typeface="Times New Roman" pitchFamily="18" charset="0"/>
              </a:rPr>
              <a:t>0</a:t>
            </a:r>
            <a:r>
              <a:rPr lang="en-US" sz="2400" dirty="0" smtClean="0">
                <a:latin typeface="Times New Roman" pitchFamily="18" charset="0"/>
                <a:cs typeface="Times New Roman" pitchFamily="18" charset="0"/>
              </a:rPr>
              <a:t>, the limiting value </a:t>
            </a:r>
            <a:r>
              <a:rPr lang="en-US" sz="2400" dirty="0" err="1" smtClean="0">
                <a:latin typeface="Times New Roman" pitchFamily="18" charset="0"/>
                <a:cs typeface="Times New Roman" pitchFamily="18" charset="0"/>
              </a:rPr>
              <a:t>Φ</a:t>
            </a:r>
            <a:r>
              <a:rPr lang="en-US" sz="2400" baseline="-25000" dirty="0" err="1" smtClean="0">
                <a:latin typeface="Times New Roman" pitchFamily="18" charset="0"/>
                <a:cs typeface="Times New Roman" pitchFamily="18" charset="0"/>
              </a:rPr>
              <a:t>lim</a:t>
            </a:r>
            <a:r>
              <a:rPr lang="en-US" sz="2400" dirty="0" smtClean="0">
                <a:latin typeface="Times New Roman" pitchFamily="18" charset="0"/>
                <a:cs typeface="Times New Roman" pitchFamily="18" charset="0"/>
              </a:rPr>
              <a:t>  = </a:t>
            </a:r>
            <a:endParaRPr lang="hr-HR" sz="2400" dirty="0" smtClean="0">
              <a:latin typeface="Times New Roman" pitchFamily="18" charset="0"/>
              <a:cs typeface="Times New Roman" pitchFamily="18" charset="0"/>
            </a:endParaRPr>
          </a:p>
          <a:p>
            <a:pPr>
              <a:lnSpc>
                <a:spcPct val="150000"/>
              </a:lnSpc>
              <a:buNone/>
            </a:pPr>
            <a:r>
              <a:rPr lang="en-US" sz="2400" dirty="0" smtClean="0">
                <a:latin typeface="Times New Roman" pitchFamily="18" charset="0"/>
                <a:cs typeface="Times New Roman" pitchFamily="18" charset="0"/>
              </a:rPr>
              <a:t>-0.1697 and the maximum </a:t>
            </a:r>
            <a:r>
              <a:rPr lang="en-US" sz="2400" dirty="0" err="1" smtClean="0">
                <a:latin typeface="Times New Roman" pitchFamily="18" charset="0"/>
                <a:cs typeface="Times New Roman" pitchFamily="18" charset="0"/>
              </a:rPr>
              <a:t>Φ</a:t>
            </a:r>
            <a:r>
              <a:rPr lang="en-US" sz="2400" baseline="-25000" dirty="0" err="1" smtClean="0">
                <a:latin typeface="Times New Roman" pitchFamily="18" charset="0"/>
                <a:cs typeface="Times New Roman" pitchFamily="18" charset="0"/>
              </a:rPr>
              <a:t>max</a:t>
            </a:r>
            <a:r>
              <a:rPr lang="en-US" sz="2400" dirty="0" smtClean="0">
                <a:latin typeface="Times New Roman" pitchFamily="18" charset="0"/>
                <a:cs typeface="Times New Roman" pitchFamily="18" charset="0"/>
              </a:rPr>
              <a:t> = 0.0302 at </a:t>
            </a:r>
            <a:r>
              <a:rPr lang="en-US" sz="2400" dirty="0" err="1" smtClean="0">
                <a:latin typeface="Times New Roman" pitchFamily="18" charset="0"/>
                <a:cs typeface="Times New Roman" pitchFamily="18" charset="0"/>
              </a:rPr>
              <a:t>E</a:t>
            </a:r>
            <a:r>
              <a:rPr lang="en-US" sz="2400" baseline="-25000" dirty="0" err="1" smtClean="0">
                <a:latin typeface="Times New Roman" pitchFamily="18" charset="0"/>
                <a:cs typeface="Times New Roman" pitchFamily="18" charset="0"/>
              </a:rPr>
              <a:t>max</a:t>
            </a:r>
            <a:r>
              <a:rPr lang="en-US" sz="2400" dirty="0" smtClean="0">
                <a:latin typeface="Times New Roman" pitchFamily="18" charset="0"/>
                <a:cs typeface="Times New Roman" pitchFamily="18" charset="0"/>
              </a:rPr>
              <a:t> = 0.050 V. The minimum is caused by the minima of both </a:t>
            </a:r>
            <a:endParaRPr lang="hr-HR" sz="2400" dirty="0" smtClean="0">
              <a:latin typeface="Times New Roman" pitchFamily="18" charset="0"/>
              <a:cs typeface="Times New Roman" pitchFamily="18" charset="0"/>
            </a:endParaRPr>
          </a:p>
          <a:p>
            <a:pPr>
              <a:lnSpc>
                <a:spcPct val="150000"/>
              </a:lnSpc>
              <a:buNone/>
            </a:pPr>
            <a:r>
              <a:rPr lang="en-US" sz="2400" dirty="0" smtClean="0">
                <a:latin typeface="Times New Roman" pitchFamily="18" charset="0"/>
                <a:cs typeface="Times New Roman" pitchFamily="18" charset="0"/>
              </a:rPr>
              <a:t>components and the maximum by the surface component. The minimum of the catalytic component is caused by </a:t>
            </a:r>
            <a:endParaRPr lang="hr-HR" sz="2400" dirty="0" smtClean="0">
              <a:latin typeface="Times New Roman" pitchFamily="18" charset="0"/>
              <a:cs typeface="Times New Roman" pitchFamily="18" charset="0"/>
            </a:endParaRPr>
          </a:p>
          <a:p>
            <a:pPr>
              <a:lnSpc>
                <a:spcPct val="150000"/>
              </a:lnSpc>
              <a:buNone/>
            </a:pPr>
            <a:r>
              <a:rPr lang="en-US" sz="2400" dirty="0" smtClean="0">
                <a:latin typeface="Times New Roman" pitchFamily="18" charset="0"/>
                <a:cs typeface="Times New Roman" pitchFamily="18" charset="0"/>
              </a:rPr>
              <a:t>the maximum surface concentration of the complex B</a:t>
            </a:r>
            <a:r>
              <a:rPr lang="hr-HR" sz="2400" dirty="0" smtClean="0">
                <a:latin typeface="Times New Roman" pitchFamily="18" charset="0"/>
                <a:cs typeface="Times New Roman" pitchFamily="18" charset="0"/>
              </a:rPr>
              <a:t>Y </a:t>
            </a:r>
            <a:r>
              <a:rPr lang="en-US" sz="2400" dirty="0" smtClean="0">
                <a:latin typeface="Times New Roman" pitchFamily="18" charset="0"/>
                <a:cs typeface="Times New Roman" pitchFamily="18" charset="0"/>
              </a:rPr>
              <a:t>that appears at -0.015 V. The limiting current is a </a:t>
            </a:r>
            <a:endParaRPr lang="hr-HR" sz="2400" dirty="0" smtClean="0">
              <a:latin typeface="Times New Roman" pitchFamily="18" charset="0"/>
              <a:cs typeface="Times New Roman" pitchFamily="18" charset="0"/>
            </a:endParaRPr>
          </a:p>
          <a:p>
            <a:pPr>
              <a:lnSpc>
                <a:spcPct val="150000"/>
              </a:lnSpc>
              <a:buNone/>
            </a:pPr>
            <a:r>
              <a:rPr lang="en-US" sz="2400" dirty="0" smtClean="0">
                <a:latin typeface="Times New Roman" pitchFamily="18" charset="0"/>
                <a:cs typeface="Times New Roman" pitchFamily="18" charset="0"/>
              </a:rPr>
              <a:t>consequence of steady-state that is established at potentials lower than  -0.2 V.</a:t>
            </a:r>
          </a:p>
          <a:p>
            <a:pPr>
              <a:lnSpc>
                <a:spcPct val="170000"/>
              </a:lnSpc>
              <a:buNone/>
            </a:pPr>
            <a:r>
              <a:rPr lang="en-US" sz="2400" dirty="0" smtClean="0">
                <a:latin typeface="Times New Roman" pitchFamily="18" charset="0"/>
                <a:cs typeface="Times New Roman" pitchFamily="18" charset="0"/>
              </a:rPr>
              <a:t>LimΦ</a:t>
            </a:r>
            <a:r>
              <a:rPr lang="en-US" sz="2400" baseline="-25000" dirty="0" smtClean="0">
                <a:latin typeface="Times New Roman" pitchFamily="18" charset="0"/>
                <a:cs typeface="Times New Roman" pitchFamily="18" charset="0"/>
              </a:rPr>
              <a:t>2</a:t>
            </a:r>
            <a:r>
              <a:rPr lang="en-US" sz="2400" dirty="0" smtClean="0">
                <a:latin typeface="Times New Roman" pitchFamily="18" charset="0"/>
                <a:cs typeface="Times New Roman" pitchFamily="18" charset="0"/>
              </a:rPr>
              <a:t> = -κ</a:t>
            </a:r>
            <a:r>
              <a:rPr lang="en-US" sz="2400" baseline="-25000" dirty="0" smtClean="0">
                <a:latin typeface="Times New Roman" pitchFamily="18" charset="0"/>
                <a:cs typeface="Times New Roman" pitchFamily="18" charset="0"/>
              </a:rPr>
              <a:t>0</a:t>
            </a:r>
            <a:r>
              <a:rPr lang="en-US" sz="2400" dirty="0" smtClean="0">
                <a:latin typeface="Times New Roman" pitchFamily="18" charset="0"/>
                <a:cs typeface="Times New Roman" pitchFamily="18" charset="0"/>
              </a:rPr>
              <a:t>Kc</a:t>
            </a:r>
            <a:r>
              <a:rPr lang="en-US" sz="2400" baseline="-25000" dirty="0" smtClean="0">
                <a:latin typeface="Times New Roman" pitchFamily="18" charset="0"/>
                <a:cs typeface="Times New Roman" pitchFamily="18" charset="0"/>
              </a:rPr>
              <a:t>Y</a:t>
            </a:r>
            <a:r>
              <a:rPr lang="en-US" sz="2400" baseline="30000" dirty="0" smtClean="0">
                <a:latin typeface="Times New Roman" pitchFamily="18" charset="0"/>
                <a:cs typeface="Times New Roman" pitchFamily="18" charset="0"/>
              </a:rPr>
              <a:t>*</a:t>
            </a:r>
            <a:r>
              <a:rPr lang="en-US" sz="2400" dirty="0" smtClean="0">
                <a:latin typeface="Times New Roman" pitchFamily="18" charset="0"/>
                <a:cs typeface="Times New Roman" pitchFamily="18" charset="0"/>
              </a:rPr>
              <a:t>(1 – Γ</a:t>
            </a:r>
            <a:r>
              <a:rPr lang="en-US" sz="2400" baseline="-25000" dirty="0" smtClean="0">
                <a:latin typeface="Times New Roman" pitchFamily="18" charset="0"/>
                <a:cs typeface="Times New Roman" pitchFamily="18" charset="0"/>
              </a:rPr>
              <a:t>BP</a:t>
            </a:r>
            <a:r>
              <a:rPr lang="en-US" sz="2400" dirty="0" smtClean="0">
                <a:latin typeface="Times New Roman" pitchFamily="18" charset="0"/>
                <a:cs typeface="Times New Roman" pitchFamily="18" charset="0"/>
              </a:rPr>
              <a:t> / Γ</a:t>
            </a:r>
            <a:r>
              <a:rPr lang="en-US" sz="2400" baseline="-25000" dirty="0" smtClean="0">
                <a:latin typeface="Times New Roman" pitchFamily="18" charset="0"/>
                <a:cs typeface="Times New Roman" pitchFamily="18" charset="0"/>
              </a:rPr>
              <a:t>A</a:t>
            </a:r>
            <a:r>
              <a:rPr lang="en-US" sz="2400" baseline="30000" dirty="0" smtClean="0">
                <a:latin typeface="Times New Roman" pitchFamily="18" charset="0"/>
                <a:cs typeface="Times New Roman" pitchFamily="18" charset="0"/>
              </a:rPr>
              <a:t>*</a:t>
            </a:r>
            <a:r>
              <a:rPr lang="en-US" sz="2400" dirty="0" smtClean="0">
                <a:latin typeface="Times New Roman" pitchFamily="18" charset="0"/>
                <a:cs typeface="Times New Roman" pitchFamily="18" charset="0"/>
              </a:rPr>
              <a:t>)(1 + </a:t>
            </a:r>
            <a:r>
              <a:rPr lang="en-US" sz="2400" dirty="0" err="1" smtClean="0">
                <a:latin typeface="Times New Roman" pitchFamily="18" charset="0"/>
                <a:cs typeface="Times New Roman" pitchFamily="18" charset="0"/>
              </a:rPr>
              <a:t>Kc</a:t>
            </a:r>
            <a:r>
              <a:rPr lang="en-US" sz="2400" baseline="-25000" dirty="0" err="1" smtClean="0">
                <a:latin typeface="Times New Roman" pitchFamily="18" charset="0"/>
                <a:cs typeface="Times New Roman" pitchFamily="18" charset="0"/>
              </a:rPr>
              <a:t>Y</a:t>
            </a:r>
            <a:r>
              <a:rPr lang="en-US" sz="2400" baseline="30000" dirty="0" smtClean="0">
                <a:latin typeface="Times New Roman" pitchFamily="18" charset="0"/>
                <a:cs typeface="Times New Roman" pitchFamily="18" charset="0"/>
              </a:rPr>
              <a:t>*</a:t>
            </a:r>
            <a:r>
              <a:rPr lang="en-US" sz="2400" dirty="0" smtClean="0">
                <a:latin typeface="Times New Roman" pitchFamily="18" charset="0"/>
                <a:cs typeface="Times New Roman" pitchFamily="18" charset="0"/>
              </a:rPr>
              <a:t>)</a:t>
            </a:r>
            <a:r>
              <a:rPr lang="en-US" sz="2400" baseline="30000" dirty="0" smtClean="0">
                <a:latin typeface="Times New Roman" pitchFamily="18" charset="0"/>
                <a:cs typeface="Times New Roman" pitchFamily="18" charset="0"/>
              </a:rPr>
              <a:t>-1</a:t>
            </a:r>
            <a:r>
              <a:rPr lang="en-US" sz="2400" dirty="0" smtClean="0">
                <a:latin typeface="Times New Roman" pitchFamily="18" charset="0"/>
                <a:cs typeface="Times New Roman" pitchFamily="18" charset="0"/>
              </a:rPr>
              <a:t>                 (5)</a:t>
            </a:r>
          </a:p>
          <a:p>
            <a:pPr>
              <a:lnSpc>
                <a:spcPct val="150000"/>
              </a:lnSpc>
              <a:buNone/>
            </a:pPr>
            <a:r>
              <a:rPr lang="en-US" sz="2400" dirty="0" smtClean="0">
                <a:latin typeface="Times New Roman" pitchFamily="18" charset="0"/>
                <a:cs typeface="Times New Roman" pitchFamily="18" charset="0"/>
              </a:rPr>
              <a:t>The limiting values of the total current and the catalytic component are equal because the surface current tends to </a:t>
            </a:r>
            <a:endParaRPr lang="hr-HR" sz="2400" dirty="0" smtClean="0">
              <a:latin typeface="Times New Roman" pitchFamily="18" charset="0"/>
              <a:cs typeface="Times New Roman" pitchFamily="18" charset="0"/>
            </a:endParaRPr>
          </a:p>
          <a:p>
            <a:pPr>
              <a:lnSpc>
                <a:spcPct val="150000"/>
              </a:lnSpc>
              <a:buNone/>
            </a:pPr>
            <a:r>
              <a:rPr lang="en-US" sz="2400" dirty="0" smtClean="0">
                <a:latin typeface="Times New Roman" pitchFamily="18" charset="0"/>
                <a:cs typeface="Times New Roman" pitchFamily="18" charset="0"/>
              </a:rPr>
              <a:t>zero at E &lt; -0.2 V. In the reverse branch of cyclic </a:t>
            </a:r>
            <a:r>
              <a:rPr lang="en-US" sz="2400" dirty="0" err="1" smtClean="0">
                <a:latin typeface="Times New Roman" pitchFamily="18" charset="0"/>
                <a:cs typeface="Times New Roman" pitchFamily="18" charset="0"/>
              </a:rPr>
              <a:t>voltammogram</a:t>
            </a:r>
            <a:r>
              <a:rPr lang="en-US" sz="2400" dirty="0" smtClean="0">
                <a:latin typeface="Times New Roman" pitchFamily="18" charset="0"/>
                <a:cs typeface="Times New Roman" pitchFamily="18" charset="0"/>
              </a:rPr>
              <a:t> the product dissociates from the electrode </a:t>
            </a:r>
            <a:endParaRPr lang="hr-HR" sz="2400" dirty="0" smtClean="0">
              <a:latin typeface="Times New Roman" pitchFamily="18" charset="0"/>
              <a:cs typeface="Times New Roman" pitchFamily="18" charset="0"/>
            </a:endParaRPr>
          </a:p>
          <a:p>
            <a:pPr>
              <a:lnSpc>
                <a:spcPct val="150000"/>
              </a:lnSpc>
              <a:buNone/>
            </a:pPr>
            <a:r>
              <a:rPr lang="en-US" sz="2400" dirty="0" smtClean="0">
                <a:latin typeface="Times New Roman" pitchFamily="18" charset="0"/>
                <a:cs typeface="Times New Roman" pitchFamily="18" charset="0"/>
              </a:rPr>
              <a:t>surface at potentials at which the catalyst is oxidized and the concentration of the complex BY decreases to zero.</a:t>
            </a:r>
          </a:p>
          <a:p>
            <a:pPr>
              <a:lnSpc>
                <a:spcPct val="150000"/>
              </a:lnSpc>
              <a:buNone/>
            </a:pPr>
            <a:r>
              <a:rPr lang="en-US" sz="2400" dirty="0" smtClean="0">
                <a:latin typeface="Times New Roman" pitchFamily="18" charset="0"/>
                <a:cs typeface="Times New Roman" pitchFamily="18" charset="0"/>
              </a:rPr>
              <a:t>The catalyst may become totally blocked if the product does not dissociate. This can be seen in Figure 2. The </a:t>
            </a:r>
            <a:endParaRPr lang="hr-HR" sz="2400" dirty="0" smtClean="0">
              <a:latin typeface="Times New Roman" pitchFamily="18" charset="0"/>
              <a:cs typeface="Times New Roman" pitchFamily="18" charset="0"/>
            </a:endParaRPr>
          </a:p>
          <a:p>
            <a:pPr>
              <a:lnSpc>
                <a:spcPct val="150000"/>
              </a:lnSpc>
              <a:buNone/>
            </a:pPr>
            <a:r>
              <a:rPr lang="en-US" sz="2400" dirty="0" smtClean="0">
                <a:latin typeface="Times New Roman" pitchFamily="18" charset="0"/>
                <a:cs typeface="Times New Roman" pitchFamily="18" charset="0"/>
              </a:rPr>
              <a:t>response exhibits the minimum at 0.018 V in the forward branch, but zero current in the reverse branch. This is </a:t>
            </a:r>
            <a:endParaRPr lang="hr-HR" sz="2400" dirty="0" smtClean="0">
              <a:latin typeface="Times New Roman" pitchFamily="18" charset="0"/>
              <a:cs typeface="Times New Roman" pitchFamily="18" charset="0"/>
            </a:endParaRPr>
          </a:p>
          <a:p>
            <a:pPr>
              <a:lnSpc>
                <a:spcPct val="150000"/>
              </a:lnSpc>
              <a:buNone/>
            </a:pPr>
            <a:r>
              <a:rPr lang="en-US" sz="2400" dirty="0" smtClean="0">
                <a:latin typeface="Times New Roman" pitchFamily="18" charset="0"/>
                <a:cs typeface="Times New Roman" pitchFamily="18" charset="0"/>
              </a:rPr>
              <a:t>because the concentration of the complex BP does not change during the reverse scan.</a:t>
            </a:r>
          </a:p>
          <a:p>
            <a:pPr>
              <a:lnSpc>
                <a:spcPct val="150000"/>
              </a:lnSpc>
              <a:buNone/>
            </a:pPr>
            <a:r>
              <a:rPr lang="en-US" sz="2400" dirty="0" smtClean="0">
                <a:latin typeface="Times New Roman" pitchFamily="18" charset="0"/>
                <a:cs typeface="Times New Roman" pitchFamily="18" charset="0"/>
              </a:rPr>
              <a:t>Under the influence of increased rate constant of dissociation of the complex BP the response becomes </a:t>
            </a:r>
            <a:r>
              <a:rPr lang="en-US" sz="2400" dirty="0" err="1" smtClean="0">
                <a:latin typeface="Times New Roman" pitchFamily="18" charset="0"/>
                <a:cs typeface="Times New Roman" pitchFamily="18" charset="0"/>
              </a:rPr>
              <a:t>sigmoidal</a:t>
            </a:r>
            <a:r>
              <a:rPr lang="en-US" sz="2400" dirty="0" smtClean="0">
                <a:latin typeface="Times New Roman" pitchFamily="18" charset="0"/>
                <a:cs typeface="Times New Roman" pitchFamily="18" charset="0"/>
              </a:rPr>
              <a:t> </a:t>
            </a:r>
            <a:endParaRPr lang="hr-HR" sz="2400" dirty="0" smtClean="0">
              <a:latin typeface="Times New Roman" pitchFamily="18" charset="0"/>
              <a:cs typeface="Times New Roman" pitchFamily="18" charset="0"/>
            </a:endParaRPr>
          </a:p>
          <a:p>
            <a:pPr>
              <a:lnSpc>
                <a:spcPct val="150000"/>
              </a:lnSpc>
              <a:buNone/>
            </a:pPr>
            <a:r>
              <a:rPr lang="en-US" sz="2400" dirty="0" smtClean="0">
                <a:latin typeface="Times New Roman" pitchFamily="18" charset="0"/>
                <a:cs typeface="Times New Roman" pitchFamily="18" charset="0"/>
              </a:rPr>
              <a:t>curve. This is shown in Figure 3. If </a:t>
            </a:r>
            <a:r>
              <a:rPr lang="en-US" sz="2400" dirty="0" err="1" smtClean="0">
                <a:latin typeface="Times New Roman" pitchFamily="18" charset="0"/>
                <a:cs typeface="Times New Roman" pitchFamily="18" charset="0"/>
              </a:rPr>
              <a:t>κ</a:t>
            </a:r>
            <a:r>
              <a:rPr lang="en-US" sz="2400" baseline="-25000" dirty="0" err="1" smtClean="0">
                <a:latin typeface="Times New Roman" pitchFamily="18" charset="0"/>
                <a:cs typeface="Times New Roman" pitchFamily="18" charset="0"/>
              </a:rPr>
              <a:t>dis</a:t>
            </a:r>
            <a:r>
              <a:rPr lang="en-US" sz="2400" dirty="0" smtClean="0">
                <a:latin typeface="Times New Roman" pitchFamily="18" charset="0"/>
                <a:cs typeface="Times New Roman" pitchFamily="18" charset="0"/>
              </a:rPr>
              <a:t> = 0.77 the minimum response is -0.7785, the peak potential is 0.028 V </a:t>
            </a:r>
            <a:endParaRPr lang="hr-HR" sz="2400" dirty="0" smtClean="0">
              <a:latin typeface="Times New Roman" pitchFamily="18" charset="0"/>
              <a:cs typeface="Times New Roman" pitchFamily="18" charset="0"/>
            </a:endParaRPr>
          </a:p>
          <a:p>
            <a:pPr>
              <a:lnSpc>
                <a:spcPct val="150000"/>
              </a:lnSpc>
              <a:buNone/>
            </a:pPr>
            <a:r>
              <a:rPr lang="en-US" sz="2400" dirty="0" smtClean="0">
                <a:latin typeface="Times New Roman" pitchFamily="18" charset="0"/>
                <a:cs typeface="Times New Roman" pitchFamily="18" charset="0"/>
              </a:rPr>
              <a:t>and the limiting response is -0.6678. The ratio between minimum and limiting currents is 1.166. With the further </a:t>
            </a:r>
            <a:endParaRPr lang="hr-HR" sz="2400" dirty="0" smtClean="0">
              <a:latin typeface="Times New Roman" pitchFamily="18" charset="0"/>
              <a:cs typeface="Times New Roman" pitchFamily="18" charset="0"/>
            </a:endParaRPr>
          </a:p>
          <a:p>
            <a:pPr>
              <a:lnSpc>
                <a:spcPct val="150000"/>
              </a:lnSpc>
              <a:buNone/>
            </a:pPr>
            <a:r>
              <a:rPr lang="en-US" sz="2400" dirty="0" smtClean="0">
                <a:latin typeface="Times New Roman" pitchFamily="18" charset="0"/>
                <a:cs typeface="Times New Roman" pitchFamily="18" charset="0"/>
              </a:rPr>
              <a:t>increasing of </a:t>
            </a:r>
            <a:r>
              <a:rPr lang="en-US" sz="2400" dirty="0" err="1" smtClean="0">
                <a:latin typeface="Times New Roman" pitchFamily="18" charset="0"/>
                <a:cs typeface="Times New Roman" pitchFamily="18" charset="0"/>
              </a:rPr>
              <a:t>κ</a:t>
            </a:r>
            <a:r>
              <a:rPr lang="en-US" sz="2400" baseline="-25000" dirty="0" err="1" smtClean="0">
                <a:latin typeface="Times New Roman" pitchFamily="18" charset="0"/>
                <a:cs typeface="Times New Roman" pitchFamily="18" charset="0"/>
              </a:rPr>
              <a:t>dis</a:t>
            </a:r>
            <a:r>
              <a:rPr lang="en-US" sz="2400" dirty="0" smtClean="0">
                <a:latin typeface="Times New Roman" pitchFamily="18" charset="0"/>
                <a:cs typeface="Times New Roman" pitchFamily="18" charset="0"/>
              </a:rPr>
              <a:t> the minimum disappear and the limiting current decreases to -1.7. If the dissociation of BP  </a:t>
            </a:r>
            <a:endParaRPr lang="hr-HR" sz="2400" dirty="0" smtClean="0">
              <a:latin typeface="Times New Roman" pitchFamily="18" charset="0"/>
              <a:cs typeface="Times New Roman" pitchFamily="18" charset="0"/>
            </a:endParaRPr>
          </a:p>
          <a:p>
            <a:pPr>
              <a:lnSpc>
                <a:spcPct val="150000"/>
              </a:lnSpc>
              <a:buNone/>
            </a:pPr>
            <a:r>
              <a:rPr lang="en-US" sz="2400" dirty="0" smtClean="0">
                <a:latin typeface="Times New Roman" pitchFamily="18" charset="0"/>
                <a:cs typeface="Times New Roman" pitchFamily="18" charset="0"/>
              </a:rPr>
              <a:t>complex is infinitely fast, the blockade of catalyst can be neglected and the limiting current tends to -5. If </a:t>
            </a:r>
            <a:r>
              <a:rPr lang="en-US" sz="2400" dirty="0" err="1" smtClean="0">
                <a:latin typeface="Times New Roman" pitchFamily="18" charset="0"/>
                <a:cs typeface="Times New Roman" pitchFamily="18" charset="0"/>
              </a:rPr>
              <a:t>dE</a:t>
            </a:r>
            <a:r>
              <a:rPr lang="en-US" sz="2400" dirty="0" smtClean="0">
                <a:latin typeface="Times New Roman" pitchFamily="18" charset="0"/>
                <a:cs typeface="Times New Roman" pitchFamily="18" charset="0"/>
              </a:rPr>
              <a:t>/</a:t>
            </a:r>
            <a:r>
              <a:rPr lang="en-US" sz="2400" dirty="0" err="1" smtClean="0">
                <a:latin typeface="Times New Roman" pitchFamily="18" charset="0"/>
                <a:cs typeface="Times New Roman" pitchFamily="18" charset="0"/>
              </a:rPr>
              <a:t>dt</a:t>
            </a:r>
            <a:r>
              <a:rPr lang="en-US" sz="2400" dirty="0" smtClean="0">
                <a:latin typeface="Times New Roman" pitchFamily="18" charset="0"/>
                <a:cs typeface="Times New Roman" pitchFamily="18" charset="0"/>
              </a:rPr>
              <a:t> </a:t>
            </a:r>
            <a:endParaRPr lang="hr-HR" sz="2400" dirty="0" smtClean="0">
              <a:latin typeface="Times New Roman" pitchFamily="18" charset="0"/>
              <a:cs typeface="Times New Roman" pitchFamily="18" charset="0"/>
            </a:endParaRPr>
          </a:p>
          <a:p>
            <a:pPr>
              <a:lnSpc>
                <a:spcPct val="150000"/>
              </a:lnSpc>
              <a:buNone/>
            </a:pPr>
            <a:r>
              <a:rPr lang="en-US" sz="2400" dirty="0" smtClean="0">
                <a:latin typeface="Times New Roman" pitchFamily="18" charset="0"/>
                <a:cs typeface="Times New Roman" pitchFamily="18" charset="0"/>
              </a:rPr>
              <a:t>= 0.1 V/s the dimensionless rate constants of dissociation used in these calculations correspond to the real </a:t>
            </a:r>
            <a:endParaRPr lang="hr-HR" sz="2400" dirty="0" smtClean="0">
              <a:latin typeface="Times New Roman" pitchFamily="18" charset="0"/>
              <a:cs typeface="Times New Roman" pitchFamily="18" charset="0"/>
            </a:endParaRPr>
          </a:p>
          <a:p>
            <a:pPr>
              <a:lnSpc>
                <a:spcPct val="150000"/>
              </a:lnSpc>
              <a:buNone/>
            </a:pPr>
            <a:r>
              <a:rPr lang="hr-HR" sz="2400" dirty="0" smtClean="0">
                <a:latin typeface="Times New Roman" pitchFamily="18" charset="0"/>
                <a:cs typeface="Times New Roman" pitchFamily="18" charset="0"/>
              </a:rPr>
              <a:t>c</a:t>
            </a:r>
            <a:r>
              <a:rPr lang="en-US" sz="2400" dirty="0" err="1" smtClean="0">
                <a:latin typeface="Times New Roman" pitchFamily="18" charset="0"/>
                <a:cs typeface="Times New Roman" pitchFamily="18" charset="0"/>
              </a:rPr>
              <a:t>onstants</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k</a:t>
            </a:r>
            <a:r>
              <a:rPr lang="en-US" sz="2400" baseline="-25000" dirty="0" err="1" smtClean="0">
                <a:latin typeface="Times New Roman" pitchFamily="18" charset="0"/>
                <a:cs typeface="Times New Roman" pitchFamily="18" charset="0"/>
              </a:rPr>
              <a:t>dis</a:t>
            </a:r>
            <a:r>
              <a:rPr lang="en-US" sz="2400" dirty="0" smtClean="0">
                <a:latin typeface="Times New Roman" pitchFamily="18" charset="0"/>
                <a:cs typeface="Times New Roman" pitchFamily="18" charset="0"/>
              </a:rPr>
              <a:t> = 3 s</a:t>
            </a:r>
            <a:r>
              <a:rPr lang="en-US" sz="2400" baseline="30000" dirty="0" smtClean="0">
                <a:latin typeface="Times New Roman" pitchFamily="18" charset="0"/>
                <a:cs typeface="Times New Roman" pitchFamily="18" charset="0"/>
              </a:rPr>
              <a:t>-1</a:t>
            </a:r>
            <a:r>
              <a:rPr lang="en-US" sz="2400" dirty="0" smtClean="0">
                <a:latin typeface="Times New Roman" pitchFamily="18" charset="0"/>
                <a:cs typeface="Times New Roman" pitchFamily="18" charset="0"/>
              </a:rPr>
              <a:t> and 10 s</a:t>
            </a:r>
            <a:r>
              <a:rPr lang="en-US" sz="2400" baseline="30000" dirty="0" smtClean="0">
                <a:latin typeface="Times New Roman" pitchFamily="18" charset="0"/>
                <a:cs typeface="Times New Roman" pitchFamily="18" charset="0"/>
              </a:rPr>
              <a:t>-1</a:t>
            </a:r>
            <a:r>
              <a:rPr lang="en-US" sz="2400" dirty="0" smtClean="0">
                <a:latin typeface="Times New Roman" pitchFamily="18" charset="0"/>
                <a:cs typeface="Times New Roman" pitchFamily="18" charset="0"/>
              </a:rPr>
              <a:t>, respectively.</a:t>
            </a:r>
          </a:p>
          <a:p>
            <a:pPr>
              <a:lnSpc>
                <a:spcPct val="150000"/>
              </a:lnSpc>
              <a:buNone/>
            </a:pPr>
            <a:r>
              <a:rPr lang="en-US" sz="2400" dirty="0" smtClean="0">
                <a:latin typeface="Times New Roman" pitchFamily="18" charset="0"/>
                <a:cs typeface="Times New Roman" pitchFamily="18" charset="0"/>
              </a:rPr>
              <a:t>The concentration of substrate is a variable that can be changed experimentally. Equation (5) can be rearranged </a:t>
            </a:r>
            <a:endParaRPr lang="hr-HR" sz="2400" dirty="0" smtClean="0">
              <a:latin typeface="Times New Roman" pitchFamily="18" charset="0"/>
              <a:cs typeface="Times New Roman" pitchFamily="18" charset="0"/>
            </a:endParaRPr>
          </a:p>
          <a:p>
            <a:pPr>
              <a:lnSpc>
                <a:spcPct val="150000"/>
              </a:lnSpc>
              <a:buNone/>
            </a:pPr>
            <a:r>
              <a:rPr lang="en-US" sz="2400" dirty="0" smtClean="0">
                <a:latin typeface="Times New Roman" pitchFamily="18" charset="0"/>
                <a:cs typeface="Times New Roman" pitchFamily="18" charset="0"/>
              </a:rPr>
              <a:t>to the form:</a:t>
            </a:r>
            <a:endParaRPr lang="hr-HR" sz="2400" dirty="0" smtClean="0">
              <a:latin typeface="Times New Roman" pitchFamily="18" charset="0"/>
              <a:cs typeface="Times New Roman" pitchFamily="18" charset="0"/>
            </a:endParaRPr>
          </a:p>
          <a:p>
            <a:pPr>
              <a:lnSpc>
                <a:spcPct val="150000"/>
              </a:lnSpc>
              <a:buNone/>
            </a:pPr>
            <a:r>
              <a:rPr lang="en-US" sz="2400" dirty="0" smtClean="0">
                <a:latin typeface="Times New Roman" pitchFamily="18" charset="0"/>
                <a:cs typeface="Times New Roman" pitchFamily="18" charset="0"/>
              </a:rPr>
              <a:t>LimΦ</a:t>
            </a:r>
            <a:r>
              <a:rPr lang="en-US" sz="2400" baseline="-25000" dirty="0" smtClean="0">
                <a:latin typeface="Times New Roman" pitchFamily="18" charset="0"/>
                <a:cs typeface="Times New Roman" pitchFamily="18" charset="0"/>
              </a:rPr>
              <a:t>2</a:t>
            </a:r>
            <a:r>
              <a:rPr lang="en-US" sz="2400" dirty="0" smtClean="0">
                <a:latin typeface="Times New Roman" pitchFamily="18" charset="0"/>
                <a:cs typeface="Times New Roman" pitchFamily="18" charset="0"/>
              </a:rPr>
              <a:t> = -</a:t>
            </a:r>
            <a:r>
              <a:rPr lang="en-US" sz="2400" dirty="0" err="1" smtClean="0">
                <a:latin typeface="Times New Roman" pitchFamily="18" charset="0"/>
                <a:cs typeface="Times New Roman" pitchFamily="18" charset="0"/>
              </a:rPr>
              <a:t>κ</a:t>
            </a:r>
            <a:r>
              <a:rPr lang="en-US" sz="2400" baseline="-25000" dirty="0" err="1" smtClean="0">
                <a:latin typeface="Times New Roman" pitchFamily="18" charset="0"/>
                <a:cs typeface="Times New Roman" pitchFamily="18" charset="0"/>
              </a:rPr>
              <a:t>dis</a:t>
            </a:r>
            <a:r>
              <a:rPr lang="en-US" sz="2400" dirty="0" smtClean="0">
                <a:latin typeface="Times New Roman" pitchFamily="18" charset="0"/>
                <a:cs typeface="Times New Roman" pitchFamily="18" charset="0"/>
              </a:rPr>
              <a:t> z (</a:t>
            </a:r>
            <a:r>
              <a:rPr lang="en-US" sz="2400" dirty="0" err="1" smtClean="0">
                <a:latin typeface="Times New Roman" pitchFamily="18" charset="0"/>
                <a:cs typeface="Times New Roman" pitchFamily="18" charset="0"/>
              </a:rPr>
              <a:t>κ</a:t>
            </a:r>
            <a:r>
              <a:rPr lang="en-US" sz="2400" baseline="-25000" dirty="0" err="1" smtClean="0">
                <a:latin typeface="Times New Roman" pitchFamily="18" charset="0"/>
                <a:cs typeface="Times New Roman" pitchFamily="18" charset="0"/>
              </a:rPr>
              <a:t>dis</a:t>
            </a:r>
            <a:r>
              <a:rPr lang="en-US" sz="2400" dirty="0" smtClean="0">
                <a:latin typeface="Times New Roman" pitchFamily="18" charset="0"/>
                <a:cs typeface="Times New Roman" pitchFamily="18" charset="0"/>
              </a:rPr>
              <a:t> + z)</a:t>
            </a:r>
            <a:r>
              <a:rPr lang="en-US" sz="2400" baseline="30000" dirty="0" smtClean="0">
                <a:latin typeface="Times New Roman" pitchFamily="18" charset="0"/>
                <a:cs typeface="Times New Roman" pitchFamily="18" charset="0"/>
              </a:rPr>
              <a:t>-1</a:t>
            </a:r>
            <a:r>
              <a:rPr lang="en-US" sz="2400" dirty="0" smtClean="0">
                <a:latin typeface="Times New Roman" pitchFamily="18" charset="0"/>
                <a:cs typeface="Times New Roman" pitchFamily="18" charset="0"/>
              </a:rPr>
              <a:t>  </a:t>
            </a:r>
            <a:r>
              <a:rPr lang="hr-HR" sz="2400" dirty="0" smtClean="0">
                <a:latin typeface="Times New Roman" pitchFamily="18" charset="0"/>
                <a:cs typeface="Times New Roman" pitchFamily="18" charset="0"/>
              </a:rPr>
              <a:t>       </a:t>
            </a:r>
            <a:r>
              <a:rPr lang="en-US" sz="2400" dirty="0" smtClean="0">
                <a:latin typeface="Times New Roman" pitchFamily="18" charset="0"/>
                <a:cs typeface="Times New Roman" pitchFamily="18" charset="0"/>
              </a:rPr>
              <a:t>	</a:t>
            </a:r>
            <a:r>
              <a:rPr lang="hr-HR" sz="2400" dirty="0" smtClean="0">
                <a:latin typeface="Times New Roman" pitchFamily="18" charset="0"/>
                <a:cs typeface="Times New Roman" pitchFamily="18" charset="0"/>
              </a:rPr>
              <a:t>              </a:t>
            </a:r>
            <a:r>
              <a:rPr lang="en-US" sz="2400" dirty="0" smtClean="0">
                <a:latin typeface="Times New Roman" pitchFamily="18" charset="0"/>
                <a:cs typeface="Times New Roman" pitchFamily="18" charset="0"/>
              </a:rPr>
              <a:t>(6)</a:t>
            </a:r>
          </a:p>
          <a:p>
            <a:pPr>
              <a:lnSpc>
                <a:spcPct val="150000"/>
              </a:lnSpc>
              <a:buNone/>
            </a:pPr>
            <a:r>
              <a:rPr lang="hr-HR" sz="2400" dirty="0" smtClean="0">
                <a:latin typeface="Times New Roman" pitchFamily="18" charset="0"/>
                <a:cs typeface="Times New Roman" pitchFamily="18" charset="0"/>
              </a:rPr>
              <a:t>w</a:t>
            </a:r>
            <a:r>
              <a:rPr lang="en-US" sz="2400" dirty="0" smtClean="0">
                <a:latin typeface="Times New Roman" pitchFamily="18" charset="0"/>
                <a:cs typeface="Times New Roman" pitchFamily="18" charset="0"/>
              </a:rPr>
              <a:t>here z = κ</a:t>
            </a:r>
            <a:r>
              <a:rPr lang="en-US" sz="2400" baseline="-25000" dirty="0" smtClean="0">
                <a:latin typeface="Times New Roman" pitchFamily="18" charset="0"/>
                <a:cs typeface="Times New Roman" pitchFamily="18" charset="0"/>
              </a:rPr>
              <a:t>0</a:t>
            </a:r>
            <a:r>
              <a:rPr lang="en-US" sz="2400" dirty="0" smtClean="0">
                <a:latin typeface="Times New Roman" pitchFamily="18" charset="0"/>
                <a:cs typeface="Times New Roman" pitchFamily="18" charset="0"/>
              </a:rPr>
              <a:t>Kc</a:t>
            </a:r>
            <a:r>
              <a:rPr lang="en-US" sz="2400" baseline="-25000" dirty="0" smtClean="0">
                <a:latin typeface="Times New Roman" pitchFamily="18" charset="0"/>
                <a:cs typeface="Times New Roman" pitchFamily="18" charset="0"/>
              </a:rPr>
              <a:t>Y</a:t>
            </a:r>
            <a:r>
              <a:rPr lang="en-US" sz="2400" baseline="30000" dirty="0" smtClean="0">
                <a:latin typeface="Times New Roman" pitchFamily="18" charset="0"/>
                <a:cs typeface="Times New Roman" pitchFamily="18" charset="0"/>
              </a:rPr>
              <a:t>*</a:t>
            </a:r>
            <a:r>
              <a:rPr lang="en-US" sz="2400" dirty="0" smtClean="0">
                <a:latin typeface="Times New Roman" pitchFamily="18" charset="0"/>
                <a:cs typeface="Times New Roman" pitchFamily="18" charset="0"/>
              </a:rPr>
              <a:t>(1 + </a:t>
            </a:r>
            <a:r>
              <a:rPr lang="en-US" sz="2400" dirty="0" err="1" smtClean="0">
                <a:latin typeface="Times New Roman" pitchFamily="18" charset="0"/>
                <a:cs typeface="Times New Roman" pitchFamily="18" charset="0"/>
              </a:rPr>
              <a:t>Kc</a:t>
            </a:r>
            <a:r>
              <a:rPr lang="en-US" sz="2400" baseline="-25000" dirty="0" err="1" smtClean="0">
                <a:latin typeface="Times New Roman" pitchFamily="18" charset="0"/>
                <a:cs typeface="Times New Roman" pitchFamily="18" charset="0"/>
              </a:rPr>
              <a:t>Y</a:t>
            </a:r>
            <a:r>
              <a:rPr lang="en-US" sz="2400" baseline="30000" dirty="0" smtClean="0">
                <a:latin typeface="Times New Roman" pitchFamily="18" charset="0"/>
                <a:cs typeface="Times New Roman" pitchFamily="18" charset="0"/>
              </a:rPr>
              <a:t>*</a:t>
            </a:r>
            <a:r>
              <a:rPr lang="en-US" sz="2400" dirty="0" smtClean="0">
                <a:latin typeface="Times New Roman" pitchFamily="18" charset="0"/>
                <a:cs typeface="Times New Roman" pitchFamily="18" charset="0"/>
              </a:rPr>
              <a:t>)</a:t>
            </a:r>
            <a:r>
              <a:rPr lang="en-US" sz="2400" baseline="30000" dirty="0" smtClean="0">
                <a:latin typeface="Times New Roman" pitchFamily="18" charset="0"/>
                <a:cs typeface="Times New Roman" pitchFamily="18" charset="0"/>
              </a:rPr>
              <a:t>-1</a:t>
            </a:r>
            <a:r>
              <a:rPr lang="en-US" sz="2400" dirty="0" smtClean="0">
                <a:latin typeface="Times New Roman" pitchFamily="18" charset="0"/>
                <a:cs typeface="Times New Roman" pitchFamily="18" charset="0"/>
              </a:rPr>
              <a:t>. Considering that </a:t>
            </a:r>
            <a:r>
              <a:rPr lang="en-US" sz="2400" dirty="0" err="1" smtClean="0">
                <a:latin typeface="Times New Roman" pitchFamily="18" charset="0"/>
                <a:cs typeface="Times New Roman" pitchFamily="18" charset="0"/>
              </a:rPr>
              <a:t>Φ</a:t>
            </a:r>
            <a:r>
              <a:rPr lang="en-US" sz="2400" baseline="-25000" dirty="0" err="1" smtClean="0">
                <a:latin typeface="Times New Roman" pitchFamily="18" charset="0"/>
                <a:cs typeface="Times New Roman" pitchFamily="18" charset="0"/>
              </a:rPr>
              <a:t>lim</a:t>
            </a:r>
            <a:r>
              <a:rPr lang="en-US" sz="2400" dirty="0" smtClean="0">
                <a:latin typeface="Times New Roman" pitchFamily="18" charset="0"/>
                <a:cs typeface="Times New Roman" pitchFamily="18" charset="0"/>
              </a:rPr>
              <a:t> = limΦ</a:t>
            </a:r>
            <a:r>
              <a:rPr lang="en-US" sz="2400" baseline="-25000" dirty="0" smtClean="0">
                <a:latin typeface="Times New Roman" pitchFamily="18" charset="0"/>
                <a:cs typeface="Times New Roman" pitchFamily="18" charset="0"/>
              </a:rPr>
              <a:t>2</a:t>
            </a:r>
            <a:r>
              <a:rPr lang="en-US" sz="2400" dirty="0" smtClean="0">
                <a:latin typeface="Times New Roman" pitchFamily="18" charset="0"/>
                <a:cs typeface="Times New Roman" pitchFamily="18" charset="0"/>
              </a:rPr>
              <a:t>, equation (6) can be further rearranged:</a:t>
            </a:r>
            <a:endParaRPr lang="hr-HR" sz="2400" dirty="0" smtClean="0">
              <a:latin typeface="Times New Roman" pitchFamily="18" charset="0"/>
              <a:cs typeface="Times New Roman" pitchFamily="18" charset="0"/>
            </a:endParaRPr>
          </a:p>
          <a:p>
            <a:pPr>
              <a:lnSpc>
                <a:spcPct val="150000"/>
              </a:lnSpc>
              <a:buNone/>
            </a:pPr>
            <a:r>
              <a:rPr lang="en-US" sz="2400" dirty="0" smtClean="0">
                <a:latin typeface="Times New Roman" pitchFamily="18" charset="0"/>
                <a:cs typeface="Times New Roman" pitchFamily="18" charset="0"/>
              </a:rPr>
              <a:t>-Φ</a:t>
            </a:r>
            <a:r>
              <a:rPr lang="en-US" sz="2400" baseline="-25000" dirty="0" smtClean="0">
                <a:latin typeface="Times New Roman" pitchFamily="18" charset="0"/>
                <a:cs typeface="Times New Roman" pitchFamily="18" charset="0"/>
              </a:rPr>
              <a:t>lim</a:t>
            </a:r>
            <a:r>
              <a:rPr lang="en-US" sz="2400" baseline="30000" dirty="0" smtClean="0">
                <a:latin typeface="Times New Roman" pitchFamily="18" charset="0"/>
                <a:cs typeface="Times New Roman" pitchFamily="18" charset="0"/>
              </a:rPr>
              <a:t>-1</a:t>
            </a:r>
            <a:r>
              <a:rPr lang="en-US" sz="2400" dirty="0" smtClean="0">
                <a:latin typeface="Times New Roman" pitchFamily="18" charset="0"/>
                <a:cs typeface="Times New Roman" pitchFamily="18" charset="0"/>
              </a:rPr>
              <a:t> = κ</a:t>
            </a:r>
            <a:r>
              <a:rPr lang="en-US" sz="2400" baseline="-25000" dirty="0" smtClean="0">
                <a:latin typeface="Times New Roman" pitchFamily="18" charset="0"/>
                <a:cs typeface="Times New Roman" pitchFamily="18" charset="0"/>
              </a:rPr>
              <a:t>dis</a:t>
            </a:r>
            <a:r>
              <a:rPr lang="en-US" sz="2400" baseline="30000" dirty="0" smtClean="0">
                <a:latin typeface="Times New Roman" pitchFamily="18" charset="0"/>
                <a:cs typeface="Times New Roman" pitchFamily="18" charset="0"/>
              </a:rPr>
              <a:t>-1</a:t>
            </a:r>
            <a:r>
              <a:rPr lang="en-US" sz="2400" dirty="0" smtClean="0">
                <a:latin typeface="Times New Roman" pitchFamily="18" charset="0"/>
                <a:cs typeface="Times New Roman" pitchFamily="18" charset="0"/>
              </a:rPr>
              <a:t> + κ</a:t>
            </a:r>
            <a:r>
              <a:rPr lang="en-US" sz="2400" baseline="-25000" dirty="0" smtClean="0">
                <a:latin typeface="Times New Roman" pitchFamily="18" charset="0"/>
                <a:cs typeface="Times New Roman" pitchFamily="18" charset="0"/>
              </a:rPr>
              <a:t>0</a:t>
            </a:r>
            <a:r>
              <a:rPr lang="en-US" sz="2400" baseline="30000" dirty="0" smtClean="0">
                <a:latin typeface="Times New Roman" pitchFamily="18" charset="0"/>
                <a:cs typeface="Times New Roman" pitchFamily="18" charset="0"/>
              </a:rPr>
              <a:t>-1</a:t>
            </a:r>
            <a:r>
              <a:rPr lang="en-US" sz="2400" dirty="0" smtClean="0">
                <a:latin typeface="Times New Roman" pitchFamily="18" charset="0"/>
                <a:cs typeface="Times New Roman" pitchFamily="18" charset="0"/>
              </a:rPr>
              <a:t> + κ</a:t>
            </a:r>
            <a:r>
              <a:rPr lang="en-US" sz="2400" baseline="-25000" dirty="0" smtClean="0">
                <a:latin typeface="Times New Roman" pitchFamily="18" charset="0"/>
                <a:cs typeface="Times New Roman" pitchFamily="18" charset="0"/>
              </a:rPr>
              <a:t>0</a:t>
            </a:r>
            <a:r>
              <a:rPr lang="en-US" sz="2400" baseline="30000" dirty="0" smtClean="0">
                <a:latin typeface="Times New Roman" pitchFamily="18" charset="0"/>
                <a:cs typeface="Times New Roman" pitchFamily="18" charset="0"/>
              </a:rPr>
              <a:t>-1</a:t>
            </a:r>
            <a:r>
              <a:rPr lang="en-US" sz="2400" dirty="0" smtClean="0">
                <a:latin typeface="Times New Roman" pitchFamily="18" charset="0"/>
                <a:cs typeface="Times New Roman" pitchFamily="18" charset="0"/>
              </a:rPr>
              <a:t>K</a:t>
            </a:r>
            <a:r>
              <a:rPr lang="en-US" sz="2400" baseline="30000" dirty="0" smtClean="0">
                <a:latin typeface="Times New Roman" pitchFamily="18" charset="0"/>
                <a:cs typeface="Times New Roman" pitchFamily="18" charset="0"/>
              </a:rPr>
              <a:t>-1</a:t>
            </a:r>
            <a:r>
              <a:rPr lang="en-US" sz="2400" dirty="0" smtClean="0">
                <a:latin typeface="Times New Roman" pitchFamily="18" charset="0"/>
                <a:cs typeface="Times New Roman" pitchFamily="18" charset="0"/>
              </a:rPr>
              <a:t>(</a:t>
            </a:r>
            <a:r>
              <a:rPr lang="en-US" sz="2400" dirty="0" err="1" smtClean="0">
                <a:latin typeface="Times New Roman" pitchFamily="18" charset="0"/>
                <a:cs typeface="Times New Roman" pitchFamily="18" charset="0"/>
              </a:rPr>
              <a:t>c</a:t>
            </a:r>
            <a:r>
              <a:rPr lang="en-US" sz="2400" baseline="-25000" dirty="0" err="1" smtClean="0">
                <a:latin typeface="Times New Roman" pitchFamily="18" charset="0"/>
                <a:cs typeface="Times New Roman" pitchFamily="18" charset="0"/>
              </a:rPr>
              <a:t>Y</a:t>
            </a:r>
            <a:r>
              <a:rPr lang="en-US" sz="2400" baseline="30000" dirty="0" smtClean="0">
                <a:latin typeface="Times New Roman" pitchFamily="18" charset="0"/>
                <a:cs typeface="Times New Roman" pitchFamily="18" charset="0"/>
              </a:rPr>
              <a:t>*</a:t>
            </a:r>
            <a:r>
              <a:rPr lang="en-US" sz="2400" dirty="0" smtClean="0">
                <a:latin typeface="Times New Roman" pitchFamily="18" charset="0"/>
                <a:cs typeface="Times New Roman" pitchFamily="18" charset="0"/>
              </a:rPr>
              <a:t>)</a:t>
            </a:r>
            <a:r>
              <a:rPr lang="en-US" sz="2400" baseline="30000" dirty="0" smtClean="0">
                <a:latin typeface="Times New Roman" pitchFamily="18" charset="0"/>
                <a:cs typeface="Times New Roman" pitchFamily="18" charset="0"/>
              </a:rPr>
              <a:t>-1</a:t>
            </a:r>
            <a:r>
              <a:rPr lang="en-US" sz="2400" dirty="0" smtClean="0">
                <a:latin typeface="Times New Roman" pitchFamily="18" charset="0"/>
                <a:cs typeface="Times New Roman" pitchFamily="18" charset="0"/>
              </a:rPr>
              <a:t>  </a:t>
            </a:r>
            <a:r>
              <a:rPr lang="hr-HR" sz="2400" dirty="0" smtClean="0">
                <a:latin typeface="Times New Roman" pitchFamily="18" charset="0"/>
                <a:cs typeface="Times New Roman" pitchFamily="18" charset="0"/>
              </a:rPr>
              <a:t>    </a:t>
            </a:r>
            <a:r>
              <a:rPr lang="en-US" sz="2400" dirty="0" smtClean="0">
                <a:latin typeface="Times New Roman" pitchFamily="18" charset="0"/>
                <a:cs typeface="Times New Roman" pitchFamily="18" charset="0"/>
              </a:rPr>
              <a:t>	</a:t>
            </a:r>
            <a:r>
              <a:rPr lang="hr-HR" sz="2400" dirty="0" smtClean="0">
                <a:latin typeface="Times New Roman" pitchFamily="18" charset="0"/>
                <a:cs typeface="Times New Roman" pitchFamily="18" charset="0"/>
              </a:rPr>
              <a:t>              </a:t>
            </a:r>
            <a:r>
              <a:rPr lang="en-US" sz="2400" dirty="0" smtClean="0">
                <a:latin typeface="Times New Roman" pitchFamily="18" charset="0"/>
                <a:cs typeface="Times New Roman" pitchFamily="18" charset="0"/>
              </a:rPr>
              <a:t>(7)</a:t>
            </a:r>
          </a:p>
          <a:p>
            <a:pPr>
              <a:lnSpc>
                <a:spcPct val="150000"/>
              </a:lnSpc>
              <a:buNone/>
            </a:pPr>
            <a:r>
              <a:rPr lang="en-US" sz="2400" dirty="0" smtClean="0">
                <a:latin typeface="Times New Roman" pitchFamily="18" charset="0"/>
                <a:cs typeface="Times New Roman" pitchFamily="18" charset="0"/>
              </a:rPr>
              <a:t>This equation shows that the inverse value of limiting current is linearly proportional to the inverse value of </a:t>
            </a:r>
            <a:endParaRPr lang="hr-HR" sz="2400" dirty="0" smtClean="0">
              <a:latin typeface="Times New Roman" pitchFamily="18" charset="0"/>
              <a:cs typeface="Times New Roman" pitchFamily="18" charset="0"/>
            </a:endParaRPr>
          </a:p>
          <a:p>
            <a:pPr>
              <a:lnSpc>
                <a:spcPct val="150000"/>
              </a:lnSpc>
              <a:buNone/>
            </a:pPr>
            <a:r>
              <a:rPr lang="en-US" sz="2400" dirty="0" smtClean="0">
                <a:latin typeface="Times New Roman" pitchFamily="18" charset="0"/>
                <a:cs typeface="Times New Roman" pitchFamily="18" charset="0"/>
              </a:rPr>
              <a:t>concentration of substrate. A theoretical example of this relationship is shown in Figure 4. For the parameters </a:t>
            </a:r>
            <a:endParaRPr lang="hr-HR" sz="2400" dirty="0" smtClean="0">
              <a:latin typeface="Times New Roman" pitchFamily="18" charset="0"/>
              <a:cs typeface="Times New Roman" pitchFamily="18" charset="0"/>
            </a:endParaRPr>
          </a:p>
          <a:p>
            <a:pPr>
              <a:lnSpc>
                <a:spcPct val="150000"/>
              </a:lnSpc>
              <a:buNone/>
            </a:pPr>
            <a:r>
              <a:rPr lang="en-US" sz="2400" dirty="0" smtClean="0">
                <a:latin typeface="Times New Roman" pitchFamily="18" charset="0"/>
                <a:cs typeface="Times New Roman" pitchFamily="18" charset="0"/>
              </a:rPr>
              <a:t>used in this calculation, the slope and intercept of this straight line are 0.2 and 1.2, respectively. In the real </a:t>
            </a:r>
            <a:endParaRPr lang="hr-HR" sz="2400" dirty="0" smtClean="0">
              <a:latin typeface="Times New Roman" pitchFamily="18" charset="0"/>
              <a:cs typeface="Times New Roman" pitchFamily="18" charset="0"/>
            </a:endParaRPr>
          </a:p>
          <a:p>
            <a:pPr>
              <a:lnSpc>
                <a:spcPct val="150000"/>
              </a:lnSpc>
              <a:buNone/>
            </a:pPr>
            <a:r>
              <a:rPr lang="en-US" sz="2400" dirty="0" smtClean="0">
                <a:latin typeface="Times New Roman" pitchFamily="18" charset="0"/>
                <a:cs typeface="Times New Roman" pitchFamily="18" charset="0"/>
              </a:rPr>
              <a:t>experiment the slope is (FSΓ</a:t>
            </a:r>
            <a:r>
              <a:rPr lang="en-US" sz="2400" baseline="-25000" dirty="0" smtClean="0">
                <a:latin typeface="Times New Roman" pitchFamily="18" charset="0"/>
                <a:cs typeface="Times New Roman" pitchFamily="18" charset="0"/>
              </a:rPr>
              <a:t>A</a:t>
            </a:r>
            <a:r>
              <a:rPr lang="en-US" sz="2400" baseline="30000" dirty="0" smtClean="0">
                <a:latin typeface="Times New Roman" pitchFamily="18" charset="0"/>
                <a:cs typeface="Times New Roman" pitchFamily="18" charset="0"/>
              </a:rPr>
              <a:t>*</a:t>
            </a:r>
            <a:r>
              <a:rPr lang="en-US" sz="2400" dirty="0" smtClean="0">
                <a:latin typeface="Times New Roman" pitchFamily="18" charset="0"/>
                <a:cs typeface="Times New Roman" pitchFamily="18" charset="0"/>
              </a:rPr>
              <a:t>)</a:t>
            </a:r>
            <a:r>
              <a:rPr lang="en-US" sz="2400" baseline="30000" dirty="0" smtClean="0">
                <a:latin typeface="Times New Roman" pitchFamily="18" charset="0"/>
                <a:cs typeface="Times New Roman" pitchFamily="18" charset="0"/>
              </a:rPr>
              <a:t>-1</a:t>
            </a:r>
            <a:r>
              <a:rPr lang="en-US" sz="2400" dirty="0" smtClean="0">
                <a:latin typeface="Times New Roman" pitchFamily="18" charset="0"/>
                <a:cs typeface="Times New Roman" pitchFamily="18" charset="0"/>
              </a:rPr>
              <a:t>k</a:t>
            </a:r>
            <a:r>
              <a:rPr lang="en-US" sz="2400" baseline="-25000" dirty="0" smtClean="0">
                <a:latin typeface="Times New Roman" pitchFamily="18" charset="0"/>
                <a:cs typeface="Times New Roman" pitchFamily="18" charset="0"/>
              </a:rPr>
              <a:t>0</a:t>
            </a:r>
            <a:r>
              <a:rPr lang="en-US" sz="2400" baseline="30000" dirty="0" smtClean="0">
                <a:latin typeface="Times New Roman" pitchFamily="18" charset="0"/>
                <a:cs typeface="Times New Roman" pitchFamily="18" charset="0"/>
              </a:rPr>
              <a:t>-1</a:t>
            </a:r>
            <a:r>
              <a:rPr lang="en-US" sz="2400" dirty="0" smtClean="0">
                <a:latin typeface="Times New Roman" pitchFamily="18" charset="0"/>
                <a:cs typeface="Times New Roman" pitchFamily="18" charset="0"/>
              </a:rPr>
              <a:t>K</a:t>
            </a:r>
            <a:r>
              <a:rPr lang="en-US" sz="2400" baseline="30000" dirty="0" smtClean="0">
                <a:latin typeface="Times New Roman" pitchFamily="18" charset="0"/>
                <a:cs typeface="Times New Roman" pitchFamily="18" charset="0"/>
              </a:rPr>
              <a:t>-1</a:t>
            </a:r>
            <a:r>
              <a:rPr lang="en-US" sz="2400" dirty="0" smtClean="0">
                <a:latin typeface="Times New Roman" pitchFamily="18" charset="0"/>
                <a:cs typeface="Times New Roman" pitchFamily="18" charset="0"/>
              </a:rPr>
              <a:t> and the intercept is (FSΓ</a:t>
            </a:r>
            <a:r>
              <a:rPr lang="en-US" sz="2400" baseline="-25000" dirty="0" smtClean="0">
                <a:latin typeface="Times New Roman" pitchFamily="18" charset="0"/>
                <a:cs typeface="Times New Roman" pitchFamily="18" charset="0"/>
              </a:rPr>
              <a:t>A</a:t>
            </a:r>
            <a:r>
              <a:rPr lang="en-US" sz="2400" baseline="30000" dirty="0" smtClean="0">
                <a:latin typeface="Times New Roman" pitchFamily="18" charset="0"/>
                <a:cs typeface="Times New Roman" pitchFamily="18" charset="0"/>
              </a:rPr>
              <a:t>*</a:t>
            </a:r>
            <a:r>
              <a:rPr lang="en-US" sz="2400" dirty="0" smtClean="0">
                <a:latin typeface="Times New Roman" pitchFamily="18" charset="0"/>
                <a:cs typeface="Times New Roman" pitchFamily="18" charset="0"/>
              </a:rPr>
              <a:t>)</a:t>
            </a:r>
            <a:r>
              <a:rPr lang="en-US" sz="2400" baseline="30000" dirty="0" smtClean="0">
                <a:latin typeface="Times New Roman" pitchFamily="18" charset="0"/>
                <a:cs typeface="Times New Roman" pitchFamily="18" charset="0"/>
              </a:rPr>
              <a:t>-1</a:t>
            </a:r>
            <a:r>
              <a:rPr lang="en-US" sz="2400" dirty="0" smtClean="0">
                <a:latin typeface="Times New Roman" pitchFamily="18" charset="0"/>
                <a:cs typeface="Times New Roman" pitchFamily="18" charset="0"/>
              </a:rPr>
              <a:t>(k</a:t>
            </a:r>
            <a:r>
              <a:rPr lang="en-US" sz="2400" baseline="-25000" dirty="0" smtClean="0">
                <a:latin typeface="Times New Roman" pitchFamily="18" charset="0"/>
                <a:cs typeface="Times New Roman" pitchFamily="18" charset="0"/>
              </a:rPr>
              <a:t>dis</a:t>
            </a:r>
            <a:r>
              <a:rPr lang="en-US" sz="2400" baseline="30000" dirty="0" smtClean="0">
                <a:latin typeface="Times New Roman" pitchFamily="18" charset="0"/>
                <a:cs typeface="Times New Roman" pitchFamily="18" charset="0"/>
              </a:rPr>
              <a:t>-1</a:t>
            </a:r>
            <a:r>
              <a:rPr lang="en-US" sz="2400" dirty="0" smtClean="0">
                <a:latin typeface="Times New Roman" pitchFamily="18" charset="0"/>
                <a:cs typeface="Times New Roman" pitchFamily="18" charset="0"/>
              </a:rPr>
              <a:t> + k</a:t>
            </a:r>
            <a:r>
              <a:rPr lang="en-US" sz="2400" baseline="-25000" dirty="0" smtClean="0">
                <a:latin typeface="Times New Roman" pitchFamily="18" charset="0"/>
                <a:cs typeface="Times New Roman" pitchFamily="18" charset="0"/>
              </a:rPr>
              <a:t>0</a:t>
            </a:r>
            <a:r>
              <a:rPr lang="en-US" sz="2400" baseline="30000" dirty="0" smtClean="0">
                <a:latin typeface="Times New Roman" pitchFamily="18" charset="0"/>
                <a:cs typeface="Times New Roman" pitchFamily="18" charset="0"/>
              </a:rPr>
              <a:t>-1</a:t>
            </a:r>
            <a:r>
              <a:rPr lang="en-US" sz="2400" dirty="0" smtClean="0">
                <a:latin typeface="Times New Roman" pitchFamily="18" charset="0"/>
                <a:cs typeface="Times New Roman" pitchFamily="18" charset="0"/>
              </a:rPr>
              <a:t>). The equilibrium constant can </a:t>
            </a:r>
            <a:endParaRPr lang="hr-HR" sz="2400" dirty="0" smtClean="0">
              <a:latin typeface="Times New Roman" pitchFamily="18" charset="0"/>
              <a:cs typeface="Times New Roman" pitchFamily="18" charset="0"/>
            </a:endParaRPr>
          </a:p>
          <a:p>
            <a:pPr>
              <a:lnSpc>
                <a:spcPct val="150000"/>
              </a:lnSpc>
              <a:buNone/>
            </a:pPr>
            <a:r>
              <a:rPr lang="en-US" sz="2400" dirty="0" smtClean="0">
                <a:latin typeface="Times New Roman" pitchFamily="18" charset="0"/>
                <a:cs typeface="Times New Roman" pitchFamily="18" charset="0"/>
              </a:rPr>
              <a:t>be estimated from the dependence of peak potential on the concentration of substrate. The results of simulation</a:t>
            </a:r>
            <a:endParaRPr lang="hr-HR" sz="2400" dirty="0" smtClean="0">
              <a:latin typeface="Times New Roman" pitchFamily="18" charset="0"/>
              <a:cs typeface="Times New Roman" pitchFamily="18" charset="0"/>
            </a:endParaRPr>
          </a:p>
          <a:p>
            <a:pPr>
              <a:lnSpc>
                <a:spcPct val="150000"/>
              </a:lnSpc>
              <a:buNone/>
            </a:pPr>
            <a:r>
              <a:rPr lang="en-US" sz="2400" dirty="0" smtClean="0">
                <a:latin typeface="Times New Roman" pitchFamily="18" charset="0"/>
                <a:cs typeface="Times New Roman" pitchFamily="18" charset="0"/>
              </a:rPr>
              <a:t> that are shown in Figure 5 confirm that the function Exp[(F/RT)(</a:t>
            </a:r>
            <a:r>
              <a:rPr lang="en-US" sz="2400" dirty="0" err="1" smtClean="0">
                <a:latin typeface="Times New Roman" pitchFamily="18" charset="0"/>
                <a:cs typeface="Times New Roman" pitchFamily="18" charset="0"/>
              </a:rPr>
              <a:t>E</a:t>
            </a:r>
            <a:r>
              <a:rPr lang="en-US" sz="2400" baseline="-25000" dirty="0" err="1" smtClean="0">
                <a:latin typeface="Times New Roman" pitchFamily="18" charset="0"/>
                <a:cs typeface="Times New Roman" pitchFamily="18" charset="0"/>
              </a:rPr>
              <a:t>min</a:t>
            </a:r>
            <a:r>
              <a:rPr lang="en-US" sz="2400" dirty="0" smtClean="0">
                <a:latin typeface="Times New Roman" pitchFamily="18" charset="0"/>
                <a:cs typeface="Times New Roman" pitchFamily="18" charset="0"/>
              </a:rPr>
              <a:t> – E</a:t>
            </a:r>
            <a:r>
              <a:rPr lang="en-US" sz="2400" baseline="30000" dirty="0" smtClean="0">
                <a:latin typeface="Times New Roman" pitchFamily="18" charset="0"/>
                <a:cs typeface="Times New Roman" pitchFamily="18" charset="0"/>
              </a:rPr>
              <a:t>0</a:t>
            </a:r>
            <a:r>
              <a:rPr lang="en-US" sz="2400" dirty="0" smtClean="0">
                <a:latin typeface="Times New Roman" pitchFamily="18" charset="0"/>
                <a:cs typeface="Times New Roman" pitchFamily="18" charset="0"/>
              </a:rPr>
              <a:t>)] depends linearly on the product </a:t>
            </a:r>
            <a:endParaRPr lang="hr-HR" sz="2400" dirty="0" smtClean="0">
              <a:latin typeface="Times New Roman" pitchFamily="18" charset="0"/>
              <a:cs typeface="Times New Roman" pitchFamily="18" charset="0"/>
            </a:endParaRPr>
          </a:p>
          <a:p>
            <a:pPr>
              <a:lnSpc>
                <a:spcPct val="150000"/>
              </a:lnSpc>
              <a:buNone/>
            </a:pPr>
            <a:r>
              <a:rPr lang="en-US" sz="2400" dirty="0" err="1" smtClean="0">
                <a:latin typeface="Times New Roman" pitchFamily="18" charset="0"/>
                <a:cs typeface="Times New Roman" pitchFamily="18" charset="0"/>
              </a:rPr>
              <a:t>Kc</a:t>
            </a:r>
            <a:r>
              <a:rPr lang="en-US" sz="2400" baseline="-25000" dirty="0" err="1" smtClean="0">
                <a:latin typeface="Times New Roman" pitchFamily="18" charset="0"/>
                <a:cs typeface="Times New Roman" pitchFamily="18" charset="0"/>
              </a:rPr>
              <a:t>Y</a:t>
            </a:r>
            <a:r>
              <a:rPr lang="en-US" sz="2400" baseline="30000" dirty="0" smtClean="0">
                <a:latin typeface="Times New Roman" pitchFamily="18" charset="0"/>
                <a:cs typeface="Times New Roman" pitchFamily="18" charset="0"/>
              </a:rPr>
              <a:t>*</a:t>
            </a:r>
            <a:r>
              <a:rPr lang="en-US" sz="2400" dirty="0" smtClean="0">
                <a:latin typeface="Times New Roman" pitchFamily="18" charset="0"/>
                <a:cs typeface="Times New Roman" pitchFamily="18" charset="0"/>
              </a:rPr>
              <a:t>, with the slope 0.98 and the intercept 0.3. This means that the relationship between this function and the </a:t>
            </a:r>
            <a:endParaRPr lang="hr-HR" sz="2400" dirty="0" smtClean="0">
              <a:latin typeface="Times New Roman" pitchFamily="18" charset="0"/>
              <a:cs typeface="Times New Roman" pitchFamily="18" charset="0"/>
            </a:endParaRPr>
          </a:p>
          <a:p>
            <a:pPr>
              <a:lnSpc>
                <a:spcPct val="150000"/>
              </a:lnSpc>
              <a:buNone/>
            </a:pPr>
            <a:r>
              <a:rPr lang="hr-HR" sz="2400" dirty="0" smtClean="0">
                <a:latin typeface="Times New Roman" pitchFamily="18" charset="0"/>
                <a:cs typeface="Times New Roman" pitchFamily="18" charset="0"/>
              </a:rPr>
              <a:t>s</a:t>
            </a:r>
            <a:r>
              <a:rPr lang="en-US" sz="2400" dirty="0" err="1" smtClean="0">
                <a:latin typeface="Times New Roman" pitchFamily="18" charset="0"/>
                <a:cs typeface="Times New Roman" pitchFamily="18" charset="0"/>
              </a:rPr>
              <a:t>ubstrate</a:t>
            </a:r>
            <a:r>
              <a:rPr lang="en-US" sz="2400" dirty="0" smtClean="0">
                <a:latin typeface="Times New Roman" pitchFamily="18" charset="0"/>
                <a:cs typeface="Times New Roman" pitchFamily="18" charset="0"/>
              </a:rPr>
              <a:t> concentration is a straight line with the slope 0.98 K. The standard potential of the electrode reaction </a:t>
            </a:r>
            <a:endParaRPr lang="hr-HR" sz="2400" dirty="0" smtClean="0">
              <a:latin typeface="Times New Roman" pitchFamily="18" charset="0"/>
              <a:cs typeface="Times New Roman" pitchFamily="18" charset="0"/>
            </a:endParaRPr>
          </a:p>
          <a:p>
            <a:pPr>
              <a:lnSpc>
                <a:spcPct val="150000"/>
              </a:lnSpc>
              <a:buNone/>
            </a:pPr>
            <a:r>
              <a:rPr lang="en-US" sz="2400" dirty="0" smtClean="0">
                <a:latin typeface="Times New Roman" pitchFamily="18" charset="0"/>
                <a:cs typeface="Times New Roman" pitchFamily="18" charset="0"/>
              </a:rPr>
              <a:t>(1) can be determined in the absence of substrate.</a:t>
            </a:r>
            <a:endParaRPr lang="hr-HR" sz="2400" dirty="0" smtClean="0">
              <a:latin typeface="Times New Roman" pitchFamily="18" charset="0"/>
              <a:cs typeface="Times New Roman" pitchFamily="18" charset="0"/>
            </a:endParaRPr>
          </a:p>
          <a:p>
            <a:pPr>
              <a:lnSpc>
                <a:spcPct val="150000"/>
              </a:lnSpc>
              <a:buNone/>
            </a:pPr>
            <a:endParaRPr lang="en-US" sz="2400" dirty="0" smtClean="0">
              <a:latin typeface="Times New Roman" pitchFamily="18" charset="0"/>
              <a:cs typeface="Times New Roman" pitchFamily="18" charset="0"/>
            </a:endParaRPr>
          </a:p>
          <a:p>
            <a:pPr>
              <a:lnSpc>
                <a:spcPct val="150000"/>
              </a:lnSpc>
              <a:buNone/>
            </a:pPr>
            <a:endParaRPr lang="en-US" sz="2400" dirty="0">
              <a:latin typeface="Times New Roman" pitchFamily="18" charset="0"/>
              <a:cs typeface="Times New Roman" pitchFamily="18" charset="0"/>
            </a:endParaRPr>
          </a:p>
        </p:txBody>
      </p:sp>
      <p:sp>
        <p:nvSpPr>
          <p:cNvPr id="5" name="Text Placeholder 4"/>
          <p:cNvSpPr>
            <a:spLocks noGrp="1"/>
          </p:cNvSpPr>
          <p:nvPr>
            <p:ph type="body" sz="quarter" idx="3"/>
          </p:nvPr>
        </p:nvSpPr>
        <p:spPr>
          <a:xfrm>
            <a:off x="16460809" y="11460401"/>
            <a:ext cx="14323040" cy="4273734"/>
          </a:xfrm>
        </p:spPr>
        <p:txBody>
          <a:bodyPr>
            <a:normAutofit fontScale="25000" lnSpcReduction="20000"/>
          </a:bodyPr>
          <a:lstStyle/>
          <a:p>
            <a:pPr>
              <a:lnSpc>
                <a:spcPct val="170000"/>
              </a:lnSpc>
            </a:pPr>
            <a:r>
              <a:rPr lang="en-US" sz="9600" dirty="0" smtClean="0">
                <a:latin typeface="Times New Roman" pitchFamily="18" charset="0"/>
                <a:cs typeface="Times New Roman" pitchFamily="18" charset="0"/>
              </a:rPr>
              <a:t>Conclusions</a:t>
            </a:r>
          </a:p>
          <a:p>
            <a:pPr>
              <a:lnSpc>
                <a:spcPct val="170000"/>
              </a:lnSpc>
            </a:pPr>
            <a:r>
              <a:rPr lang="en-US" sz="9600" dirty="0" smtClean="0">
                <a:latin typeface="Times New Roman" pitchFamily="18" charset="0"/>
                <a:cs typeface="Times New Roman" pitchFamily="18" charset="0"/>
              </a:rPr>
              <a:t>          </a:t>
            </a:r>
            <a:r>
              <a:rPr lang="en-US" sz="9600" b="0" dirty="0" smtClean="0">
                <a:latin typeface="Times New Roman" pitchFamily="18" charset="0"/>
                <a:cs typeface="Times New Roman" pitchFamily="18" charset="0"/>
              </a:rPr>
              <a:t>The adsorption and desorption of product of catalytic reaction are important steps of EC' mechanism. They control the surface concentration of the complex between catalyst and substrate and the establishment of steady-state. The rate of dissociation of the product from the surface can be neglected only if it is infinitely high. Generally, the response of </a:t>
            </a:r>
            <a:r>
              <a:rPr lang="en-US" sz="9600" b="0" dirty="0" err="1" smtClean="0">
                <a:latin typeface="Times New Roman" pitchFamily="18" charset="0"/>
                <a:cs typeface="Times New Roman" pitchFamily="18" charset="0"/>
              </a:rPr>
              <a:t>electrocatalytic</a:t>
            </a:r>
            <a:r>
              <a:rPr lang="en-US" sz="9600" b="0" dirty="0" smtClean="0">
                <a:latin typeface="Times New Roman" pitchFamily="18" charset="0"/>
                <a:cs typeface="Times New Roman" pitchFamily="18" charset="0"/>
              </a:rPr>
              <a:t> mechanism in cyclic </a:t>
            </a:r>
            <a:r>
              <a:rPr lang="en-US" sz="9600" b="0" dirty="0" err="1" smtClean="0">
                <a:latin typeface="Times New Roman" pitchFamily="18" charset="0"/>
                <a:cs typeface="Times New Roman" pitchFamily="18" charset="0"/>
              </a:rPr>
              <a:t>voltammetry</a:t>
            </a:r>
            <a:r>
              <a:rPr lang="en-US" sz="9600" b="0" dirty="0" smtClean="0">
                <a:latin typeface="Times New Roman" pitchFamily="18" charset="0"/>
                <a:cs typeface="Times New Roman" pitchFamily="18" charset="0"/>
              </a:rPr>
              <a:t> exhibits a minimum in the reductive branch, which is followed by the limiting current under steady-state conditions. The later is useful for kinetic measurements. The response acquires the </a:t>
            </a:r>
            <a:r>
              <a:rPr lang="en-US" sz="9600" b="0" dirty="0" err="1" smtClean="0">
                <a:latin typeface="Times New Roman" pitchFamily="18" charset="0"/>
                <a:cs typeface="Times New Roman" pitchFamily="18" charset="0"/>
              </a:rPr>
              <a:t>sigmoidal</a:t>
            </a:r>
            <a:r>
              <a:rPr lang="en-US" sz="9600" b="0" dirty="0" smtClean="0">
                <a:latin typeface="Times New Roman" pitchFamily="18" charset="0"/>
                <a:cs typeface="Times New Roman" pitchFamily="18" charset="0"/>
              </a:rPr>
              <a:t> form if there is no influence of the product.</a:t>
            </a:r>
          </a:p>
          <a:p>
            <a:pPr>
              <a:lnSpc>
                <a:spcPct val="170000"/>
              </a:lnSpc>
            </a:pPr>
            <a:endParaRPr lang="en-US" sz="2400" b="0" dirty="0">
              <a:latin typeface="Times New Roman" pitchFamily="18" charset="0"/>
              <a:cs typeface="Times New Roman" pitchFamily="18" charset="0"/>
            </a:endParaRPr>
          </a:p>
        </p:txBody>
      </p:sp>
      <p:pic>
        <p:nvPicPr>
          <p:cNvPr id="7" name="Picture 2"/>
          <p:cNvPicPr>
            <a:picLocks noChangeAspect="1" noChangeArrowheads="1"/>
          </p:cNvPicPr>
          <p:nvPr/>
        </p:nvPicPr>
        <p:blipFill>
          <a:blip r:embed="rId2" cstate="print"/>
          <a:srcRect/>
          <a:stretch>
            <a:fillRect/>
          </a:stretch>
        </p:blipFill>
        <p:spPr bwMode="auto">
          <a:xfrm>
            <a:off x="3168577" y="18830479"/>
            <a:ext cx="10441160" cy="2160240"/>
          </a:xfrm>
          <a:prstGeom prst="rect">
            <a:avLst/>
          </a:prstGeom>
          <a:noFill/>
          <a:ln w="9525">
            <a:noFill/>
            <a:miter lim="800000"/>
            <a:headEnd/>
            <a:tailEnd/>
          </a:ln>
        </p:spPr>
      </p:pic>
      <p:pic>
        <p:nvPicPr>
          <p:cNvPr id="1026" name="Picture 2"/>
          <p:cNvPicPr>
            <a:picLocks noGrp="1" noChangeAspect="1" noChangeArrowheads="1"/>
          </p:cNvPicPr>
          <p:nvPr>
            <p:ph sz="quarter" idx="4"/>
          </p:nvPr>
        </p:nvPicPr>
        <p:blipFill>
          <a:blip r:embed="rId3" cstate="print"/>
          <a:srcRect/>
          <a:stretch>
            <a:fillRect/>
          </a:stretch>
        </p:blipFill>
        <p:spPr bwMode="auto">
          <a:xfrm>
            <a:off x="20522504" y="15590119"/>
            <a:ext cx="6104865" cy="4240676"/>
          </a:xfrm>
          <a:prstGeom prst="rect">
            <a:avLst/>
          </a:prstGeom>
          <a:noFill/>
          <a:ln w="9525">
            <a:noFill/>
            <a:miter lim="800000"/>
            <a:headEnd/>
            <a:tailEnd/>
          </a:ln>
        </p:spPr>
      </p:pic>
      <p:pic>
        <p:nvPicPr>
          <p:cNvPr id="1027" name="Picture 3"/>
          <p:cNvPicPr>
            <a:picLocks noChangeAspect="1" noChangeArrowheads="1"/>
          </p:cNvPicPr>
          <p:nvPr/>
        </p:nvPicPr>
        <p:blipFill>
          <a:blip r:embed="rId4" cstate="print"/>
          <a:srcRect/>
          <a:stretch>
            <a:fillRect/>
          </a:stretch>
        </p:blipFill>
        <p:spPr bwMode="auto">
          <a:xfrm>
            <a:off x="20522504" y="21492451"/>
            <a:ext cx="6402495" cy="4394812"/>
          </a:xfrm>
          <a:prstGeom prst="rect">
            <a:avLst/>
          </a:prstGeom>
          <a:noFill/>
          <a:ln w="9525">
            <a:noFill/>
            <a:miter lim="800000"/>
            <a:headEnd/>
            <a:tailEnd/>
          </a:ln>
        </p:spPr>
      </p:pic>
      <p:pic>
        <p:nvPicPr>
          <p:cNvPr id="1028" name="Picture 4"/>
          <p:cNvPicPr>
            <a:picLocks noChangeAspect="1" noChangeArrowheads="1"/>
          </p:cNvPicPr>
          <p:nvPr/>
        </p:nvPicPr>
        <p:blipFill>
          <a:blip r:embed="rId5" cstate="print"/>
          <a:srcRect/>
          <a:stretch>
            <a:fillRect/>
          </a:stretch>
        </p:blipFill>
        <p:spPr bwMode="auto">
          <a:xfrm>
            <a:off x="16147295" y="28551559"/>
            <a:ext cx="6598174" cy="5616624"/>
          </a:xfrm>
          <a:prstGeom prst="rect">
            <a:avLst/>
          </a:prstGeom>
          <a:noFill/>
          <a:ln w="9525">
            <a:noFill/>
            <a:miter lim="800000"/>
            <a:headEnd/>
            <a:tailEnd/>
          </a:ln>
        </p:spPr>
      </p:pic>
      <p:pic>
        <p:nvPicPr>
          <p:cNvPr id="1029" name="Picture 5"/>
          <p:cNvPicPr>
            <a:picLocks noChangeAspect="1" noChangeArrowheads="1"/>
          </p:cNvPicPr>
          <p:nvPr/>
        </p:nvPicPr>
        <p:blipFill>
          <a:blip r:embed="rId6" cstate="print"/>
          <a:srcRect/>
          <a:stretch>
            <a:fillRect/>
          </a:stretch>
        </p:blipFill>
        <p:spPr bwMode="auto">
          <a:xfrm>
            <a:off x="22898769" y="28813861"/>
            <a:ext cx="7272808" cy="5354322"/>
          </a:xfrm>
          <a:prstGeom prst="rect">
            <a:avLst/>
          </a:prstGeom>
          <a:noFill/>
          <a:ln w="9525">
            <a:noFill/>
            <a:miter lim="800000"/>
            <a:headEnd/>
            <a:tailEnd/>
          </a:ln>
        </p:spPr>
      </p:pic>
      <p:pic>
        <p:nvPicPr>
          <p:cNvPr id="1030" name="Picture 6"/>
          <p:cNvPicPr>
            <a:picLocks noChangeAspect="1" noChangeArrowheads="1"/>
          </p:cNvPicPr>
          <p:nvPr/>
        </p:nvPicPr>
        <p:blipFill>
          <a:blip r:embed="rId7" cstate="print"/>
          <a:srcRect/>
          <a:stretch>
            <a:fillRect/>
          </a:stretch>
        </p:blipFill>
        <p:spPr bwMode="auto">
          <a:xfrm>
            <a:off x="15974218" y="38200631"/>
            <a:ext cx="6818503" cy="5472608"/>
          </a:xfrm>
          <a:prstGeom prst="rect">
            <a:avLst/>
          </a:prstGeom>
          <a:noFill/>
          <a:ln w="9525">
            <a:noFill/>
            <a:miter lim="800000"/>
            <a:headEnd/>
            <a:tailEnd/>
          </a:ln>
        </p:spPr>
      </p:pic>
      <p:pic>
        <p:nvPicPr>
          <p:cNvPr id="1031" name="Picture 7"/>
          <p:cNvPicPr>
            <a:picLocks noChangeAspect="1" noChangeArrowheads="1"/>
          </p:cNvPicPr>
          <p:nvPr/>
        </p:nvPicPr>
        <p:blipFill>
          <a:blip r:embed="rId8" cstate="print"/>
          <a:srcRect/>
          <a:stretch>
            <a:fillRect/>
          </a:stretch>
        </p:blipFill>
        <p:spPr bwMode="auto">
          <a:xfrm>
            <a:off x="23258809" y="37912599"/>
            <a:ext cx="7071978" cy="5688632"/>
          </a:xfrm>
          <a:prstGeom prst="rect">
            <a:avLst/>
          </a:prstGeom>
          <a:noFill/>
          <a:ln w="9525">
            <a:noFill/>
            <a:miter lim="800000"/>
            <a:headEnd/>
            <a:tailEnd/>
          </a:ln>
        </p:spPr>
      </p:pic>
      <p:sp>
        <p:nvSpPr>
          <p:cNvPr id="1025" name="Rectangle 1"/>
          <p:cNvSpPr>
            <a:spLocks noChangeArrowheads="1"/>
          </p:cNvSpPr>
          <p:nvPr/>
        </p:nvSpPr>
        <p:spPr bwMode="auto">
          <a:xfrm>
            <a:off x="17282145" y="44674100"/>
            <a:ext cx="13105456" cy="175432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50000"/>
              </a:lnSpc>
              <a:spcBef>
                <a:spcPct val="0"/>
              </a:spcBef>
              <a:spcAft>
                <a:spcPct val="0"/>
              </a:spcAft>
              <a:buClrTx/>
              <a:buSzTx/>
              <a:buFontTx/>
              <a:buNone/>
              <a:tabLst/>
            </a:pPr>
            <a:r>
              <a:rPr kumimoji="0" lang="en-US" sz="24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Fig. 4</a:t>
            </a:r>
            <a:r>
              <a:rPr kumimoji="0" lang="en-US"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Linear relationship between inverse limiting current and inverse product </a:t>
            </a:r>
            <a:r>
              <a:rPr kumimoji="0" lang="en-US" sz="24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Kc</a:t>
            </a:r>
            <a:r>
              <a:rPr kumimoji="0" lang="en-US" sz="2400" b="0" i="0" u="none" strike="noStrike" cap="none" normalizeH="0" baseline="-30000" dirty="0" err="1" smtClean="0">
                <a:ln>
                  <a:noFill/>
                </a:ln>
                <a:solidFill>
                  <a:schemeClr val="tx1"/>
                </a:solidFill>
                <a:effectLst/>
                <a:latin typeface="Times New Roman" pitchFamily="18" charset="0"/>
                <a:ea typeface="Times New Roman" pitchFamily="18" charset="0"/>
                <a:cs typeface="Times New Roman" pitchFamily="18" charset="0"/>
              </a:rPr>
              <a:t>Y</a:t>
            </a:r>
            <a:r>
              <a:rPr kumimoji="0" lang="en-US" sz="2400" b="0" i="0" u="none" strike="noStrike" cap="none" normalizeH="0" baseline="30000" dirty="0" smtClean="0">
                <a:ln>
                  <a:noFill/>
                </a:ln>
                <a:solidFill>
                  <a:schemeClr val="tx1"/>
                </a:solidFill>
                <a:effectLst/>
                <a:latin typeface="Times New Roman" pitchFamily="18" charset="0"/>
                <a:ea typeface="Times New Roman" pitchFamily="18" charset="0"/>
                <a:cs typeface="Times New Roman" pitchFamily="18" charset="0"/>
              </a:rPr>
              <a:t>*</a:t>
            </a:r>
            <a:r>
              <a:rPr kumimoji="0" lang="en-US"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κ</a:t>
            </a:r>
            <a:r>
              <a:rPr kumimoji="0" lang="en-US" sz="2400" b="0" i="0" u="none" strike="noStrike" cap="none" normalizeH="0" baseline="-30000" dirty="0" smtClean="0">
                <a:ln>
                  <a:noFill/>
                </a:ln>
                <a:solidFill>
                  <a:schemeClr val="tx1"/>
                </a:solidFill>
                <a:effectLst/>
                <a:latin typeface="Times New Roman" pitchFamily="18" charset="0"/>
                <a:ea typeface="Times New Roman" pitchFamily="18" charset="0"/>
                <a:cs typeface="Times New Roman" pitchFamily="18" charset="0"/>
              </a:rPr>
              <a:t>0</a:t>
            </a:r>
            <a:r>
              <a:rPr kumimoji="0" lang="en-US"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 5 and </a:t>
            </a:r>
            <a:r>
              <a:rPr kumimoji="0" lang="en-US" sz="24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κ</a:t>
            </a:r>
            <a:r>
              <a:rPr kumimoji="0" lang="en-US" sz="2400" b="0" i="0" u="none" strike="noStrike" cap="none" normalizeH="0" baseline="-30000" dirty="0" err="1" smtClean="0">
                <a:ln>
                  <a:noFill/>
                </a:ln>
                <a:solidFill>
                  <a:schemeClr val="tx1"/>
                </a:solidFill>
                <a:effectLst/>
                <a:latin typeface="Times New Roman" pitchFamily="18" charset="0"/>
                <a:ea typeface="Times New Roman" pitchFamily="18" charset="0"/>
                <a:cs typeface="Times New Roman" pitchFamily="18" charset="0"/>
              </a:rPr>
              <a:t>dis</a:t>
            </a:r>
            <a:r>
              <a:rPr kumimoji="0" lang="en-US"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 1.</a:t>
            </a:r>
            <a:endParaRPr kumimoji="0" lang="en-US" sz="24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50000"/>
              </a:lnSpc>
              <a:spcBef>
                <a:spcPct val="0"/>
              </a:spcBef>
              <a:spcAft>
                <a:spcPct val="0"/>
              </a:spcAft>
              <a:buClrTx/>
              <a:buSzTx/>
              <a:buFontTx/>
              <a:buNone/>
              <a:tabLst/>
            </a:pPr>
            <a:r>
              <a:rPr kumimoji="0" lang="en-US" sz="24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Fig. 5</a:t>
            </a:r>
            <a:r>
              <a:rPr kumimoji="0" lang="en-US"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Dependence of the function of peak potential on the product of equilibrium constant and substrate concentration; κ</a:t>
            </a:r>
            <a:r>
              <a:rPr kumimoji="0" lang="en-US" sz="2400" b="0" i="0" u="none" strike="noStrike" cap="none" normalizeH="0" baseline="-30000" dirty="0" smtClean="0">
                <a:ln>
                  <a:noFill/>
                </a:ln>
                <a:solidFill>
                  <a:schemeClr val="tx1"/>
                </a:solidFill>
                <a:effectLst/>
                <a:latin typeface="Times New Roman" pitchFamily="18" charset="0"/>
                <a:ea typeface="Times New Roman" pitchFamily="18" charset="0"/>
                <a:cs typeface="Times New Roman" pitchFamily="18" charset="0"/>
              </a:rPr>
              <a:t>0</a:t>
            </a:r>
            <a:r>
              <a:rPr kumimoji="0" lang="en-US"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 5 and </a:t>
            </a:r>
            <a:r>
              <a:rPr kumimoji="0" lang="en-US" sz="24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κ</a:t>
            </a:r>
            <a:r>
              <a:rPr kumimoji="0" lang="en-US" sz="2400" b="0" i="0" u="none" strike="noStrike" cap="none" normalizeH="0" baseline="-30000" dirty="0" err="1" smtClean="0">
                <a:ln>
                  <a:noFill/>
                </a:ln>
                <a:solidFill>
                  <a:schemeClr val="tx1"/>
                </a:solidFill>
                <a:effectLst/>
                <a:latin typeface="Times New Roman" pitchFamily="18" charset="0"/>
                <a:ea typeface="Times New Roman" pitchFamily="18" charset="0"/>
                <a:cs typeface="Times New Roman" pitchFamily="18" charset="0"/>
              </a:rPr>
              <a:t>dis</a:t>
            </a:r>
            <a:r>
              <a:rPr kumimoji="0" lang="en-US"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 1. The straight line is a linear approximation that applies to </a:t>
            </a:r>
            <a:r>
              <a:rPr kumimoji="0" lang="en-US" sz="24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Kc</a:t>
            </a:r>
            <a:r>
              <a:rPr kumimoji="0" lang="en-US" sz="2400" b="0" i="0" u="none" strike="noStrike" cap="none" normalizeH="0" baseline="-30000" dirty="0" err="1" smtClean="0">
                <a:ln>
                  <a:noFill/>
                </a:ln>
                <a:solidFill>
                  <a:schemeClr val="tx1"/>
                </a:solidFill>
                <a:effectLst/>
                <a:latin typeface="Times New Roman" pitchFamily="18" charset="0"/>
                <a:ea typeface="Times New Roman" pitchFamily="18" charset="0"/>
                <a:cs typeface="Times New Roman" pitchFamily="18" charset="0"/>
              </a:rPr>
              <a:t>Y</a:t>
            </a:r>
            <a:r>
              <a:rPr kumimoji="0" lang="en-US" sz="2400" b="0" i="0" u="none" strike="noStrike" cap="none" normalizeH="0" baseline="30000" dirty="0" smtClean="0">
                <a:ln>
                  <a:noFill/>
                </a:ln>
                <a:solidFill>
                  <a:schemeClr val="tx1"/>
                </a:solidFill>
                <a:effectLst/>
                <a:latin typeface="Times New Roman" pitchFamily="18" charset="0"/>
                <a:ea typeface="Times New Roman" pitchFamily="18" charset="0"/>
                <a:cs typeface="Times New Roman" pitchFamily="18" charset="0"/>
              </a:rPr>
              <a:t>*</a:t>
            </a:r>
            <a:r>
              <a:rPr kumimoji="0" lang="en-US"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&gt; 0.2.</a:t>
            </a:r>
            <a:endParaRPr kumimoji="0" lang="en-US" sz="2400" b="0"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6" name="Rectangle 2"/>
          <p:cNvSpPr>
            <a:spLocks noChangeArrowheads="1"/>
          </p:cNvSpPr>
          <p:nvPr/>
        </p:nvSpPr>
        <p:spPr bwMode="auto">
          <a:xfrm>
            <a:off x="17354153" y="35231597"/>
            <a:ext cx="12745416" cy="120032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50000"/>
              </a:lnSpc>
              <a:spcBef>
                <a:spcPct val="0"/>
              </a:spcBef>
              <a:spcAft>
                <a:spcPct val="0"/>
              </a:spcAft>
              <a:buClrTx/>
              <a:buSzTx/>
              <a:buFontTx/>
              <a:buNone/>
              <a:tabLst/>
            </a:pPr>
            <a:r>
              <a:rPr kumimoji="0" lang="en-US" sz="24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Fig. 3</a:t>
            </a:r>
            <a:r>
              <a:rPr kumimoji="0" lang="en-US"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Cyclic </a:t>
            </a:r>
            <a:r>
              <a:rPr kumimoji="0" lang="en-US" sz="24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voltammogram</a:t>
            </a:r>
            <a:r>
              <a:rPr kumimoji="0" lang="en-US"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(1) and its surface (2) and catalytic (3) components. </a:t>
            </a:r>
            <a:r>
              <a:rPr kumimoji="0" lang="en-US" sz="24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Kc</a:t>
            </a:r>
            <a:r>
              <a:rPr kumimoji="0" lang="en-US" sz="2400" b="0" i="0" u="none" strike="noStrike" cap="none" normalizeH="0" baseline="-30000" dirty="0" err="1" smtClean="0">
                <a:ln>
                  <a:noFill/>
                </a:ln>
                <a:solidFill>
                  <a:schemeClr val="tx1"/>
                </a:solidFill>
                <a:effectLst/>
                <a:latin typeface="Times New Roman" pitchFamily="18" charset="0"/>
                <a:ea typeface="Times New Roman" pitchFamily="18" charset="0"/>
                <a:cs typeface="Times New Roman" pitchFamily="18" charset="0"/>
              </a:rPr>
              <a:t>Y</a:t>
            </a:r>
            <a:r>
              <a:rPr kumimoji="0" lang="en-US" sz="2400" b="0" i="0" u="none" strike="noStrike" cap="none" normalizeH="0" baseline="30000" dirty="0" smtClean="0">
                <a:ln>
                  <a:noFill/>
                </a:ln>
                <a:solidFill>
                  <a:schemeClr val="tx1"/>
                </a:solidFill>
                <a:effectLst/>
                <a:latin typeface="Times New Roman" pitchFamily="18" charset="0"/>
                <a:ea typeface="Times New Roman" pitchFamily="18" charset="0"/>
                <a:cs typeface="Times New Roman" pitchFamily="18" charset="0"/>
              </a:rPr>
              <a:t>*</a:t>
            </a:r>
            <a:r>
              <a:rPr kumimoji="0" lang="en-US"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 1, κ</a:t>
            </a:r>
            <a:r>
              <a:rPr kumimoji="0" lang="en-US" sz="2400" b="0" i="0" u="none" strike="noStrike" cap="none" normalizeH="0" baseline="-30000" dirty="0" smtClean="0">
                <a:ln>
                  <a:noFill/>
                </a:ln>
                <a:solidFill>
                  <a:schemeClr val="tx1"/>
                </a:solidFill>
                <a:effectLst/>
                <a:latin typeface="Times New Roman" pitchFamily="18" charset="0"/>
                <a:ea typeface="Times New Roman" pitchFamily="18" charset="0"/>
                <a:cs typeface="Times New Roman" pitchFamily="18" charset="0"/>
              </a:rPr>
              <a:t>0</a:t>
            </a:r>
            <a:r>
              <a:rPr kumimoji="0" lang="en-US"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 10, </a:t>
            </a:r>
            <a:r>
              <a:rPr kumimoji="0" lang="en-US" sz="24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E</a:t>
            </a:r>
            <a:r>
              <a:rPr kumimoji="0" lang="en-US" sz="2400" b="0" i="0" u="none" strike="noStrike" cap="none" normalizeH="0" baseline="-30000" dirty="0" err="1" smtClean="0">
                <a:ln>
                  <a:noFill/>
                </a:ln>
                <a:solidFill>
                  <a:schemeClr val="tx1"/>
                </a:solidFill>
                <a:effectLst/>
                <a:latin typeface="Times New Roman" pitchFamily="18" charset="0"/>
                <a:ea typeface="Times New Roman" pitchFamily="18" charset="0"/>
                <a:cs typeface="Times New Roman" pitchFamily="18" charset="0"/>
              </a:rPr>
              <a:t>st</a:t>
            </a:r>
            <a:r>
              <a:rPr kumimoji="0" lang="en-US"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 0.3 V </a:t>
            </a:r>
            <a:r>
              <a:rPr kumimoji="0" lang="en-US" sz="2400" b="0" i="1"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vs</a:t>
            </a:r>
            <a:r>
              <a:rPr kumimoji="0" lang="en-US"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E</a:t>
            </a:r>
            <a:r>
              <a:rPr kumimoji="0" lang="en-US" sz="2400" b="0" i="0" u="none" strike="noStrike" cap="none" normalizeH="0" baseline="30000" dirty="0" smtClean="0">
                <a:ln>
                  <a:noFill/>
                </a:ln>
                <a:solidFill>
                  <a:schemeClr val="tx1"/>
                </a:solidFill>
                <a:effectLst/>
                <a:latin typeface="Times New Roman" pitchFamily="18" charset="0"/>
                <a:ea typeface="Times New Roman" pitchFamily="18" charset="0"/>
                <a:cs typeface="Times New Roman" pitchFamily="18" charset="0"/>
              </a:rPr>
              <a:t>0</a:t>
            </a:r>
            <a:r>
              <a:rPr kumimoji="0" lang="en-US"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and </a:t>
            </a:r>
            <a:r>
              <a:rPr kumimoji="0" lang="en-US" sz="24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κ</a:t>
            </a:r>
            <a:r>
              <a:rPr kumimoji="0" lang="en-US" sz="2400" b="0" i="0" u="none" strike="noStrike" cap="none" normalizeH="0" baseline="-30000" dirty="0" err="1" smtClean="0">
                <a:ln>
                  <a:noFill/>
                </a:ln>
                <a:solidFill>
                  <a:schemeClr val="tx1"/>
                </a:solidFill>
                <a:effectLst/>
                <a:latin typeface="Times New Roman" pitchFamily="18" charset="0"/>
                <a:ea typeface="Times New Roman" pitchFamily="18" charset="0"/>
                <a:cs typeface="Times New Roman" pitchFamily="18" charset="0"/>
              </a:rPr>
              <a:t>dis</a:t>
            </a:r>
            <a:r>
              <a:rPr kumimoji="0" lang="en-US"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 0.77 (A) and 2.57 (B).</a:t>
            </a:r>
            <a:endParaRPr kumimoji="0" lang="en-US" sz="2400" b="0"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8" name="Rectangle 3"/>
          <p:cNvSpPr>
            <a:spLocks noChangeArrowheads="1"/>
          </p:cNvSpPr>
          <p:nvPr/>
        </p:nvSpPr>
        <p:spPr bwMode="auto">
          <a:xfrm>
            <a:off x="17354153" y="19986726"/>
            <a:ext cx="11881320" cy="120032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50000"/>
              </a:lnSpc>
              <a:spcBef>
                <a:spcPct val="0"/>
              </a:spcBef>
              <a:spcAft>
                <a:spcPct val="0"/>
              </a:spcAft>
              <a:buClrTx/>
              <a:buSzTx/>
              <a:buFontTx/>
              <a:buNone/>
              <a:tabLst/>
            </a:pPr>
            <a:r>
              <a:rPr kumimoji="0" lang="en-US" sz="24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Fig. 1</a:t>
            </a:r>
            <a:r>
              <a:rPr kumimoji="0" lang="en-US"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Dimensionless cyclic </a:t>
            </a:r>
            <a:r>
              <a:rPr kumimoji="0" lang="en-US" sz="24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voltammogram</a:t>
            </a:r>
            <a:r>
              <a:rPr kumimoji="0" lang="en-US"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(1) and its surface (2) and catalytic (3) components. </a:t>
            </a:r>
            <a:r>
              <a:rPr kumimoji="0" lang="en-US" sz="24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Kc</a:t>
            </a:r>
            <a:r>
              <a:rPr kumimoji="0" lang="en-US" sz="2400" b="0" i="0" u="none" strike="noStrike" cap="none" normalizeH="0" baseline="-30000" dirty="0" err="1" smtClean="0">
                <a:ln>
                  <a:noFill/>
                </a:ln>
                <a:solidFill>
                  <a:schemeClr val="tx1"/>
                </a:solidFill>
                <a:effectLst/>
                <a:latin typeface="Times New Roman" pitchFamily="18" charset="0"/>
                <a:ea typeface="Times New Roman" pitchFamily="18" charset="0"/>
                <a:cs typeface="Times New Roman" pitchFamily="18" charset="0"/>
              </a:rPr>
              <a:t>Y</a:t>
            </a:r>
            <a:r>
              <a:rPr kumimoji="0" lang="en-US" sz="2400" b="0" i="0" u="none" strike="noStrike" cap="none" normalizeH="0" baseline="30000" dirty="0" smtClean="0">
                <a:ln>
                  <a:noFill/>
                </a:ln>
                <a:solidFill>
                  <a:schemeClr val="tx1"/>
                </a:solidFill>
                <a:effectLst/>
                <a:latin typeface="Times New Roman" pitchFamily="18" charset="0"/>
                <a:ea typeface="Times New Roman" pitchFamily="18" charset="0"/>
                <a:cs typeface="Times New Roman" pitchFamily="18" charset="0"/>
              </a:rPr>
              <a:t>*</a:t>
            </a:r>
            <a:r>
              <a:rPr kumimoji="0" lang="en-US"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 1, κ</a:t>
            </a:r>
            <a:r>
              <a:rPr kumimoji="0" lang="en-US" sz="2400" b="0" i="0" u="none" strike="noStrike" cap="none" normalizeH="0" baseline="-30000" dirty="0" smtClean="0">
                <a:ln>
                  <a:noFill/>
                </a:ln>
                <a:solidFill>
                  <a:schemeClr val="tx1"/>
                </a:solidFill>
                <a:effectLst/>
                <a:latin typeface="Times New Roman" pitchFamily="18" charset="0"/>
                <a:ea typeface="Times New Roman" pitchFamily="18" charset="0"/>
                <a:cs typeface="Times New Roman" pitchFamily="18" charset="0"/>
              </a:rPr>
              <a:t>0</a:t>
            </a:r>
            <a:r>
              <a:rPr kumimoji="0" lang="en-US"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 1, </a:t>
            </a:r>
            <a:r>
              <a:rPr kumimoji="0" lang="en-US" sz="24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κ</a:t>
            </a:r>
            <a:r>
              <a:rPr kumimoji="0" lang="en-US" sz="2400" b="0" i="0" u="none" strike="noStrike" cap="none" normalizeH="0" baseline="-30000" dirty="0" err="1" smtClean="0">
                <a:ln>
                  <a:noFill/>
                </a:ln>
                <a:solidFill>
                  <a:schemeClr val="tx1"/>
                </a:solidFill>
                <a:effectLst/>
                <a:latin typeface="Times New Roman" pitchFamily="18" charset="0"/>
                <a:ea typeface="Times New Roman" pitchFamily="18" charset="0"/>
                <a:cs typeface="Times New Roman" pitchFamily="18" charset="0"/>
              </a:rPr>
              <a:t>dis</a:t>
            </a:r>
            <a:r>
              <a:rPr kumimoji="0" lang="en-US"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 0.257 and </a:t>
            </a:r>
            <a:r>
              <a:rPr kumimoji="0" lang="en-US" sz="24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E</a:t>
            </a:r>
            <a:r>
              <a:rPr kumimoji="0" lang="en-US" sz="2400" b="0" i="0" u="none" strike="noStrike" cap="none" normalizeH="0" baseline="-30000" dirty="0" err="1" smtClean="0">
                <a:ln>
                  <a:noFill/>
                </a:ln>
                <a:solidFill>
                  <a:schemeClr val="tx1"/>
                </a:solidFill>
                <a:effectLst/>
                <a:latin typeface="Times New Roman" pitchFamily="18" charset="0"/>
                <a:ea typeface="Times New Roman" pitchFamily="18" charset="0"/>
                <a:cs typeface="Times New Roman" pitchFamily="18" charset="0"/>
              </a:rPr>
              <a:t>st</a:t>
            </a:r>
            <a:r>
              <a:rPr kumimoji="0" lang="en-US"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 0.3 V </a:t>
            </a:r>
            <a:r>
              <a:rPr kumimoji="0" lang="en-US" sz="2400" b="0" i="1"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vs</a:t>
            </a:r>
            <a:r>
              <a:rPr kumimoji="0" lang="en-US"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E</a:t>
            </a:r>
            <a:r>
              <a:rPr kumimoji="0" lang="en-US" sz="2400" b="0" i="0" u="none" strike="noStrike" cap="none" normalizeH="0" baseline="30000" dirty="0" smtClean="0">
                <a:ln>
                  <a:noFill/>
                </a:ln>
                <a:solidFill>
                  <a:schemeClr val="tx1"/>
                </a:solidFill>
                <a:effectLst/>
                <a:latin typeface="Times New Roman" pitchFamily="18" charset="0"/>
                <a:ea typeface="Times New Roman" pitchFamily="18" charset="0"/>
                <a:cs typeface="Times New Roman" pitchFamily="18" charset="0"/>
              </a:rPr>
              <a:t>0</a:t>
            </a:r>
            <a:r>
              <a:rPr kumimoji="0" lang="en-US"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a:t>
            </a:r>
            <a:endParaRPr kumimoji="0" lang="en-US" sz="2400" b="0"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9" name="Rectangle 4"/>
          <p:cNvSpPr>
            <a:spLocks noChangeArrowheads="1"/>
          </p:cNvSpPr>
          <p:nvPr/>
        </p:nvSpPr>
        <p:spPr bwMode="auto">
          <a:xfrm>
            <a:off x="17426161" y="26214128"/>
            <a:ext cx="12097344" cy="120032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50000"/>
              </a:lnSpc>
              <a:spcBef>
                <a:spcPct val="0"/>
              </a:spcBef>
              <a:spcAft>
                <a:spcPct val="0"/>
              </a:spcAft>
              <a:buClrTx/>
              <a:buSzTx/>
              <a:buFontTx/>
              <a:buNone/>
              <a:tabLst/>
            </a:pPr>
            <a:r>
              <a:rPr kumimoji="0" lang="en-US" sz="24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Fig. 2</a:t>
            </a:r>
            <a:r>
              <a:rPr kumimoji="0" lang="en-US"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Cyclic </a:t>
            </a:r>
            <a:r>
              <a:rPr kumimoji="0" lang="en-US" sz="24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voltammogram</a:t>
            </a:r>
            <a:r>
              <a:rPr kumimoji="0" lang="en-US"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(1) and its surface (2) and catalytic (3) components. </a:t>
            </a:r>
            <a:r>
              <a:rPr kumimoji="0" lang="en-US" sz="24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Kc</a:t>
            </a:r>
            <a:r>
              <a:rPr kumimoji="0" lang="en-US" sz="2400" b="0" i="0" u="none" strike="noStrike" cap="none" normalizeH="0" baseline="-30000" dirty="0" err="1" smtClean="0">
                <a:ln>
                  <a:noFill/>
                </a:ln>
                <a:solidFill>
                  <a:schemeClr val="tx1"/>
                </a:solidFill>
                <a:effectLst/>
                <a:latin typeface="Times New Roman" pitchFamily="18" charset="0"/>
                <a:ea typeface="Times New Roman" pitchFamily="18" charset="0"/>
                <a:cs typeface="Times New Roman" pitchFamily="18" charset="0"/>
              </a:rPr>
              <a:t>Y</a:t>
            </a:r>
            <a:r>
              <a:rPr kumimoji="0" lang="en-US" sz="2400" b="0" i="0" u="none" strike="noStrike" cap="none" normalizeH="0" baseline="30000" dirty="0" smtClean="0">
                <a:ln>
                  <a:noFill/>
                </a:ln>
                <a:solidFill>
                  <a:schemeClr val="tx1"/>
                </a:solidFill>
                <a:effectLst/>
                <a:latin typeface="Times New Roman" pitchFamily="18" charset="0"/>
                <a:ea typeface="Times New Roman" pitchFamily="18" charset="0"/>
                <a:cs typeface="Times New Roman" pitchFamily="18" charset="0"/>
              </a:rPr>
              <a:t>*</a:t>
            </a:r>
            <a:r>
              <a:rPr kumimoji="0" lang="en-US"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 1,</a:t>
            </a:r>
            <a:endParaRPr kumimoji="0" lang="hr-HR"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endParaRPr>
          </a:p>
          <a:p>
            <a:pPr marL="0" marR="0" lvl="0" indent="0" algn="l" defTabSz="914400" rtl="0" eaLnBrk="1" fontAlgn="base" latinLnBrk="0" hangingPunct="1">
              <a:lnSpc>
                <a:spcPct val="150000"/>
              </a:lnSpc>
              <a:spcBef>
                <a:spcPct val="0"/>
              </a:spcBef>
              <a:spcAft>
                <a:spcPct val="0"/>
              </a:spcAft>
              <a:buClrTx/>
              <a:buSzTx/>
              <a:buFontTx/>
              <a:buNone/>
              <a:tabLst/>
            </a:pPr>
            <a:r>
              <a:rPr kumimoji="0" lang="en-US"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κ</a:t>
            </a:r>
            <a:r>
              <a:rPr kumimoji="0" lang="en-US" sz="2400" b="0" i="0" u="none" strike="noStrike" cap="none" normalizeH="0" baseline="-30000" dirty="0" smtClean="0">
                <a:ln>
                  <a:noFill/>
                </a:ln>
                <a:solidFill>
                  <a:schemeClr val="tx1"/>
                </a:solidFill>
                <a:effectLst/>
                <a:latin typeface="Times New Roman" pitchFamily="18" charset="0"/>
                <a:ea typeface="Times New Roman" pitchFamily="18" charset="0"/>
                <a:cs typeface="Times New Roman" pitchFamily="18" charset="0"/>
              </a:rPr>
              <a:t>0</a:t>
            </a:r>
            <a:r>
              <a:rPr kumimoji="0" lang="en-US"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 1, </a:t>
            </a:r>
            <a:r>
              <a:rPr kumimoji="0" lang="en-US" sz="24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κ</a:t>
            </a:r>
            <a:r>
              <a:rPr kumimoji="0" lang="en-US" sz="2400" b="0" i="0" u="none" strike="noStrike" cap="none" normalizeH="0" baseline="-30000" dirty="0" err="1" smtClean="0">
                <a:ln>
                  <a:noFill/>
                </a:ln>
                <a:solidFill>
                  <a:schemeClr val="tx1"/>
                </a:solidFill>
                <a:effectLst/>
                <a:latin typeface="Times New Roman" pitchFamily="18" charset="0"/>
                <a:ea typeface="Times New Roman" pitchFamily="18" charset="0"/>
                <a:cs typeface="Times New Roman" pitchFamily="18" charset="0"/>
              </a:rPr>
              <a:t>dis</a:t>
            </a:r>
            <a:r>
              <a:rPr kumimoji="0" lang="en-US"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 0 and </a:t>
            </a:r>
            <a:r>
              <a:rPr kumimoji="0" lang="en-US" sz="24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E</a:t>
            </a:r>
            <a:r>
              <a:rPr kumimoji="0" lang="en-US" sz="2400" b="0" i="0" u="none" strike="noStrike" cap="none" normalizeH="0" baseline="-30000" dirty="0" err="1" smtClean="0">
                <a:ln>
                  <a:noFill/>
                </a:ln>
                <a:solidFill>
                  <a:schemeClr val="tx1"/>
                </a:solidFill>
                <a:effectLst/>
                <a:latin typeface="Times New Roman" pitchFamily="18" charset="0"/>
                <a:ea typeface="Times New Roman" pitchFamily="18" charset="0"/>
                <a:cs typeface="Times New Roman" pitchFamily="18" charset="0"/>
              </a:rPr>
              <a:t>st</a:t>
            </a:r>
            <a:r>
              <a:rPr kumimoji="0" lang="en-US"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 0.3 V </a:t>
            </a:r>
            <a:r>
              <a:rPr kumimoji="0" lang="en-US" sz="2400" b="0" i="1"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vs</a:t>
            </a:r>
            <a:r>
              <a:rPr kumimoji="0" lang="en-US"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E</a:t>
            </a:r>
            <a:r>
              <a:rPr kumimoji="0" lang="en-US" sz="2400" b="0" i="0" u="none" strike="noStrike" cap="none" normalizeH="0" baseline="30000" dirty="0" smtClean="0">
                <a:ln>
                  <a:noFill/>
                </a:ln>
                <a:solidFill>
                  <a:schemeClr val="tx1"/>
                </a:solidFill>
                <a:effectLst/>
                <a:latin typeface="Times New Roman" pitchFamily="18" charset="0"/>
                <a:ea typeface="Times New Roman" pitchFamily="18" charset="0"/>
                <a:cs typeface="Times New Roman" pitchFamily="18" charset="0"/>
              </a:rPr>
              <a:t>0</a:t>
            </a:r>
            <a:r>
              <a:rPr kumimoji="0" lang="en-US"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endParaRPr kumimoji="0" lang="en-US" sz="2400" b="0"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10" name="Rectangle 5"/>
          <p:cNvSpPr>
            <a:spLocks noChangeArrowheads="1"/>
          </p:cNvSpPr>
          <p:nvPr/>
        </p:nvSpPr>
        <p:spPr bwMode="auto">
          <a:xfrm>
            <a:off x="17354153" y="47133381"/>
            <a:ext cx="11809312" cy="175432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50000"/>
              </a:lnSpc>
              <a:spcBef>
                <a:spcPct val="0"/>
              </a:spcBef>
              <a:spcAft>
                <a:spcPct val="0"/>
              </a:spcAft>
              <a:buClrTx/>
              <a:buSzTx/>
              <a:buFontTx/>
              <a:buNone/>
              <a:tabLst/>
            </a:pPr>
            <a:r>
              <a:rPr kumimoji="0" lang="en-US" sz="24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Acknowledgement</a:t>
            </a:r>
            <a:endParaRPr kumimoji="0" lang="en-US" sz="24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50000"/>
              </a:lnSpc>
              <a:spcBef>
                <a:spcPct val="0"/>
              </a:spcBef>
              <a:spcAft>
                <a:spcPct val="0"/>
              </a:spcAft>
              <a:buClrTx/>
              <a:buSzTx/>
              <a:buFontTx/>
              <a:buNone/>
              <a:tabLst/>
            </a:pPr>
            <a:r>
              <a:rPr kumimoji="0" lang="en-US" sz="2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The financial support by the Croatian Science Foundation in the frame of the project number IP-11-2013-2072 is gratefully acknowledged.</a:t>
            </a:r>
            <a:endParaRPr kumimoji="0" lang="en-US" sz="2400" b="0"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233</TotalTime>
  <Words>1137</Words>
  <Application>Microsoft Office PowerPoint</Application>
  <PresentationFormat>Custom</PresentationFormat>
  <Paragraphs>60</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Times New Roman</vt:lpstr>
      <vt:lpstr>Office Theme</vt:lpstr>
      <vt:lpstr>Influence of product adsorption on catalytic reaction determined by Michaelis-Menten kinetics  Šebojka Komorsky-Lovrić and Milivoj Lovrić  Department of Marine and Environmental Research, “Ruđer Bošković” Institute,  Zagreb, Croatia </vt:lpstr>
    </vt:vector>
  </TitlesOfParts>
  <Company>IRB</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Milivoj Lovric</dc:creator>
  <cp:lastModifiedBy>Korisnik</cp:lastModifiedBy>
  <cp:revision>63</cp:revision>
  <dcterms:created xsi:type="dcterms:W3CDTF">2015-05-25T11:53:17Z</dcterms:created>
  <dcterms:modified xsi:type="dcterms:W3CDTF">2015-06-29T09:14:26Z</dcterms:modified>
</cp:coreProperties>
</file>