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32404050" cy="36004500"/>
  <p:notesSz cx="6858000" cy="9144000"/>
  <p:defaultTextStyle>
    <a:defPPr>
      <a:defRPr lang="sr-Latn-RS"/>
    </a:defPPr>
    <a:lvl1pPr marL="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howGuides="1">
      <p:cViewPr varScale="1">
        <p:scale>
          <a:sx n="25" d="100"/>
          <a:sy n="25" d="100"/>
        </p:scale>
        <p:origin x="2862" y="132"/>
      </p:cViewPr>
      <p:guideLst>
        <p:guide orient="horz" pos="11340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0301330"/>
            <a:ext cx="32404050" cy="1570317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32404050" cy="2030133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3924633"/>
            <a:ext cx="32404050" cy="12001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8401050"/>
            <a:ext cx="32404050" cy="268033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22761" y="26525864"/>
            <a:ext cx="19976154" cy="4631125"/>
          </a:xfrm>
        </p:spPr>
        <p:txBody>
          <a:bodyPr>
            <a:normAutofit/>
          </a:bodyPr>
          <a:lstStyle>
            <a:lvl1pPr marL="0" indent="0" algn="l">
              <a:buNone/>
              <a:defRPr sz="9400">
                <a:solidFill>
                  <a:schemeClr val="tx2"/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7304" y="16444525"/>
            <a:ext cx="25427650" cy="9414127"/>
          </a:xfrm>
          <a:effectLst/>
        </p:spPr>
        <p:txBody>
          <a:bodyPr>
            <a:noAutofit/>
          </a:bodyPr>
          <a:lstStyle>
            <a:lvl1pPr marL="2736342" indent="-1954530" algn="l">
              <a:defRPr sz="23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50844" y="3840475"/>
            <a:ext cx="22682835" cy="182422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088630" y="1976717"/>
            <a:ext cx="7290911" cy="27501280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79827" y="3840478"/>
            <a:ext cx="17113786" cy="25697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4050506" y="3840480"/>
            <a:ext cx="22682835" cy="18242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0301330"/>
            <a:ext cx="32404050" cy="1570317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2404050" cy="2030133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3924633"/>
            <a:ext cx="32404050" cy="12001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8401050"/>
            <a:ext cx="32404050" cy="268033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5135" y="11406402"/>
            <a:ext cx="21144373" cy="12722567"/>
          </a:xfrm>
          <a:effectLst/>
        </p:spPr>
        <p:txBody>
          <a:bodyPr anchor="b"/>
          <a:lstStyle>
            <a:lvl1pPr algn="r">
              <a:defRPr sz="197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7015" y="24189433"/>
            <a:ext cx="21157938" cy="4386165"/>
          </a:xfrm>
        </p:spPr>
        <p:txBody>
          <a:bodyPr anchor="t"/>
          <a:lstStyle>
            <a:lvl1pPr marL="0" indent="0" algn="r">
              <a:buNone/>
              <a:defRPr sz="8600">
                <a:solidFill>
                  <a:schemeClr val="tx2"/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4050503" y="3840475"/>
            <a:ext cx="11859882" cy="18242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16461258" y="3840480"/>
            <a:ext cx="11859882" cy="18242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0506" y="3840480"/>
            <a:ext cx="11859882" cy="335875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103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8159" y="7351717"/>
            <a:ext cx="11859882" cy="14401800"/>
          </a:xfrm>
        </p:spPr>
        <p:txBody>
          <a:bodyPr>
            <a:normAutofit/>
          </a:bodyPr>
          <a:lstStyle>
            <a:lvl1pPr>
              <a:defRPr sz="7700"/>
            </a:lvl1pPr>
            <a:lvl2pPr>
              <a:defRPr sz="7700"/>
            </a:lvl2pPr>
            <a:lvl3pPr>
              <a:defRPr sz="68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68877" y="3840480"/>
            <a:ext cx="11859882" cy="3358751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103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marL="0" lvl="0" indent="0" algn="ctr" defTabSz="3909060" rtl="0" eaLnBrk="1" latinLnBrk="0" hangingPunct="1">
              <a:spcBef>
                <a:spcPct val="20000"/>
              </a:spcBef>
              <a:spcAft>
                <a:spcPts val="1283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60807" y="7344918"/>
            <a:ext cx="11859882" cy="14401800"/>
          </a:xfrm>
        </p:spPr>
        <p:txBody>
          <a:bodyPr>
            <a:normAutofit/>
          </a:bodyPr>
          <a:lstStyle>
            <a:lvl1pPr>
              <a:defRPr sz="7700"/>
            </a:lvl1pPr>
            <a:lvl2pPr>
              <a:defRPr sz="7700"/>
            </a:lvl2pPr>
            <a:lvl3pPr>
              <a:defRPr sz="68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3545" y="11601453"/>
            <a:ext cx="12885376" cy="6607088"/>
          </a:xfrm>
          <a:effectLst/>
        </p:spPr>
        <p:txBody>
          <a:bodyPr anchor="b">
            <a:noAutofit/>
          </a:bodyPr>
          <a:lstStyle>
            <a:lvl1pPr marL="977265" indent="-977265" algn="l">
              <a:defRPr sz="120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278271" y="3840480"/>
            <a:ext cx="14235545" cy="25697333"/>
          </a:xfrm>
        </p:spPr>
        <p:txBody>
          <a:bodyPr anchor="ctr"/>
          <a:lstStyle>
            <a:lvl1pPr>
              <a:defRPr sz="94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0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2242" y="18363460"/>
            <a:ext cx="12008564" cy="11232470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301330"/>
            <a:ext cx="32404050" cy="1570317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32404050" cy="2030133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3924633"/>
            <a:ext cx="32404050" cy="12001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8401050"/>
            <a:ext cx="32404050" cy="268033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858901" y="6000750"/>
            <a:ext cx="14581823" cy="16420982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86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11012" y="5305052"/>
            <a:ext cx="13091016" cy="11355855"/>
          </a:xfrm>
        </p:spPr>
        <p:txBody>
          <a:bodyPr anchor="b"/>
          <a:lstStyle>
            <a:lvl1pPr marL="781812" indent="-781812">
              <a:buFont typeface="Georgia" pitchFamily="18" charset="0"/>
              <a:buChar char="*"/>
              <a:defRPr sz="68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7256" y="23438210"/>
            <a:ext cx="22621663" cy="6000750"/>
          </a:xfrm>
        </p:spPr>
        <p:txBody>
          <a:bodyPr anchor="b">
            <a:noAutofit/>
          </a:bodyPr>
          <a:lstStyle>
            <a:lvl1pPr algn="l">
              <a:defRPr sz="197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6803350"/>
            <a:ext cx="32404050" cy="920115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2404050" cy="2680335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9783596"/>
            <a:ext cx="32404050" cy="120015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8401050"/>
            <a:ext cx="32404050" cy="2680335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90906" tIns="195453" rIns="390906" bIns="19545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54970" y="22953882"/>
            <a:ext cx="23078711" cy="6000750"/>
          </a:xfrm>
          <a:prstGeom prst="rect">
            <a:avLst/>
          </a:prstGeom>
          <a:effectLst/>
        </p:spPr>
        <p:txBody>
          <a:bodyPr vert="horz" lIns="390906" tIns="195453" rIns="390906" bIns="195453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50506" y="3844365"/>
            <a:ext cx="22682835" cy="18242280"/>
          </a:xfrm>
          <a:prstGeom prst="rect">
            <a:avLst/>
          </a:prstGeom>
        </p:spPr>
        <p:txBody>
          <a:bodyPr vert="horz" lIns="390906" tIns="195453" rIns="390906" bIns="1954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872734" y="32404053"/>
            <a:ext cx="8911114" cy="1916906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>
              <a:defRPr sz="47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953D11A-40CC-4146-91C9-5B2905045578}" type="datetimeFigureOut">
              <a:rPr lang="hr-HR" smtClean="0"/>
              <a:t>26.5.2015.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20201" y="32404053"/>
            <a:ext cx="11881489" cy="1916906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>
              <a:defRPr sz="47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501688" y="32404053"/>
            <a:ext cx="6480810" cy="1916906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>
              <a:defRPr sz="5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F0D3601-1A07-45FD-A0C8-1BB1E5A556CA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marL="1368171" indent="-1368171" algn="r" defTabSz="390906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197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77265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9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345436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8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518154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7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4690872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5941771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7114489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8404479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9772650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1062640" indent="-781812" algn="l" defTabSz="3909060" rtl="0" eaLnBrk="1" latinLnBrk="0" hangingPunct="1">
        <a:spcBef>
          <a:spcPct val="20000"/>
        </a:spcBef>
        <a:spcAft>
          <a:spcPts val="1283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13" Type="http://schemas.openxmlformats.org/officeDocument/2006/relationships/image" Target="../media/image7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image" Target="../media/image6.wmf"/><Relationship Id="rId10" Type="http://schemas.openxmlformats.org/officeDocument/2006/relationships/image" Target="../media/image4.wmf"/><Relationship Id="rId4" Type="http://schemas.openxmlformats.org/officeDocument/2006/relationships/image" Target="../media/image1.em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38"/>
          <p:cNvSpPr txBox="1">
            <a:spLocks noChangeArrowheads="1"/>
          </p:cNvSpPr>
          <p:nvPr/>
        </p:nvSpPr>
        <p:spPr bwMode="auto">
          <a:xfrm>
            <a:off x="1152525" y="596159"/>
            <a:ext cx="30027563" cy="2284411"/>
          </a:xfrm>
          <a:prstGeom prst="rect">
            <a:avLst/>
          </a:prstGeom>
          <a:noFill/>
          <a:ln>
            <a:noFill/>
          </a:ln>
          <a:effectLst>
            <a:outerShdw dist="107763" dir="2700000" algn="ctr" rotWithShape="0">
              <a:srgbClr val="050D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8259" tIns="49119" rIns="98259" bIns="49119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>
            <a:lvl1pPr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74663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49325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22400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97063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542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114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686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258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FF00FF"/>
              </a:buClr>
              <a:buSzPct val="120000"/>
              <a:buFont typeface="Symbol" pitchFamily="18" charset="2"/>
              <a:buNone/>
            </a:pPr>
            <a:r>
              <a:rPr lang="hr-HR" sz="7100" b="1" i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ABRASIVE STRIPPING SQUARE-WAVE VOLTAMMETRY OF SOME NATURAL ANTIOXIDANTS</a:t>
            </a:r>
            <a:endParaRPr lang="en-GB" sz="7100" b="1" i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5" name="Text Box 139"/>
          <p:cNvSpPr txBox="1">
            <a:spLocks noChangeArrowheads="1"/>
          </p:cNvSpPr>
          <p:nvPr/>
        </p:nvSpPr>
        <p:spPr bwMode="auto">
          <a:xfrm>
            <a:off x="1152525" y="3092450"/>
            <a:ext cx="30027563" cy="29430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8259" tIns="49119" rIns="98259" bIns="49119">
            <a:spAutoFit/>
          </a:bodyPr>
          <a:lstStyle>
            <a:lvl1pPr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74663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49325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422400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97063" algn="l" defTabSz="949325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3542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8114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686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725863" defTabSz="94932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20000"/>
              </a:spcBef>
            </a:pPr>
            <a:r>
              <a:rPr lang="hr-HR" sz="4400" i="0" u="sng" dirty="0" smtClean="0">
                <a:solidFill>
                  <a:schemeClr val="bg1"/>
                </a:solidFill>
                <a:latin typeface="Comic Sans MS" pitchFamily="66" charset="0"/>
              </a:rPr>
              <a:t>Šebojka Komorsky-Lovrić</a:t>
            </a:r>
            <a:r>
              <a:rPr lang="hr-HR" sz="4400" i="0" baseline="30000" dirty="0" smtClean="0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hr-HR" sz="4400" i="0" dirty="0" smtClean="0">
                <a:solidFill>
                  <a:schemeClr val="bg1"/>
                </a:solidFill>
                <a:latin typeface="Comic Sans MS" pitchFamily="66" charset="0"/>
              </a:rPr>
              <a:t> &amp; Ivana Novak Jovanović</a:t>
            </a:r>
            <a:r>
              <a:rPr lang="hr-HR" sz="4400" i="0" baseline="30000" dirty="0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</a:p>
          <a:p>
            <a:pPr algn="ctr">
              <a:spcBef>
                <a:spcPct val="20000"/>
              </a:spcBef>
            </a:pPr>
            <a:r>
              <a:rPr lang="hr-HR" sz="4400" i="0" baseline="30000" dirty="0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hr-HR" sz="4400" i="0" dirty="0" smtClean="0">
                <a:solidFill>
                  <a:schemeClr val="bg1"/>
                </a:solidFill>
                <a:latin typeface="Comic Sans MS" pitchFamily="66" charset="0"/>
              </a:rPr>
              <a:t>Ruđer Bošković Institute, Bijenička 54, HR-10000 Zagreb, Croatia</a:t>
            </a:r>
          </a:p>
          <a:p>
            <a:pPr algn="ctr">
              <a:spcBef>
                <a:spcPct val="20000"/>
              </a:spcBef>
            </a:pPr>
            <a:r>
              <a:rPr lang="hr-HR" sz="4400" i="0" baseline="30000" dirty="0" smtClean="0">
                <a:solidFill>
                  <a:schemeClr val="bg1"/>
                </a:solidFill>
                <a:latin typeface="Comic Sans MS" pitchFamily="66" charset="0"/>
              </a:rPr>
              <a:t>2</a:t>
            </a:r>
            <a:r>
              <a:rPr lang="hr-HR" sz="4400" i="0" dirty="0" smtClean="0">
                <a:solidFill>
                  <a:schemeClr val="bg1"/>
                </a:solidFill>
                <a:latin typeface="Comic Sans MS" pitchFamily="66" charset="0"/>
              </a:rPr>
              <a:t>Institute for Medical Research and Occupational Health, Ksaverska cesta 2, HR-10000 Zagreb, Croatia</a:t>
            </a:r>
          </a:p>
          <a:p>
            <a:pPr algn="ctr">
              <a:spcBef>
                <a:spcPct val="20000"/>
              </a:spcBef>
            </a:pPr>
            <a:r>
              <a:rPr lang="hr-HR" sz="4400" b="1" i="0" baseline="30000" dirty="0" smtClean="0">
                <a:solidFill>
                  <a:schemeClr val="bg1"/>
                </a:solidFill>
                <a:latin typeface="Comic Sans MS" pitchFamily="66" charset="0"/>
              </a:rPr>
              <a:t> </a:t>
            </a:r>
            <a:endParaRPr lang="en-GB" sz="4400" b="1" i="0" baseline="30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6" name="Rectangle 175"/>
          <p:cNvSpPr>
            <a:spLocks noChangeArrowheads="1"/>
          </p:cNvSpPr>
          <p:nvPr/>
        </p:nvSpPr>
        <p:spPr bwMode="auto">
          <a:xfrm>
            <a:off x="1080345" y="6680304"/>
            <a:ext cx="10801200" cy="268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FFFF">
                    <a:alpha val="39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4752" tIns="47369" rIns="94752" bIns="47369" anchor="ctr">
            <a:spAutoFit/>
          </a:bodyPr>
          <a:lstStyle/>
          <a:p>
            <a:pPr marL="1428750" indent="-1257300" algn="ctr"/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AIM</a:t>
            </a:r>
            <a:endParaRPr lang="hr-HR" sz="2800" i="1" dirty="0">
              <a:solidFill>
                <a:schemeClr val="bg1"/>
              </a:solidFill>
              <a:latin typeface="Comic Sans MS" pitchFamily="66" charset="0"/>
              <a:cs typeface="MV Boli" panose="02000500030200090000" pitchFamily="2" charset="0"/>
            </a:endParaRPr>
          </a:p>
          <a:p>
            <a:pPr marL="85725" algn="just"/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Estimating </a:t>
            </a:r>
            <a:r>
              <a:rPr lang="en-GB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oxidation 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potentials </a:t>
            </a:r>
            <a:r>
              <a:rPr lang="hr-HR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and antioxidant activity 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of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microparticles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of </a:t>
            </a:r>
            <a:r>
              <a:rPr lang="en-GB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several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flavonoids</a:t>
            </a:r>
            <a:r>
              <a:rPr lang="hr-HR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, including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anthocyanidins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(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delphinidin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cyanidin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pelargonidin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),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catechins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(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epigallocatechin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gallate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(EGCG)</a:t>
            </a:r>
            <a:r>
              <a:rPr lang="en-GB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, </a:t>
            </a:r>
            <a:r>
              <a:rPr lang="en-GB" sz="2800" dirty="0" err="1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epigallocatechin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(EGC)</a:t>
            </a:r>
            <a:r>
              <a:rPr lang="en-GB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, </a:t>
            </a:r>
            <a:r>
              <a:rPr lang="en-GB" sz="2800" dirty="0" err="1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epicatechin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gallate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 (ECG)</a:t>
            </a:r>
            <a:r>
              <a:rPr lang="en-GB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) </a:t>
            </a:r>
            <a:r>
              <a:rPr lang="en-GB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and </a:t>
            </a:r>
            <a:r>
              <a:rPr lang="en-GB" sz="2800" dirty="0" err="1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myricetin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.</a:t>
            </a:r>
            <a:endParaRPr lang="en-GB" sz="2800" i="0" dirty="0">
              <a:solidFill>
                <a:schemeClr val="bg1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25" y="5833090"/>
            <a:ext cx="32404050" cy="40482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  <a:effectLst/>
        </p:spPr>
        <p:txBody>
          <a:bodyPr vert="horz" wrap="square" lIns="91370" tIns="45680" rIns="91370" bIns="4568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604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576289" y="250"/>
            <a:ext cx="32404050" cy="40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370" tIns="45680" rIns="91370" bIns="4568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604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80345" y="10081370"/>
            <a:ext cx="108012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57175" indent="-85725" algn="ctr"/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PROCEDURE</a:t>
            </a:r>
            <a:endParaRPr lang="hr-HR" sz="2800" i="1" dirty="0">
              <a:solidFill>
                <a:schemeClr val="bg1"/>
              </a:solidFill>
              <a:latin typeface="Comic Sans MS" pitchFamily="66" charset="0"/>
              <a:cs typeface="MV Boli" panose="02000500030200090000" pitchFamily="2" charset="0"/>
            </a:endParaRPr>
          </a:p>
          <a:p>
            <a:pPr marL="171450" algn="just"/>
            <a:r>
              <a:rPr lang="hr-HR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The microparticles of flavonoids are mechanically immobilized on the surface of a paraffin-impregnate graphite 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electrode (PIGE), </a:t>
            </a:r>
            <a:r>
              <a:rPr lang="hr-HR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immersed into aqueous electrolyte 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(0.1 M KNO</a:t>
            </a:r>
            <a:r>
              <a:rPr lang="hr-HR" sz="2800" baseline="-250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3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) and studied </a:t>
            </a:r>
            <a:r>
              <a:rPr lang="hr-HR" sz="2800" dirty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by square-wave voltammetry</a:t>
            </a:r>
            <a:r>
              <a:rPr lang="hr-HR" sz="2800" dirty="0" smtClean="0">
                <a:solidFill>
                  <a:schemeClr val="bg1"/>
                </a:solidFill>
                <a:latin typeface="Comic Sans MS" pitchFamily="66" charset="0"/>
                <a:cs typeface="MV Boli" panose="02000500030200090000" pitchFamily="2" charset="0"/>
              </a:rPr>
              <a:t>.</a:t>
            </a:r>
            <a:endParaRPr lang="hr-HR" sz="2800" dirty="0">
              <a:solidFill>
                <a:schemeClr val="bg1"/>
              </a:solidFill>
              <a:latin typeface="Comic Sans MS" pitchFamily="66" charset="0"/>
              <a:cs typeface="MV Boli" panose="02000500030200090000" pitchFamily="2" charset="0"/>
            </a:endParaRPr>
          </a:p>
        </p:txBody>
      </p:sp>
      <p:grpSp>
        <p:nvGrpSpPr>
          <p:cNvPr id="529" name="Group 528"/>
          <p:cNvGrpSpPr/>
          <p:nvPr/>
        </p:nvGrpSpPr>
        <p:grpSpPr>
          <a:xfrm>
            <a:off x="14761865" y="7143563"/>
            <a:ext cx="15913768" cy="5184576"/>
            <a:chOff x="720305" y="9865346"/>
            <a:chExt cx="15913768" cy="5184576"/>
          </a:xfrm>
        </p:grpSpPr>
        <p:sp>
          <p:nvSpPr>
            <p:cNvPr id="17" name="Rectangle 16"/>
            <p:cNvSpPr/>
            <p:nvPr/>
          </p:nvSpPr>
          <p:spPr>
            <a:xfrm>
              <a:off x="720305" y="9865346"/>
              <a:ext cx="15913768" cy="5184576"/>
            </a:xfrm>
            <a:prstGeom prst="rect">
              <a:avLst/>
            </a:prstGeom>
            <a:solidFill>
              <a:schemeClr val="bg1"/>
            </a:solidFill>
            <a:ln w="101600" cap="rnd" cmpd="sng">
              <a:gradFill>
                <a:gsLst>
                  <a:gs pos="0">
                    <a:srgbClr val="000082"/>
                  </a:gs>
                  <a:gs pos="30000">
                    <a:srgbClr val="66008F"/>
                  </a:gs>
                  <a:gs pos="64999">
                    <a:srgbClr val="BA0066"/>
                  </a:gs>
                  <a:gs pos="89999">
                    <a:srgbClr val="FF0000"/>
                  </a:gs>
                  <a:gs pos="100000">
                    <a:srgbClr val="FF8200"/>
                  </a:gs>
                </a:gsLst>
                <a:lin ang="5400000" scaled="0"/>
              </a:gra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hr-HR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  <p:graphicFrame>
          <p:nvGraphicFramePr>
            <p:cNvPr id="3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055077732"/>
                </p:ext>
              </p:extLst>
            </p:nvPr>
          </p:nvGraphicFramePr>
          <p:xfrm>
            <a:off x="1131368" y="10106955"/>
            <a:ext cx="4329112" cy="28797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09" name="CS ChemDraw Drawing" r:id="rId3" imgW="3161919" imgH="2102739" progId="ChemDraw.Document.6.0">
                    <p:embed/>
                  </p:oleObj>
                </mc:Choice>
                <mc:Fallback>
                  <p:oleObj name="CS ChemDraw Drawing" r:id="rId3" imgW="3161919" imgH="2102739" progId="ChemDraw.Document.6.0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31368" y="10106955"/>
                          <a:ext cx="4329112" cy="28797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7" name="Object 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02254236"/>
                </p:ext>
              </p:extLst>
            </p:nvPr>
          </p:nvGraphicFramePr>
          <p:xfrm>
            <a:off x="6201172" y="10297394"/>
            <a:ext cx="4096197" cy="278191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0" r:id="rId5" imgW="2872359" imgH="1950339" progId="ChemDraw.Document.6.0">
                    <p:embed/>
                  </p:oleObj>
                </mc:Choice>
                <mc:Fallback>
                  <p:oleObj r:id="rId5" imgW="2872359" imgH="1950339" progId="ChemDraw.Document.6.0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01172" y="10297394"/>
                          <a:ext cx="4096197" cy="2781917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3" name="Object 1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350871180"/>
                </p:ext>
              </p:extLst>
            </p:nvPr>
          </p:nvGraphicFramePr>
          <p:xfrm>
            <a:off x="12097569" y="10297394"/>
            <a:ext cx="4039397" cy="2736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1" name="CS ChemDraw Drawing" r:id="rId7" imgW="3350749" imgH="2270352" progId="ChemDraw.Document.6.0">
                    <p:embed/>
                  </p:oleObj>
                </mc:Choice>
                <mc:Fallback>
                  <p:oleObj name="CS ChemDraw Drawing" r:id="rId7" imgW="3350749" imgH="2270352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2097569" y="10297394"/>
                          <a:ext cx="4039397" cy="2736304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4" name="TextBox 13"/>
            <p:cNvSpPr txBox="1"/>
            <p:nvPr/>
          </p:nvSpPr>
          <p:spPr>
            <a:xfrm>
              <a:off x="1224361" y="13537754"/>
              <a:ext cx="3816252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hr-HR" sz="1800" i="1" u="sng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anthocyanidins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cyanidin: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OH;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H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delphinidin: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pelargonidin: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H;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</a:t>
              </a:r>
              <a:endParaRPr lang="hr-HR" sz="18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336929" y="13561561"/>
              <a:ext cx="4896544" cy="120032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hr-HR" sz="1800" i="1" u="sng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catechins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EGCG: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OH;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4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galloyl group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EGC: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</a:t>
              </a:r>
              <a:r>
                <a:rPr lang="hr-HR" sz="18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4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</a:t>
              </a:r>
            </a:p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ECG: R</a:t>
              </a:r>
              <a:r>
                <a:rPr lang="hr-HR" sz="1800" baseline="-250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1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R</a:t>
              </a:r>
              <a:r>
                <a:rPr lang="hr-HR" sz="1800" baseline="-250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2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OH; R</a:t>
              </a:r>
              <a:r>
                <a:rPr lang="hr-HR" sz="1800" baseline="-250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3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H; </a:t>
              </a:r>
              <a:r>
                <a:rPr lang="hr-HR" sz="18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R</a:t>
              </a:r>
              <a:r>
                <a:rPr lang="hr-HR" sz="1800" baseline="-250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4</a:t>
              </a:r>
              <a:r>
                <a:rPr lang="hr-HR" sz="1800" dirty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 = galloyl </a:t>
              </a:r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group</a:t>
              </a:r>
              <a:endParaRPr lang="hr-HR" sz="18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177689" y="13586922"/>
              <a:ext cx="1729916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hr-HR" sz="1800" dirty="0" smtClean="0">
                  <a:solidFill>
                    <a:schemeClr val="accent1">
                      <a:lumMod val="50000"/>
                    </a:schemeClr>
                  </a:solidFill>
                  <a:latin typeface="Comic Sans MS" pitchFamily="66" charset="0"/>
                </a:rPr>
                <a:t>myricetin</a:t>
              </a:r>
              <a:endParaRPr lang="hr-HR" sz="1800" dirty="0">
                <a:solidFill>
                  <a:schemeClr val="accent1">
                    <a:lumMod val="50000"/>
                  </a:schemeClr>
                </a:solidFill>
                <a:latin typeface="Comic Sans MS" pitchFamily="66" charset="0"/>
              </a:endParaRPr>
            </a:p>
          </p:txBody>
        </p:sp>
      </p:grpSp>
      <p:sp>
        <p:nvSpPr>
          <p:cNvPr id="21" name="Rectangle 20"/>
          <p:cNvSpPr/>
          <p:nvPr/>
        </p:nvSpPr>
        <p:spPr bwMode="auto">
          <a:xfrm>
            <a:off x="225" y="250"/>
            <a:ext cx="32404050" cy="404826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  <a:effectLst/>
        </p:spPr>
        <p:txBody>
          <a:bodyPr vert="horz" wrap="square" lIns="91370" tIns="45680" rIns="91370" bIns="4568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604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23" name="Rectangle 1982"/>
          <p:cNvSpPr>
            <a:spLocks noChangeArrowheads="1"/>
          </p:cNvSpPr>
          <p:nvPr/>
        </p:nvSpPr>
        <p:spPr bwMode="auto">
          <a:xfrm>
            <a:off x="19462855" y="23722901"/>
            <a:ext cx="10564706" cy="4000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70" tIns="45680" rIns="91370" bIns="45680" anchor="ctr">
            <a:spAutoFit/>
          </a:bodyPr>
          <a:lstStyle/>
          <a:p>
            <a:pPr algn="just"/>
            <a:r>
              <a:rPr lang="en-GB" sz="2000" b="1" i="0" u="sng" dirty="0">
                <a:solidFill>
                  <a:schemeClr val="bg1"/>
                </a:solidFill>
              </a:rPr>
              <a:t>Table 1.</a:t>
            </a:r>
            <a:r>
              <a:rPr lang="en-GB" sz="2000" b="1" i="0" dirty="0">
                <a:solidFill>
                  <a:schemeClr val="bg1"/>
                </a:solidFill>
              </a:rPr>
              <a:t> </a:t>
            </a:r>
            <a:r>
              <a:rPr lang="hr-HR" sz="2000" i="0" dirty="0" smtClean="0">
                <a:solidFill>
                  <a:schemeClr val="bg1"/>
                </a:solidFill>
                <a:latin typeface="Comic Sans MS" pitchFamily="66" charset="0"/>
              </a:rPr>
              <a:t>Net peak potentials of voltammograms of immobilized microparticles at pH 2</a:t>
            </a:r>
            <a:r>
              <a:rPr lang="en-GB" sz="2000" b="1" i="0" dirty="0" smtClean="0">
                <a:solidFill>
                  <a:schemeClr val="bg1"/>
                </a:solidFill>
              </a:rPr>
              <a:t>.</a:t>
            </a:r>
            <a:endParaRPr lang="en-GB" sz="2000" b="1" i="0" dirty="0">
              <a:solidFill>
                <a:schemeClr val="bg1"/>
              </a:solidFill>
            </a:endParaRPr>
          </a:p>
        </p:txBody>
      </p:sp>
      <p:graphicFrame>
        <p:nvGraphicFramePr>
          <p:cNvPr id="499" name="Table 4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1519370"/>
              </p:ext>
            </p:extLst>
          </p:nvPr>
        </p:nvGraphicFramePr>
        <p:xfrm>
          <a:off x="19431551" y="24254927"/>
          <a:ext cx="11018885" cy="414528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3103912"/>
                <a:gridCol w="4190280"/>
                <a:gridCol w="372469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baseline="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Compound</a:t>
                      </a:r>
                      <a:endParaRPr lang="hr-HR" sz="2800" baseline="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i="1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E</a:t>
                      </a:r>
                      <a:r>
                        <a:rPr lang="hr-HR" sz="2800" baseline="-250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P,1</a:t>
                      </a:r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 / V </a:t>
                      </a:r>
                      <a:r>
                        <a:rPr lang="hr-HR" sz="2800" i="1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vs</a:t>
                      </a:r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. Ag/AgCl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390906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800" i="1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E</a:t>
                      </a:r>
                      <a:r>
                        <a:rPr lang="hr-HR" sz="2800" baseline="-250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P,2</a:t>
                      </a:r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 / V </a:t>
                      </a:r>
                      <a:r>
                        <a:rPr lang="hr-HR" sz="2800" i="1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vs</a:t>
                      </a:r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. Ag/AgCl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delphinidin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0.327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EGCG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0.365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0.486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EGC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0.373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cyanidin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0.403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myricetin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0.415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pelargonidin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0.440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ECG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2800" dirty="0" smtClean="0">
                          <a:solidFill>
                            <a:schemeClr val="bg1"/>
                          </a:solidFill>
                          <a:latin typeface="Comic Sans MS" pitchFamily="66" charset="0"/>
                        </a:rPr>
                        <a:t>0.480</a:t>
                      </a:r>
                      <a:endParaRPr lang="hr-HR" sz="2800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25" name="TextBox 524"/>
          <p:cNvSpPr txBox="1"/>
          <p:nvPr/>
        </p:nvSpPr>
        <p:spPr>
          <a:xfrm>
            <a:off x="933922" y="13321730"/>
            <a:ext cx="1173911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 smtClean="0">
                <a:solidFill>
                  <a:schemeClr val="bg1"/>
                </a:solidFill>
                <a:latin typeface="Comic Sans MS" pitchFamily="66" charset="0"/>
              </a:rPr>
              <a:t>Effect of the nuber of hydroxyl groups on the B ring </a:t>
            </a:r>
            <a:endParaRPr lang="hr-HR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26" name="Rectangle 525"/>
          <p:cNvSpPr/>
          <p:nvPr/>
        </p:nvSpPr>
        <p:spPr bwMode="auto">
          <a:xfrm>
            <a:off x="934146" y="14034657"/>
            <a:ext cx="29516291" cy="202413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  <a:effectLst/>
        </p:spPr>
        <p:txBody>
          <a:bodyPr vert="horz" wrap="square" lIns="91370" tIns="45680" rIns="91370" bIns="4568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604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934146" y="14733658"/>
            <a:ext cx="13611695" cy="6724038"/>
            <a:chOff x="934146" y="14854977"/>
            <a:chExt cx="13611695" cy="6724038"/>
          </a:xfrm>
        </p:grpSpPr>
        <p:grpSp>
          <p:nvGrpSpPr>
            <p:cNvPr id="541" name="Group 540"/>
            <p:cNvGrpSpPr/>
            <p:nvPr/>
          </p:nvGrpSpPr>
          <p:grpSpPr>
            <a:xfrm>
              <a:off x="934146" y="14854977"/>
              <a:ext cx="13595597" cy="5400600"/>
              <a:chOff x="934146" y="14854977"/>
              <a:chExt cx="13595597" cy="5400600"/>
            </a:xfrm>
          </p:grpSpPr>
          <p:graphicFrame>
            <p:nvGraphicFramePr>
              <p:cNvPr id="19" name="Object 18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1979277715"/>
                  </p:ext>
                </p:extLst>
              </p:nvPr>
            </p:nvGraphicFramePr>
            <p:xfrm>
              <a:off x="934146" y="14854977"/>
              <a:ext cx="6772275" cy="5399088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2" name="Graph" r:id="rId9" imgW="3678326" imgH="2919984" progId="Origin50.Graph">
                      <p:embed/>
                    </p:oleObj>
                  </mc:Choice>
                  <mc:Fallback>
                    <p:oleObj name="Graph" r:id="rId9" imgW="3678326" imgH="2919984" progId="Origin50.Graph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934146" y="14854977"/>
                            <a:ext cx="6772275" cy="5399088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500" name="Object 499"/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578379597"/>
                  </p:ext>
                </p:extLst>
              </p:nvPr>
            </p:nvGraphicFramePr>
            <p:xfrm>
              <a:off x="7705081" y="14861425"/>
              <a:ext cx="6824662" cy="539415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13" name="Graph" r:id="rId11" imgW="3740506" imgH="2951683" progId="Origin50.Graph">
                      <p:embed/>
                    </p:oleObj>
                  </mc:Choice>
                  <mc:Fallback>
                    <p:oleObj name="Graph" r:id="rId11" imgW="3740506" imgH="2951683" progId="Origin50.Graph">
                      <p:embed/>
                      <p:pic>
                        <p:nvPicPr>
                          <p:cNvPr id="0" name="Object 1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2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7705081" y="14861425"/>
                            <a:ext cx="6824662" cy="5394152"/>
                          </a:xfrm>
                          <a:prstGeom prst="rect">
                            <a:avLst/>
                          </a:prstGeom>
                          <a:solidFill>
                            <a:schemeClr val="bg1"/>
                          </a:solidFill>
                          <a:ln>
                            <a:noFill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530" name="TextBox 529"/>
            <p:cNvSpPr txBox="1"/>
            <p:nvPr/>
          </p:nvSpPr>
          <p:spPr>
            <a:xfrm>
              <a:off x="934146" y="20255576"/>
              <a:ext cx="1361169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074738" indent="-1074738"/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Figure </a:t>
              </a:r>
              <a:r>
                <a:rPr lang="hr-HR" sz="2000" dirty="0">
                  <a:solidFill>
                    <a:schemeClr val="bg1"/>
                  </a:solidFill>
                  <a:latin typeface="Comic Sans MS" pitchFamily="66" charset="0"/>
                </a:rPr>
                <a:t>1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. Abrasive stripping </a:t>
              </a:r>
              <a:r>
                <a:rPr lang="hr-HR" sz="2000" dirty="0">
                  <a:solidFill>
                    <a:schemeClr val="bg1"/>
                  </a:solidFill>
                  <a:latin typeface="Comic Sans MS" pitchFamily="66" charset="0"/>
                </a:rPr>
                <a:t>s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quare-wave voltammetry of EGCG (A) and ECG (B) on the paraffin-impregnated graphite electrode in 0.1 M KNO</a:t>
              </a:r>
              <a:r>
                <a:rPr lang="hr-HR" sz="2000" baseline="-25000" dirty="0" smtClean="0">
                  <a:solidFill>
                    <a:schemeClr val="bg1"/>
                  </a:solidFill>
                  <a:latin typeface="Comic Sans MS" pitchFamily="66" charset="0"/>
                </a:rPr>
                <a:t>3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 at pH 2. A net response </a:t>
              </a:r>
              <a:r>
                <a:rPr lang="hr-HR" sz="2000" dirty="0" smtClean="0">
                  <a:solidFill>
                    <a:schemeClr val="bg1"/>
                  </a:solidFill>
                  <a:latin typeface="Symbol" pitchFamily="18" charset="2"/>
                </a:rPr>
                <a:t>D</a:t>
              </a:r>
              <a:r>
                <a:rPr lang="hr-HR" sz="2000" i="1" dirty="0" smtClean="0">
                  <a:solidFill>
                    <a:schemeClr val="bg1"/>
                  </a:solidFill>
                  <a:latin typeface="Comic Sans MS" pitchFamily="66" charset="0"/>
                </a:rPr>
                <a:t>I 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and its forward (</a:t>
              </a:r>
              <a:r>
                <a:rPr lang="hr-HR" sz="2000" i="1" dirty="0" smtClean="0">
                  <a:solidFill>
                    <a:schemeClr val="bg1"/>
                  </a:solidFill>
                  <a:latin typeface="Comic Sans MS" pitchFamily="66" charset="0"/>
                </a:rPr>
                <a:t>I</a:t>
              </a:r>
              <a:r>
                <a:rPr lang="hr-HR" sz="2000" baseline="-25000" dirty="0" smtClean="0">
                  <a:solidFill>
                    <a:schemeClr val="bg1"/>
                  </a:solidFill>
                  <a:latin typeface="Comic Sans MS" pitchFamily="66" charset="0"/>
                </a:rPr>
                <a:t>f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) and backward (</a:t>
              </a:r>
              <a:r>
                <a:rPr lang="hr-HR" sz="2000" i="1" dirty="0" smtClean="0">
                  <a:solidFill>
                    <a:schemeClr val="bg1"/>
                  </a:solidFill>
                  <a:latin typeface="Comic Sans MS" pitchFamily="66" charset="0"/>
                </a:rPr>
                <a:t>I</a:t>
              </a:r>
              <a:r>
                <a:rPr lang="hr-HR" sz="2000" baseline="-25000" dirty="0" smtClean="0">
                  <a:solidFill>
                    <a:schemeClr val="bg1"/>
                  </a:solidFill>
                  <a:latin typeface="Comic Sans MS" pitchFamily="66" charset="0"/>
                </a:rPr>
                <a:t>b</a:t>
              </a:r>
              <a:r>
                <a:rPr lang="hr-HR" sz="2000" dirty="0" smtClean="0">
                  <a:solidFill>
                    <a:schemeClr val="bg1"/>
                  </a:solidFill>
                  <a:latin typeface="Comic Sans MS" pitchFamily="66" charset="0"/>
                </a:rPr>
                <a:t>) components are shown. The frequency is 100 Hz, the pulse amplitude is 50 mV and the potential increment is 2 mV.</a:t>
              </a:r>
              <a:endParaRPr lang="hr-HR" sz="2000" dirty="0">
                <a:solidFill>
                  <a:schemeClr val="bg1"/>
                </a:solidFill>
                <a:latin typeface="Comic Sans MS" pitchFamily="66" charset="0"/>
              </a:endParaRPr>
            </a:p>
          </p:txBody>
        </p:sp>
      </p:grpSp>
      <p:sp>
        <p:nvSpPr>
          <p:cNvPr id="531" name="TextBox 530"/>
          <p:cNvSpPr txBox="1"/>
          <p:nvPr/>
        </p:nvSpPr>
        <p:spPr>
          <a:xfrm>
            <a:off x="2427837" y="15369892"/>
            <a:ext cx="5613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(A)</a:t>
            </a:r>
            <a:endParaRPr lang="hr-HR" sz="2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32" name="TextBox 531"/>
          <p:cNvSpPr txBox="1"/>
          <p:nvPr/>
        </p:nvSpPr>
        <p:spPr>
          <a:xfrm>
            <a:off x="9347428" y="15441900"/>
            <a:ext cx="5357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000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rPr>
              <a:t>(B)</a:t>
            </a:r>
            <a:endParaRPr lang="hr-HR" sz="2000" dirty="0">
              <a:solidFill>
                <a:schemeClr val="accent6">
                  <a:lumMod val="75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37" name="TextBox 536"/>
          <p:cNvSpPr txBox="1"/>
          <p:nvPr/>
        </p:nvSpPr>
        <p:spPr>
          <a:xfrm>
            <a:off x="17988909" y="16605865"/>
            <a:ext cx="103824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</a:rPr>
              <a:t>- the response of EGCG consists of two peaks: </a:t>
            </a:r>
          </a:p>
          <a:p>
            <a:pPr marL="371475"/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</a:rPr>
              <a:t>peak 1 - electrooxidation of pyrogallol moiety in the B ring,</a:t>
            </a:r>
          </a:p>
          <a:p>
            <a:pPr marL="371475"/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</a:rPr>
              <a:t>peak 2 - electrooxidation of galloyl moiety. </a:t>
            </a:r>
            <a:endParaRPr lang="hr-HR" sz="2800" i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38" name="TextBox 537"/>
          <p:cNvSpPr txBox="1"/>
          <p:nvPr/>
        </p:nvSpPr>
        <p:spPr>
          <a:xfrm>
            <a:off x="16942366" y="14736560"/>
            <a:ext cx="12615870" cy="1077218"/>
          </a:xfrm>
          <a:prstGeom prst="rect">
            <a:avLst/>
          </a:prstGeom>
          <a:noFill/>
          <a:ln w="5080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Pyrogallol group in EGCG is more easily oxidized than the catechoil group in ECG.</a:t>
            </a:r>
            <a:endParaRPr lang="hr-HR" sz="32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40" name="TextBox 539"/>
          <p:cNvSpPr txBox="1"/>
          <p:nvPr/>
        </p:nvSpPr>
        <p:spPr>
          <a:xfrm>
            <a:off x="18002225" y="18364368"/>
            <a:ext cx="105131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</a:rPr>
              <a:t>the voltammogram of ECG is characterized by a single, broad peak.</a:t>
            </a:r>
          </a:p>
          <a:p>
            <a:pPr marL="457200" indent="-457200">
              <a:buFontTx/>
              <a:buChar char="-"/>
            </a:pPr>
            <a:r>
              <a:rPr lang="hr-HR" sz="2800" i="1" dirty="0" smtClean="0">
                <a:solidFill>
                  <a:schemeClr val="bg1"/>
                </a:solidFill>
                <a:latin typeface="Comic Sans MS" pitchFamily="66" charset="0"/>
              </a:rPr>
              <a:t>ECG peak originates primarly from the oxidation of ortho-hydroquinone group (catechol group) in the b ring of the molecule, while the oxidation of galloyl group constitutes only a minor component of the response.</a:t>
            </a:r>
            <a:endParaRPr lang="hr-HR" sz="2800" i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01" name="TextBox 500"/>
          <p:cNvSpPr txBox="1"/>
          <p:nvPr/>
        </p:nvSpPr>
        <p:spPr>
          <a:xfrm>
            <a:off x="980159" y="34204050"/>
            <a:ext cx="685385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hr-HR" sz="2000" dirty="0" smtClean="0">
                <a:solidFill>
                  <a:schemeClr val="bg1"/>
                </a:solidFill>
                <a:latin typeface="Comic Sans MS" pitchFamily="66" charset="0"/>
              </a:rPr>
              <a:t>Figure 2. Square-wave voltammograms of immobilized microparticles of delphinidin (A) and myricetin (B). The frequency is 8 Hz (A) and 100 Hz (B). All other experimental conditions are as in Fig. 1.</a:t>
            </a:r>
            <a:endParaRPr lang="hr-HR" sz="20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7" name="TextBox 516"/>
          <p:cNvSpPr txBox="1"/>
          <p:nvPr/>
        </p:nvSpPr>
        <p:spPr>
          <a:xfrm>
            <a:off x="1008337" y="21962690"/>
            <a:ext cx="16072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600" dirty="0" smtClean="0">
                <a:solidFill>
                  <a:schemeClr val="bg1"/>
                </a:solidFill>
                <a:latin typeface="Comic Sans MS" pitchFamily="66" charset="0"/>
              </a:rPr>
              <a:t>Effect of 4-oxo group in conjuction with a 2,3 – double bond in the C ring </a:t>
            </a:r>
            <a:endParaRPr lang="hr-HR" sz="36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518" name="Rectangle 517"/>
          <p:cNvSpPr/>
          <p:nvPr/>
        </p:nvSpPr>
        <p:spPr bwMode="auto">
          <a:xfrm>
            <a:off x="1008337" y="22682770"/>
            <a:ext cx="15934029" cy="438410"/>
          </a:xfrm>
          <a:prstGeom prst="rect">
            <a:avLst/>
          </a:prstGeom>
          <a:gradFill>
            <a:gsLst>
              <a:gs pos="0">
                <a:srgbClr val="000082"/>
              </a:gs>
              <a:gs pos="30000">
                <a:srgbClr val="66008F"/>
              </a:gs>
              <a:gs pos="64999">
                <a:srgbClr val="BA0066"/>
              </a:gs>
              <a:gs pos="89999">
                <a:srgbClr val="FF0000"/>
              </a:gs>
              <a:gs pos="100000">
                <a:srgbClr val="FF8200"/>
              </a:gs>
            </a:gsLst>
            <a:lin ang="5400000" scaled="0"/>
          </a:gradFill>
          <a:ln>
            <a:noFill/>
          </a:ln>
          <a:effectLst/>
        </p:spPr>
        <p:txBody>
          <a:bodyPr vert="horz" wrap="square" lIns="91370" tIns="45680" rIns="91370" bIns="4568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8604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600" b="0" i="1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  <p:sp>
        <p:nvSpPr>
          <p:cNvPr id="519" name="TextBox 518"/>
          <p:cNvSpPr txBox="1"/>
          <p:nvPr/>
        </p:nvSpPr>
        <p:spPr>
          <a:xfrm>
            <a:off x="29102280" y="24549036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hr-HR" sz="2400" dirty="0">
              <a:solidFill>
                <a:schemeClr val="bg1"/>
              </a:solidFill>
              <a:latin typeface="Comic Sans MS" pitchFamily="66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1008337" y="23404050"/>
            <a:ext cx="6825675" cy="10800000"/>
            <a:chOff x="15831104" y="24555578"/>
            <a:chExt cx="6825675" cy="10800000"/>
          </a:xfrm>
        </p:grpSpPr>
        <p:pic>
          <p:nvPicPr>
            <p:cNvPr id="503" name="Picture 502" descr="Fig 1A.wmf"/>
            <p:cNvPicPr>
              <a:picLocks/>
            </p:cNvPicPr>
            <p:nvPr/>
          </p:nvPicPr>
          <p:blipFill rotWithShape="1">
            <a:blip r:embed="rId13" cstate="print"/>
            <a:srcRect l="7931" t="29476" r="15335" b="29355"/>
            <a:stretch/>
          </p:blipFill>
          <p:spPr bwMode="auto">
            <a:xfrm>
              <a:off x="15831179" y="24555578"/>
              <a:ext cx="6825600" cy="540000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523" name="TextBox 522"/>
            <p:cNvSpPr txBox="1"/>
            <p:nvPr/>
          </p:nvSpPr>
          <p:spPr>
            <a:xfrm>
              <a:off x="17020445" y="25491082"/>
              <a:ext cx="56137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sz="2000" dirty="0" smtClean="0">
                  <a:solidFill>
                    <a:schemeClr val="accent6">
                      <a:lumMod val="75000"/>
                    </a:schemeClr>
                  </a:solidFill>
                  <a:latin typeface="Comic Sans MS" pitchFamily="66" charset="0"/>
                </a:rPr>
                <a:t>(A)</a:t>
              </a:r>
              <a:endParaRPr lang="hr-HR" sz="20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endParaRPr>
            </a:p>
          </p:txBody>
        </p:sp>
        <p:graphicFrame>
          <p:nvGraphicFramePr>
            <p:cNvPr id="2" name="Object 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61503540"/>
                </p:ext>
              </p:extLst>
            </p:nvPr>
          </p:nvGraphicFramePr>
          <p:xfrm>
            <a:off x="15831104" y="29955578"/>
            <a:ext cx="6825600" cy="54000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14" name="Graph" r:id="rId14" imgW="4131720" imgH="2901600" progId="Origin50.Graph">
                    <p:embed/>
                  </p:oleObj>
                </mc:Choice>
                <mc:Fallback>
                  <p:oleObj name="Graph" r:id="rId14" imgW="4131720" imgH="2901600" progId="Origin50.Graph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15"/>
                        <a:stretch>
                          <a:fillRect/>
                        </a:stretch>
                      </p:blipFill>
                      <p:spPr>
                        <a:xfrm>
                          <a:off x="15831104" y="29955578"/>
                          <a:ext cx="6825600" cy="5400000"/>
                        </a:xfrm>
                        <a:prstGeom prst="rect">
                          <a:avLst/>
                        </a:prstGeom>
                        <a:solidFill>
                          <a:schemeClr val="bg1"/>
                        </a:solidFill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3" name="TextBox 42"/>
            <p:cNvSpPr txBox="1"/>
            <p:nvPr/>
          </p:nvSpPr>
          <p:spPr>
            <a:xfrm>
              <a:off x="17301131" y="30749691"/>
              <a:ext cx="53572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hr-HR" sz="2000" dirty="0" smtClean="0">
                  <a:solidFill>
                    <a:schemeClr val="accent6">
                      <a:lumMod val="75000"/>
                    </a:schemeClr>
                  </a:solidFill>
                  <a:latin typeface="Comic Sans MS" pitchFamily="66" charset="0"/>
                </a:rPr>
                <a:t>(B)</a:t>
              </a:r>
              <a:endParaRPr lang="hr-HR" sz="2000" dirty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</a:endParaRP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8425160" y="23717924"/>
            <a:ext cx="6336705" cy="5509200"/>
          </a:xfrm>
          <a:prstGeom prst="rect">
            <a:avLst/>
          </a:prstGeom>
          <a:noFill/>
          <a:ln w="5080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The oxidation potential is particularly low if the hydroxyl group on the position 3 in the C ring of molecule is conjugated to pyrogallol group in the B ring.</a:t>
            </a:r>
          </a:p>
          <a:p>
            <a:endParaRPr lang="hr-HR" sz="3200" b="1" dirty="0" smtClean="0">
              <a:solidFill>
                <a:schemeClr val="bg1"/>
              </a:solidFill>
              <a:latin typeface="Comic Sans MS" pitchFamily="66" charset="0"/>
            </a:endParaRPr>
          </a:p>
          <a:p>
            <a:endParaRPr lang="hr-HR" sz="3200" b="1" dirty="0">
              <a:solidFill>
                <a:schemeClr val="bg1"/>
              </a:solidFill>
              <a:latin typeface="Comic Sans MS" pitchFamily="66" charset="0"/>
            </a:endParaRPr>
          </a:p>
          <a:p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The ketone group on the position 4 in the C ring inhibits oxidation.</a:t>
            </a:r>
            <a:endParaRPr lang="hr-HR" sz="2800" b="1" dirty="0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729417" y="31237383"/>
            <a:ext cx="20249049" cy="3539430"/>
          </a:xfrm>
          <a:prstGeom prst="rect">
            <a:avLst/>
          </a:prstGeom>
          <a:noFill/>
          <a:ln w="101600">
            <a:gradFill>
              <a:gsLst>
                <a:gs pos="0">
                  <a:srgbClr val="000082"/>
                </a:gs>
                <a:gs pos="30000">
                  <a:srgbClr val="66008F"/>
                </a:gs>
                <a:gs pos="64999">
                  <a:srgbClr val="BA0066"/>
                </a:gs>
                <a:gs pos="89999">
                  <a:srgbClr val="FF0000"/>
                </a:gs>
                <a:gs pos="100000">
                  <a:srgbClr val="FF8200"/>
                </a:gs>
              </a:gsLst>
              <a:lin ang="5400000" scaled="0"/>
            </a:gradFill>
          </a:ln>
        </p:spPr>
        <p:txBody>
          <a:bodyPr wrap="square" rtlCol="0">
            <a:spAutoFit/>
          </a:bodyPr>
          <a:lstStyle/>
          <a:p>
            <a:r>
              <a:rPr lang="hr-HR" sz="3600" dirty="0" smtClean="0">
                <a:solidFill>
                  <a:schemeClr val="bg1"/>
                </a:solidFill>
                <a:latin typeface="Comic Sans MS" pitchFamily="66" charset="0"/>
              </a:rPr>
              <a:t>CONCLUSIONS</a:t>
            </a:r>
          </a:p>
          <a:p>
            <a:endParaRPr lang="hr-HR" sz="2800" dirty="0">
              <a:solidFill>
                <a:schemeClr val="bg1"/>
              </a:solidFill>
              <a:latin typeface="Comic Sans MS" pitchFamily="66" charset="0"/>
            </a:endParaRPr>
          </a:p>
          <a:p>
            <a:pPr marL="457200" indent="-457200">
              <a:buFontTx/>
              <a:buChar char="-"/>
            </a:pPr>
            <a:r>
              <a:rPr lang="hr-HR" sz="3200" b="1" dirty="0">
                <a:solidFill>
                  <a:schemeClr val="bg1"/>
                </a:solidFill>
                <a:latin typeface="Comic Sans MS" pitchFamily="66" charset="0"/>
              </a:rPr>
              <a:t>a</a:t>
            </a:r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ll investigated electrode reacrions were reversible</a:t>
            </a:r>
          </a:p>
          <a:p>
            <a:pPr marL="457200" indent="-457200">
              <a:buFontTx/>
              <a:buChar char="-"/>
            </a:pPr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SWV peak potentials of immobilized microparticles are consistent with available knowledge, indicating that ASSWV may be used for the estimation of antioxidant activity of solids</a:t>
            </a:r>
          </a:p>
          <a:p>
            <a:pPr marL="457200" indent="-457200">
              <a:buFontTx/>
              <a:buChar char="-"/>
            </a:pPr>
            <a:r>
              <a:rPr lang="hr-HR" sz="3200" b="1" dirty="0">
                <a:solidFill>
                  <a:schemeClr val="bg1"/>
                </a:solidFill>
                <a:latin typeface="Comic Sans MS" pitchFamily="66" charset="0"/>
              </a:rPr>
              <a:t>t</a:t>
            </a:r>
            <a:r>
              <a:rPr lang="hr-HR" sz="3200" b="1" dirty="0" smtClean="0">
                <a:solidFill>
                  <a:schemeClr val="bg1"/>
                </a:solidFill>
                <a:latin typeface="Comic Sans MS" pitchFamily="66" charset="0"/>
              </a:rPr>
              <a:t>he advantage of ASSWV is that there is no influence of adsorption of oxidation products on the electrode surface</a:t>
            </a:r>
          </a:p>
        </p:txBody>
      </p:sp>
    </p:spTree>
    <p:extLst>
      <p:ext uri="{BB962C8B-B14F-4D97-AF65-F5344CB8AC3E}">
        <p14:creationId xmlns:p14="http://schemas.microsoft.com/office/powerpoint/2010/main" val="266049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584</TotalTime>
  <Words>580</Words>
  <Application>Microsoft Office PowerPoint</Application>
  <PresentationFormat>Custom</PresentationFormat>
  <Paragraphs>60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Comic Sans MS</vt:lpstr>
      <vt:lpstr>Georgia</vt:lpstr>
      <vt:lpstr>MV Boli</vt:lpstr>
      <vt:lpstr>Symbol</vt:lpstr>
      <vt:lpstr>Times New Roman</vt:lpstr>
      <vt:lpstr>Trebuchet MS</vt:lpstr>
      <vt:lpstr>Slipstream</vt:lpstr>
      <vt:lpstr>CS ChemDraw Drawing</vt:lpstr>
      <vt:lpstr>ChemDraw.Document.6.0</vt:lpstr>
      <vt:lpstr>Graph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ivananovak</dc:creator>
  <cp:lastModifiedBy>Korisnik</cp:lastModifiedBy>
  <cp:revision>90</cp:revision>
  <dcterms:created xsi:type="dcterms:W3CDTF">2015-05-25T08:27:29Z</dcterms:created>
  <dcterms:modified xsi:type="dcterms:W3CDTF">2015-05-26T11:49:57Z</dcterms:modified>
</cp:coreProperties>
</file>