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s/slide47.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4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317" r:id="rId3"/>
    <p:sldId id="259" r:id="rId4"/>
    <p:sldId id="258" r:id="rId5"/>
    <p:sldId id="309" r:id="rId6"/>
    <p:sldId id="310" r:id="rId7"/>
    <p:sldId id="260" r:id="rId8"/>
    <p:sldId id="264" r:id="rId9"/>
    <p:sldId id="284" r:id="rId10"/>
    <p:sldId id="282" r:id="rId11"/>
    <p:sldId id="313" r:id="rId12"/>
    <p:sldId id="361" r:id="rId13"/>
    <p:sldId id="314" r:id="rId14"/>
    <p:sldId id="273" r:id="rId15"/>
    <p:sldId id="269" r:id="rId16"/>
    <p:sldId id="290" r:id="rId17"/>
    <p:sldId id="286" r:id="rId18"/>
    <p:sldId id="287" r:id="rId19"/>
    <p:sldId id="358" r:id="rId20"/>
    <p:sldId id="318" r:id="rId21"/>
    <p:sldId id="319" r:id="rId22"/>
    <p:sldId id="323" r:id="rId23"/>
    <p:sldId id="324" r:id="rId24"/>
    <p:sldId id="325" r:id="rId25"/>
    <p:sldId id="354" r:id="rId26"/>
    <p:sldId id="355" r:id="rId27"/>
    <p:sldId id="331" r:id="rId28"/>
    <p:sldId id="349" r:id="rId29"/>
    <p:sldId id="330" r:id="rId30"/>
    <p:sldId id="285" r:id="rId31"/>
    <p:sldId id="334" r:id="rId32"/>
    <p:sldId id="360" r:id="rId33"/>
    <p:sldId id="301" r:id="rId34"/>
    <p:sldId id="316" r:id="rId35"/>
    <p:sldId id="352" r:id="rId36"/>
    <p:sldId id="353" r:id="rId37"/>
    <p:sldId id="351" r:id="rId38"/>
    <p:sldId id="328" r:id="rId39"/>
    <p:sldId id="336" r:id="rId40"/>
    <p:sldId id="338" r:id="rId41"/>
    <p:sldId id="340" r:id="rId42"/>
    <p:sldId id="294" r:id="rId43"/>
    <p:sldId id="341" r:id="rId44"/>
    <p:sldId id="343" r:id="rId45"/>
    <p:sldId id="350" r:id="rId46"/>
    <p:sldId id="261" r:id="rId47"/>
    <p:sldId id="345" r:id="rId48"/>
    <p:sldId id="346" r:id="rId49"/>
    <p:sldId id="347" r:id="rId50"/>
    <p:sldId id="359" r:id="rId51"/>
  </p:sldIdLst>
  <p:sldSz cx="9144000" cy="6858000" type="screen4x3"/>
  <p:notesSz cx="6858000" cy="9144000"/>
  <p:defaultTextStyle>
    <a:defPPr>
      <a:defRPr lang="sr-Latn-C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vertBarState="maximized">
    <p:restoredLeft sz="8938" autoAdjust="0"/>
    <p:restoredTop sz="94660"/>
  </p:normalViewPr>
  <p:slideViewPr>
    <p:cSldViewPr>
      <p:cViewPr>
        <p:scale>
          <a:sx n="100" d="100"/>
          <a:sy n="100" d="100"/>
        </p:scale>
        <p:origin x="-1908" y="-648"/>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hr-H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hr-HR"/>
          </a:p>
        </p:txBody>
      </p:sp>
      <p:sp>
        <p:nvSpPr>
          <p:cNvPr id="4" name="Date Placeholder 3"/>
          <p:cNvSpPr>
            <a:spLocks noGrp="1"/>
          </p:cNvSpPr>
          <p:nvPr>
            <p:ph type="dt" sz="half" idx="10"/>
          </p:nvPr>
        </p:nvSpPr>
        <p:spPr/>
        <p:txBody>
          <a:bodyPr/>
          <a:lstStyle/>
          <a:p>
            <a:fld id="{C5DE9177-6BDF-4C65-8CAD-6793D9B2887F}" type="datetimeFigureOut">
              <a:rPr lang="sr-Latn-CS" smtClean="0"/>
              <a:pPr/>
              <a:t>13.11.2017.</a:t>
            </a:fld>
            <a:endParaRPr lang="hr-HR"/>
          </a:p>
        </p:txBody>
      </p:sp>
      <p:sp>
        <p:nvSpPr>
          <p:cNvPr id="5" name="Footer Placeholder 4"/>
          <p:cNvSpPr>
            <a:spLocks noGrp="1"/>
          </p:cNvSpPr>
          <p:nvPr>
            <p:ph type="ftr" sz="quarter" idx="11"/>
          </p:nvPr>
        </p:nvSpPr>
        <p:spPr/>
        <p:txBody>
          <a:bodyPr/>
          <a:lstStyle/>
          <a:p>
            <a:endParaRPr lang="hr-HR"/>
          </a:p>
        </p:txBody>
      </p:sp>
      <p:sp>
        <p:nvSpPr>
          <p:cNvPr id="6" name="Slide Number Placeholder 5"/>
          <p:cNvSpPr>
            <a:spLocks noGrp="1"/>
          </p:cNvSpPr>
          <p:nvPr>
            <p:ph type="sldNum" sz="quarter" idx="12"/>
          </p:nvPr>
        </p:nvSpPr>
        <p:spPr/>
        <p:txBody>
          <a:bodyPr/>
          <a:lstStyle/>
          <a:p>
            <a:fld id="{BE265AD4-00A2-4B43-8567-0E4A29C37D3C}" type="slidenum">
              <a:rPr lang="hr-HR" smtClean="0"/>
              <a:pPr/>
              <a:t>‹#›</a:t>
            </a:fld>
            <a:endParaRPr lang="hr-H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hr-H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r-HR"/>
          </a:p>
        </p:txBody>
      </p:sp>
      <p:sp>
        <p:nvSpPr>
          <p:cNvPr id="4" name="Date Placeholder 3"/>
          <p:cNvSpPr>
            <a:spLocks noGrp="1"/>
          </p:cNvSpPr>
          <p:nvPr>
            <p:ph type="dt" sz="half" idx="10"/>
          </p:nvPr>
        </p:nvSpPr>
        <p:spPr/>
        <p:txBody>
          <a:bodyPr/>
          <a:lstStyle/>
          <a:p>
            <a:fld id="{C5DE9177-6BDF-4C65-8CAD-6793D9B2887F}" type="datetimeFigureOut">
              <a:rPr lang="sr-Latn-CS" smtClean="0"/>
              <a:pPr/>
              <a:t>13.11.2017.</a:t>
            </a:fld>
            <a:endParaRPr lang="hr-HR"/>
          </a:p>
        </p:txBody>
      </p:sp>
      <p:sp>
        <p:nvSpPr>
          <p:cNvPr id="5" name="Footer Placeholder 4"/>
          <p:cNvSpPr>
            <a:spLocks noGrp="1"/>
          </p:cNvSpPr>
          <p:nvPr>
            <p:ph type="ftr" sz="quarter" idx="11"/>
          </p:nvPr>
        </p:nvSpPr>
        <p:spPr/>
        <p:txBody>
          <a:bodyPr/>
          <a:lstStyle/>
          <a:p>
            <a:endParaRPr lang="hr-HR"/>
          </a:p>
        </p:txBody>
      </p:sp>
      <p:sp>
        <p:nvSpPr>
          <p:cNvPr id="6" name="Slide Number Placeholder 5"/>
          <p:cNvSpPr>
            <a:spLocks noGrp="1"/>
          </p:cNvSpPr>
          <p:nvPr>
            <p:ph type="sldNum" sz="quarter" idx="12"/>
          </p:nvPr>
        </p:nvSpPr>
        <p:spPr/>
        <p:txBody>
          <a:bodyPr/>
          <a:lstStyle/>
          <a:p>
            <a:fld id="{BE265AD4-00A2-4B43-8567-0E4A29C37D3C}" type="slidenum">
              <a:rPr lang="hr-HR" smtClean="0"/>
              <a:pPr/>
              <a:t>‹#›</a:t>
            </a:fld>
            <a:endParaRPr lang="hr-H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hr-H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r-HR"/>
          </a:p>
        </p:txBody>
      </p:sp>
      <p:sp>
        <p:nvSpPr>
          <p:cNvPr id="4" name="Date Placeholder 3"/>
          <p:cNvSpPr>
            <a:spLocks noGrp="1"/>
          </p:cNvSpPr>
          <p:nvPr>
            <p:ph type="dt" sz="half" idx="10"/>
          </p:nvPr>
        </p:nvSpPr>
        <p:spPr/>
        <p:txBody>
          <a:bodyPr/>
          <a:lstStyle/>
          <a:p>
            <a:fld id="{C5DE9177-6BDF-4C65-8CAD-6793D9B2887F}" type="datetimeFigureOut">
              <a:rPr lang="sr-Latn-CS" smtClean="0"/>
              <a:pPr/>
              <a:t>13.11.2017.</a:t>
            </a:fld>
            <a:endParaRPr lang="hr-HR"/>
          </a:p>
        </p:txBody>
      </p:sp>
      <p:sp>
        <p:nvSpPr>
          <p:cNvPr id="5" name="Footer Placeholder 4"/>
          <p:cNvSpPr>
            <a:spLocks noGrp="1"/>
          </p:cNvSpPr>
          <p:nvPr>
            <p:ph type="ftr" sz="quarter" idx="11"/>
          </p:nvPr>
        </p:nvSpPr>
        <p:spPr/>
        <p:txBody>
          <a:bodyPr/>
          <a:lstStyle/>
          <a:p>
            <a:endParaRPr lang="hr-HR"/>
          </a:p>
        </p:txBody>
      </p:sp>
      <p:sp>
        <p:nvSpPr>
          <p:cNvPr id="6" name="Slide Number Placeholder 5"/>
          <p:cNvSpPr>
            <a:spLocks noGrp="1"/>
          </p:cNvSpPr>
          <p:nvPr>
            <p:ph type="sldNum" sz="quarter" idx="12"/>
          </p:nvPr>
        </p:nvSpPr>
        <p:spPr/>
        <p:txBody>
          <a:bodyPr/>
          <a:lstStyle/>
          <a:p>
            <a:fld id="{BE265AD4-00A2-4B43-8567-0E4A29C37D3C}" type="slidenum">
              <a:rPr lang="hr-HR" smtClean="0"/>
              <a:pPr/>
              <a:t>‹#›</a:t>
            </a:fld>
            <a:endParaRPr lang="hr-H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hr-HR"/>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r-HR"/>
          </a:p>
        </p:txBody>
      </p:sp>
      <p:sp>
        <p:nvSpPr>
          <p:cNvPr id="4" name="Date Placeholder 3"/>
          <p:cNvSpPr>
            <a:spLocks noGrp="1"/>
          </p:cNvSpPr>
          <p:nvPr>
            <p:ph type="dt" sz="half" idx="10"/>
          </p:nvPr>
        </p:nvSpPr>
        <p:spPr/>
        <p:txBody>
          <a:bodyPr/>
          <a:lstStyle/>
          <a:p>
            <a:fld id="{C5DE9177-6BDF-4C65-8CAD-6793D9B2887F}" type="datetimeFigureOut">
              <a:rPr lang="sr-Latn-CS" smtClean="0"/>
              <a:pPr/>
              <a:t>13.11.2017.</a:t>
            </a:fld>
            <a:endParaRPr lang="hr-HR"/>
          </a:p>
        </p:txBody>
      </p:sp>
      <p:sp>
        <p:nvSpPr>
          <p:cNvPr id="5" name="Footer Placeholder 4"/>
          <p:cNvSpPr>
            <a:spLocks noGrp="1"/>
          </p:cNvSpPr>
          <p:nvPr>
            <p:ph type="ftr" sz="quarter" idx="11"/>
          </p:nvPr>
        </p:nvSpPr>
        <p:spPr/>
        <p:txBody>
          <a:bodyPr/>
          <a:lstStyle/>
          <a:p>
            <a:endParaRPr lang="hr-HR"/>
          </a:p>
        </p:txBody>
      </p:sp>
      <p:sp>
        <p:nvSpPr>
          <p:cNvPr id="6" name="Slide Number Placeholder 5"/>
          <p:cNvSpPr>
            <a:spLocks noGrp="1"/>
          </p:cNvSpPr>
          <p:nvPr>
            <p:ph type="sldNum" sz="quarter" idx="12"/>
          </p:nvPr>
        </p:nvSpPr>
        <p:spPr/>
        <p:txBody>
          <a:bodyPr/>
          <a:lstStyle/>
          <a:p>
            <a:fld id="{BE265AD4-00A2-4B43-8567-0E4A29C37D3C}" type="slidenum">
              <a:rPr lang="hr-HR" smtClean="0"/>
              <a:pPr/>
              <a:t>‹#›</a:t>
            </a:fld>
            <a:endParaRPr lang="hr-H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hr-H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5DE9177-6BDF-4C65-8CAD-6793D9B2887F}" type="datetimeFigureOut">
              <a:rPr lang="sr-Latn-CS" smtClean="0"/>
              <a:pPr/>
              <a:t>13.11.2017.</a:t>
            </a:fld>
            <a:endParaRPr lang="hr-HR"/>
          </a:p>
        </p:txBody>
      </p:sp>
      <p:sp>
        <p:nvSpPr>
          <p:cNvPr id="5" name="Footer Placeholder 4"/>
          <p:cNvSpPr>
            <a:spLocks noGrp="1"/>
          </p:cNvSpPr>
          <p:nvPr>
            <p:ph type="ftr" sz="quarter" idx="11"/>
          </p:nvPr>
        </p:nvSpPr>
        <p:spPr/>
        <p:txBody>
          <a:bodyPr/>
          <a:lstStyle/>
          <a:p>
            <a:endParaRPr lang="hr-HR"/>
          </a:p>
        </p:txBody>
      </p:sp>
      <p:sp>
        <p:nvSpPr>
          <p:cNvPr id="6" name="Slide Number Placeholder 5"/>
          <p:cNvSpPr>
            <a:spLocks noGrp="1"/>
          </p:cNvSpPr>
          <p:nvPr>
            <p:ph type="sldNum" sz="quarter" idx="12"/>
          </p:nvPr>
        </p:nvSpPr>
        <p:spPr/>
        <p:txBody>
          <a:bodyPr/>
          <a:lstStyle/>
          <a:p>
            <a:fld id="{BE265AD4-00A2-4B43-8567-0E4A29C37D3C}" type="slidenum">
              <a:rPr lang="hr-HR" smtClean="0"/>
              <a:pPr/>
              <a:t>‹#›</a:t>
            </a:fld>
            <a:endParaRPr lang="hr-H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hr-H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r-H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r-HR"/>
          </a:p>
        </p:txBody>
      </p:sp>
      <p:sp>
        <p:nvSpPr>
          <p:cNvPr id="5" name="Date Placeholder 4"/>
          <p:cNvSpPr>
            <a:spLocks noGrp="1"/>
          </p:cNvSpPr>
          <p:nvPr>
            <p:ph type="dt" sz="half" idx="10"/>
          </p:nvPr>
        </p:nvSpPr>
        <p:spPr/>
        <p:txBody>
          <a:bodyPr/>
          <a:lstStyle/>
          <a:p>
            <a:fld id="{C5DE9177-6BDF-4C65-8CAD-6793D9B2887F}" type="datetimeFigureOut">
              <a:rPr lang="sr-Latn-CS" smtClean="0"/>
              <a:pPr/>
              <a:t>13.11.2017.</a:t>
            </a:fld>
            <a:endParaRPr lang="hr-HR"/>
          </a:p>
        </p:txBody>
      </p:sp>
      <p:sp>
        <p:nvSpPr>
          <p:cNvPr id="6" name="Footer Placeholder 5"/>
          <p:cNvSpPr>
            <a:spLocks noGrp="1"/>
          </p:cNvSpPr>
          <p:nvPr>
            <p:ph type="ftr" sz="quarter" idx="11"/>
          </p:nvPr>
        </p:nvSpPr>
        <p:spPr/>
        <p:txBody>
          <a:bodyPr/>
          <a:lstStyle/>
          <a:p>
            <a:endParaRPr lang="hr-HR"/>
          </a:p>
        </p:txBody>
      </p:sp>
      <p:sp>
        <p:nvSpPr>
          <p:cNvPr id="7" name="Slide Number Placeholder 6"/>
          <p:cNvSpPr>
            <a:spLocks noGrp="1"/>
          </p:cNvSpPr>
          <p:nvPr>
            <p:ph type="sldNum" sz="quarter" idx="12"/>
          </p:nvPr>
        </p:nvSpPr>
        <p:spPr/>
        <p:txBody>
          <a:bodyPr/>
          <a:lstStyle/>
          <a:p>
            <a:fld id="{BE265AD4-00A2-4B43-8567-0E4A29C37D3C}" type="slidenum">
              <a:rPr lang="hr-HR" smtClean="0"/>
              <a:pPr/>
              <a:t>‹#›</a:t>
            </a:fld>
            <a:endParaRPr lang="hr-H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hr-H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r-H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r-HR"/>
          </a:p>
        </p:txBody>
      </p:sp>
      <p:sp>
        <p:nvSpPr>
          <p:cNvPr id="7" name="Date Placeholder 6"/>
          <p:cNvSpPr>
            <a:spLocks noGrp="1"/>
          </p:cNvSpPr>
          <p:nvPr>
            <p:ph type="dt" sz="half" idx="10"/>
          </p:nvPr>
        </p:nvSpPr>
        <p:spPr/>
        <p:txBody>
          <a:bodyPr/>
          <a:lstStyle/>
          <a:p>
            <a:fld id="{C5DE9177-6BDF-4C65-8CAD-6793D9B2887F}" type="datetimeFigureOut">
              <a:rPr lang="sr-Latn-CS" smtClean="0"/>
              <a:pPr/>
              <a:t>13.11.2017.</a:t>
            </a:fld>
            <a:endParaRPr lang="hr-HR"/>
          </a:p>
        </p:txBody>
      </p:sp>
      <p:sp>
        <p:nvSpPr>
          <p:cNvPr id="8" name="Footer Placeholder 7"/>
          <p:cNvSpPr>
            <a:spLocks noGrp="1"/>
          </p:cNvSpPr>
          <p:nvPr>
            <p:ph type="ftr" sz="quarter" idx="11"/>
          </p:nvPr>
        </p:nvSpPr>
        <p:spPr/>
        <p:txBody>
          <a:bodyPr/>
          <a:lstStyle/>
          <a:p>
            <a:endParaRPr lang="hr-HR"/>
          </a:p>
        </p:txBody>
      </p:sp>
      <p:sp>
        <p:nvSpPr>
          <p:cNvPr id="9" name="Slide Number Placeholder 8"/>
          <p:cNvSpPr>
            <a:spLocks noGrp="1"/>
          </p:cNvSpPr>
          <p:nvPr>
            <p:ph type="sldNum" sz="quarter" idx="12"/>
          </p:nvPr>
        </p:nvSpPr>
        <p:spPr/>
        <p:txBody>
          <a:bodyPr/>
          <a:lstStyle/>
          <a:p>
            <a:fld id="{BE265AD4-00A2-4B43-8567-0E4A29C37D3C}" type="slidenum">
              <a:rPr lang="hr-HR" smtClean="0"/>
              <a:pPr/>
              <a:t>‹#›</a:t>
            </a:fld>
            <a:endParaRPr lang="hr-H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hr-HR"/>
          </a:p>
        </p:txBody>
      </p:sp>
      <p:sp>
        <p:nvSpPr>
          <p:cNvPr id="3" name="Date Placeholder 2"/>
          <p:cNvSpPr>
            <a:spLocks noGrp="1"/>
          </p:cNvSpPr>
          <p:nvPr>
            <p:ph type="dt" sz="half" idx="10"/>
          </p:nvPr>
        </p:nvSpPr>
        <p:spPr/>
        <p:txBody>
          <a:bodyPr/>
          <a:lstStyle/>
          <a:p>
            <a:fld id="{C5DE9177-6BDF-4C65-8CAD-6793D9B2887F}" type="datetimeFigureOut">
              <a:rPr lang="sr-Latn-CS" smtClean="0"/>
              <a:pPr/>
              <a:t>13.11.2017.</a:t>
            </a:fld>
            <a:endParaRPr lang="hr-HR"/>
          </a:p>
        </p:txBody>
      </p:sp>
      <p:sp>
        <p:nvSpPr>
          <p:cNvPr id="4" name="Footer Placeholder 3"/>
          <p:cNvSpPr>
            <a:spLocks noGrp="1"/>
          </p:cNvSpPr>
          <p:nvPr>
            <p:ph type="ftr" sz="quarter" idx="11"/>
          </p:nvPr>
        </p:nvSpPr>
        <p:spPr/>
        <p:txBody>
          <a:bodyPr/>
          <a:lstStyle/>
          <a:p>
            <a:endParaRPr lang="hr-HR"/>
          </a:p>
        </p:txBody>
      </p:sp>
      <p:sp>
        <p:nvSpPr>
          <p:cNvPr id="5" name="Slide Number Placeholder 4"/>
          <p:cNvSpPr>
            <a:spLocks noGrp="1"/>
          </p:cNvSpPr>
          <p:nvPr>
            <p:ph type="sldNum" sz="quarter" idx="12"/>
          </p:nvPr>
        </p:nvSpPr>
        <p:spPr/>
        <p:txBody>
          <a:bodyPr/>
          <a:lstStyle/>
          <a:p>
            <a:fld id="{BE265AD4-00A2-4B43-8567-0E4A29C37D3C}" type="slidenum">
              <a:rPr lang="hr-HR" smtClean="0"/>
              <a:pPr/>
              <a:t>‹#›</a:t>
            </a:fld>
            <a:endParaRPr lang="hr-H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5DE9177-6BDF-4C65-8CAD-6793D9B2887F}" type="datetimeFigureOut">
              <a:rPr lang="sr-Latn-CS" smtClean="0"/>
              <a:pPr/>
              <a:t>13.11.2017.</a:t>
            </a:fld>
            <a:endParaRPr lang="hr-HR"/>
          </a:p>
        </p:txBody>
      </p:sp>
      <p:sp>
        <p:nvSpPr>
          <p:cNvPr id="3" name="Footer Placeholder 2"/>
          <p:cNvSpPr>
            <a:spLocks noGrp="1"/>
          </p:cNvSpPr>
          <p:nvPr>
            <p:ph type="ftr" sz="quarter" idx="11"/>
          </p:nvPr>
        </p:nvSpPr>
        <p:spPr/>
        <p:txBody>
          <a:bodyPr/>
          <a:lstStyle/>
          <a:p>
            <a:endParaRPr lang="hr-HR"/>
          </a:p>
        </p:txBody>
      </p:sp>
      <p:sp>
        <p:nvSpPr>
          <p:cNvPr id="4" name="Slide Number Placeholder 3"/>
          <p:cNvSpPr>
            <a:spLocks noGrp="1"/>
          </p:cNvSpPr>
          <p:nvPr>
            <p:ph type="sldNum" sz="quarter" idx="12"/>
          </p:nvPr>
        </p:nvSpPr>
        <p:spPr/>
        <p:txBody>
          <a:bodyPr/>
          <a:lstStyle/>
          <a:p>
            <a:fld id="{BE265AD4-00A2-4B43-8567-0E4A29C37D3C}" type="slidenum">
              <a:rPr lang="hr-HR" smtClean="0"/>
              <a:pPr/>
              <a:t>‹#›</a:t>
            </a:fld>
            <a:endParaRPr lang="hr-H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hr-H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r-H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5DE9177-6BDF-4C65-8CAD-6793D9B2887F}" type="datetimeFigureOut">
              <a:rPr lang="sr-Latn-CS" smtClean="0"/>
              <a:pPr/>
              <a:t>13.11.2017.</a:t>
            </a:fld>
            <a:endParaRPr lang="hr-HR"/>
          </a:p>
        </p:txBody>
      </p:sp>
      <p:sp>
        <p:nvSpPr>
          <p:cNvPr id="6" name="Footer Placeholder 5"/>
          <p:cNvSpPr>
            <a:spLocks noGrp="1"/>
          </p:cNvSpPr>
          <p:nvPr>
            <p:ph type="ftr" sz="quarter" idx="11"/>
          </p:nvPr>
        </p:nvSpPr>
        <p:spPr/>
        <p:txBody>
          <a:bodyPr/>
          <a:lstStyle/>
          <a:p>
            <a:endParaRPr lang="hr-HR"/>
          </a:p>
        </p:txBody>
      </p:sp>
      <p:sp>
        <p:nvSpPr>
          <p:cNvPr id="7" name="Slide Number Placeholder 6"/>
          <p:cNvSpPr>
            <a:spLocks noGrp="1"/>
          </p:cNvSpPr>
          <p:nvPr>
            <p:ph type="sldNum" sz="quarter" idx="12"/>
          </p:nvPr>
        </p:nvSpPr>
        <p:spPr/>
        <p:txBody>
          <a:bodyPr/>
          <a:lstStyle/>
          <a:p>
            <a:fld id="{BE265AD4-00A2-4B43-8567-0E4A29C37D3C}" type="slidenum">
              <a:rPr lang="hr-HR" smtClean="0"/>
              <a:pPr/>
              <a:t>‹#›</a:t>
            </a:fld>
            <a:endParaRPr lang="hr-H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hr-H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hr-H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5DE9177-6BDF-4C65-8CAD-6793D9B2887F}" type="datetimeFigureOut">
              <a:rPr lang="sr-Latn-CS" smtClean="0"/>
              <a:pPr/>
              <a:t>13.11.2017.</a:t>
            </a:fld>
            <a:endParaRPr lang="hr-HR"/>
          </a:p>
        </p:txBody>
      </p:sp>
      <p:sp>
        <p:nvSpPr>
          <p:cNvPr id="6" name="Footer Placeholder 5"/>
          <p:cNvSpPr>
            <a:spLocks noGrp="1"/>
          </p:cNvSpPr>
          <p:nvPr>
            <p:ph type="ftr" sz="quarter" idx="11"/>
          </p:nvPr>
        </p:nvSpPr>
        <p:spPr/>
        <p:txBody>
          <a:bodyPr/>
          <a:lstStyle/>
          <a:p>
            <a:endParaRPr lang="hr-HR"/>
          </a:p>
        </p:txBody>
      </p:sp>
      <p:sp>
        <p:nvSpPr>
          <p:cNvPr id="7" name="Slide Number Placeholder 6"/>
          <p:cNvSpPr>
            <a:spLocks noGrp="1"/>
          </p:cNvSpPr>
          <p:nvPr>
            <p:ph type="sldNum" sz="quarter" idx="12"/>
          </p:nvPr>
        </p:nvSpPr>
        <p:spPr/>
        <p:txBody>
          <a:bodyPr/>
          <a:lstStyle/>
          <a:p>
            <a:fld id="{BE265AD4-00A2-4B43-8567-0E4A29C37D3C}" type="slidenum">
              <a:rPr lang="hr-HR" smtClean="0"/>
              <a:pPr/>
              <a:t>‹#›</a:t>
            </a:fld>
            <a:endParaRPr lang="hr-H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hr-H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r-H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5DE9177-6BDF-4C65-8CAD-6793D9B2887F}" type="datetimeFigureOut">
              <a:rPr lang="sr-Latn-CS" smtClean="0"/>
              <a:pPr/>
              <a:t>13.11.2017.</a:t>
            </a:fld>
            <a:endParaRPr lang="hr-H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hr-H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E265AD4-00A2-4B43-8567-0E4A29C37D3C}" type="slidenum">
              <a:rPr lang="hr-HR" smtClean="0"/>
              <a:pPr/>
              <a:t>‹#›</a:t>
            </a:fld>
            <a:endParaRPr lang="hr-H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sr-Latn-C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5.png"/><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GB" b="1" dirty="0"/>
              <a:t>Preliminary analysis of  </a:t>
            </a:r>
            <a:r>
              <a:rPr lang="hr-HR" b="1" dirty="0" smtClean="0"/>
              <a:t>the </a:t>
            </a:r>
            <a:r>
              <a:rPr lang="en-GB" b="1" dirty="0" smtClean="0"/>
              <a:t>2017 </a:t>
            </a:r>
            <a:r>
              <a:rPr lang="en-GB" b="1" dirty="0"/>
              <a:t>winter cruise data in the northern Adriatic within </a:t>
            </a:r>
            <a:r>
              <a:rPr lang="hr-HR" b="1" dirty="0" smtClean="0"/>
              <a:t>the </a:t>
            </a:r>
            <a:r>
              <a:rPr lang="en-GB" b="1" dirty="0" smtClean="0"/>
              <a:t>frame </a:t>
            </a:r>
            <a:r>
              <a:rPr lang="en-GB" b="1" dirty="0"/>
              <a:t>of </a:t>
            </a:r>
            <a:r>
              <a:rPr lang="hr-HR" b="1" dirty="0" smtClean="0"/>
              <a:t>the </a:t>
            </a:r>
            <a:r>
              <a:rPr lang="en-GB" b="1" dirty="0" err="1" smtClean="0"/>
              <a:t>EcoRENA</a:t>
            </a:r>
            <a:r>
              <a:rPr lang="en-GB" b="1" dirty="0" smtClean="0"/>
              <a:t> </a:t>
            </a:r>
            <a:r>
              <a:rPr lang="en-GB" b="1" dirty="0"/>
              <a:t>project</a:t>
            </a:r>
            <a:endParaRPr lang="hr-HR" dirty="0"/>
          </a:p>
        </p:txBody>
      </p:sp>
      <p:sp>
        <p:nvSpPr>
          <p:cNvPr id="3" name="Subtitle 2"/>
          <p:cNvSpPr>
            <a:spLocks noGrp="1"/>
          </p:cNvSpPr>
          <p:nvPr>
            <p:ph type="subTitle" idx="1"/>
          </p:nvPr>
        </p:nvSpPr>
        <p:spPr/>
        <p:txBody>
          <a:bodyPr/>
          <a:lstStyle/>
          <a:p>
            <a:endParaRPr lang="hr-HR"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hr-HR" dirty="0" smtClean="0"/>
              <a:t>Two winter types and preconditioning</a:t>
            </a:r>
            <a:endParaRPr lang="hr-HR" dirty="0"/>
          </a:p>
        </p:txBody>
      </p:sp>
      <p:sp>
        <p:nvSpPr>
          <p:cNvPr id="3" name="Content Placeholder 2"/>
          <p:cNvSpPr>
            <a:spLocks noGrp="1"/>
          </p:cNvSpPr>
          <p:nvPr>
            <p:ph idx="1"/>
          </p:nvPr>
        </p:nvSpPr>
        <p:spPr/>
        <p:txBody>
          <a:bodyPr/>
          <a:lstStyle/>
          <a:p>
            <a:r>
              <a:rPr lang="hr-HR" dirty="0" smtClean="0"/>
              <a:t>A </a:t>
            </a:r>
            <a:r>
              <a:rPr lang="hr-HR" dirty="0" smtClean="0"/>
              <a:t>and B type </a:t>
            </a:r>
            <a:r>
              <a:rPr lang="hr-HR" dirty="0" smtClean="0"/>
              <a:t>winters depend </a:t>
            </a:r>
            <a:r>
              <a:rPr lang="hr-HR" dirty="0" smtClean="0"/>
              <a:t>on previous autumn condition: very low evaporation in previous November for A; very intense evaporation in previous November for B</a:t>
            </a:r>
          </a:p>
          <a:p>
            <a:r>
              <a:rPr lang="hr-HR" dirty="0" smtClean="0"/>
              <a:t>The BIOS mechanism possibly has an important role in </a:t>
            </a:r>
            <a:r>
              <a:rPr lang="hr-HR" dirty="0" smtClean="0"/>
              <a:t>the appearance </a:t>
            </a:r>
            <a:r>
              <a:rPr lang="hr-HR" dirty="0" smtClean="0"/>
              <a:t>of each type! </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hr-HR" dirty="0" smtClean="0"/>
              <a:t>Winter 2017</a:t>
            </a:r>
            <a:endParaRPr lang="hr-HR" dirty="0"/>
          </a:p>
        </p:txBody>
      </p:sp>
      <p:sp>
        <p:nvSpPr>
          <p:cNvPr id="3" name="Content Placeholder 2"/>
          <p:cNvSpPr>
            <a:spLocks noGrp="1"/>
          </p:cNvSpPr>
          <p:nvPr>
            <p:ph idx="1"/>
          </p:nvPr>
        </p:nvSpPr>
        <p:spPr/>
        <p:txBody>
          <a:bodyPr>
            <a:normAutofit/>
          </a:bodyPr>
          <a:lstStyle/>
          <a:p>
            <a:r>
              <a:rPr lang="hr-HR" dirty="0" smtClean="0"/>
              <a:t>t</a:t>
            </a:r>
            <a:r>
              <a:rPr lang="hr-HR" dirty="0" smtClean="0"/>
              <a:t>he winter of 2017 </a:t>
            </a:r>
            <a:r>
              <a:rPr lang="hr-HR" dirty="0" smtClean="0"/>
              <a:t>in the NA region was </a:t>
            </a:r>
            <a:r>
              <a:rPr lang="hr-HR" dirty="0" smtClean="0"/>
              <a:t>preceded </a:t>
            </a:r>
            <a:r>
              <a:rPr lang="hr-HR" dirty="0" smtClean="0"/>
              <a:t>by an autumn which was warmer and with more rain than on average</a:t>
            </a:r>
          </a:p>
          <a:p>
            <a:r>
              <a:rPr lang="hr-HR" dirty="0" smtClean="0"/>
              <a:t>therefore we expected that winter 2017 is of A type with low salinity in the NA, probably high nutrients and high bioproduction</a:t>
            </a:r>
          </a:p>
          <a:p>
            <a:endParaRPr lang="hr-HR"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hr-HR" dirty="0" smtClean="0"/>
              <a:t>Po discharge rates in 2016 were generally below average</a:t>
            </a:r>
            <a:endParaRPr lang="hr-HR" dirty="0"/>
          </a:p>
        </p:txBody>
      </p:sp>
      <p:pic>
        <p:nvPicPr>
          <p:cNvPr id="8194" name="Picture 2"/>
          <p:cNvPicPr>
            <a:picLocks noGrp="1" noChangeAspect="1" noChangeArrowheads="1"/>
          </p:cNvPicPr>
          <p:nvPr>
            <p:ph idx="1"/>
          </p:nvPr>
        </p:nvPicPr>
        <p:blipFill>
          <a:blip r:embed="rId2" cstate="print"/>
          <a:srcRect/>
          <a:stretch>
            <a:fillRect/>
          </a:stretch>
        </p:blipFill>
        <p:spPr bwMode="auto">
          <a:xfrm>
            <a:off x="977134" y="1600200"/>
            <a:ext cx="7189732" cy="4525963"/>
          </a:xfrm>
          <a:prstGeom prst="rect">
            <a:avLst/>
          </a:prstGeom>
          <a:noFill/>
          <a:ln w="9525">
            <a:noFill/>
            <a:miter lim="800000"/>
            <a:headEnd/>
            <a:tailEnd/>
          </a:ln>
          <a:effectLst/>
        </p:spPr>
      </p:pic>
      <p:sp>
        <p:nvSpPr>
          <p:cNvPr id="5" name="Rectangle 4"/>
          <p:cNvSpPr/>
          <p:nvPr/>
        </p:nvSpPr>
        <p:spPr>
          <a:xfrm>
            <a:off x="1285852" y="6000768"/>
            <a:ext cx="6786610" cy="646331"/>
          </a:xfrm>
          <a:prstGeom prst="rect">
            <a:avLst/>
          </a:prstGeom>
        </p:spPr>
        <p:txBody>
          <a:bodyPr wrap="square">
            <a:spAutoFit/>
          </a:bodyPr>
          <a:lstStyle/>
          <a:p>
            <a:r>
              <a:rPr lang="hr-HR" dirty="0" smtClean="0"/>
              <a:t>Difference between </a:t>
            </a:r>
            <a:r>
              <a:rPr lang="hr-HR" dirty="0" smtClean="0"/>
              <a:t>the daily and </a:t>
            </a:r>
            <a:r>
              <a:rPr lang="hr-HR" dirty="0" smtClean="0"/>
              <a:t>long term averaged Po discharge rates with mean positive and negative </a:t>
            </a:r>
            <a:r>
              <a:rPr lang="hr-HR" dirty="0" smtClean="0"/>
              <a:t>deviations.</a:t>
            </a:r>
            <a:endParaRPr lang="hr-HR"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r-HR" dirty="0" smtClean="0"/>
              <a:t>In this presentation we:</a:t>
            </a:r>
            <a:endParaRPr lang="hr-HR" dirty="0"/>
          </a:p>
        </p:txBody>
      </p:sp>
      <p:sp>
        <p:nvSpPr>
          <p:cNvPr id="3" name="Content Placeholder 2"/>
          <p:cNvSpPr>
            <a:spLocks noGrp="1"/>
          </p:cNvSpPr>
          <p:nvPr>
            <p:ph idx="1"/>
          </p:nvPr>
        </p:nvSpPr>
        <p:spPr/>
        <p:txBody>
          <a:bodyPr/>
          <a:lstStyle/>
          <a:p>
            <a:pPr>
              <a:buNone/>
            </a:pPr>
            <a:r>
              <a:rPr lang="hr-HR" dirty="0" smtClean="0"/>
              <a:t>1) describe oceanologic conditions in NA during </a:t>
            </a:r>
            <a:r>
              <a:rPr lang="hr-HR" dirty="0" smtClean="0"/>
              <a:t>the winter of 2017 </a:t>
            </a:r>
            <a:r>
              <a:rPr lang="hr-HR" dirty="0" smtClean="0"/>
              <a:t>to determine </a:t>
            </a:r>
            <a:r>
              <a:rPr lang="hr-HR" dirty="0" smtClean="0"/>
              <a:t>the winter </a:t>
            </a:r>
            <a:r>
              <a:rPr lang="hr-HR" dirty="0" smtClean="0"/>
              <a:t>type</a:t>
            </a:r>
          </a:p>
          <a:p>
            <a:pPr>
              <a:buNone/>
            </a:pPr>
            <a:r>
              <a:rPr lang="hr-HR" dirty="0" smtClean="0"/>
              <a:t>2) describe characteristics of dense water flowing out of the NA</a:t>
            </a:r>
            <a:endParaRPr lang="hr-HR"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r-HR" dirty="0" smtClean="0"/>
              <a:t>Winter 2017 cruises</a:t>
            </a:r>
            <a:endParaRPr lang="hr-HR" dirty="0"/>
          </a:p>
        </p:txBody>
      </p:sp>
      <p:sp>
        <p:nvSpPr>
          <p:cNvPr id="3" name="Content Placeholder 2"/>
          <p:cNvSpPr>
            <a:spLocks noGrp="1"/>
          </p:cNvSpPr>
          <p:nvPr>
            <p:ph idx="1"/>
          </p:nvPr>
        </p:nvSpPr>
        <p:spPr>
          <a:xfrm>
            <a:off x="357158" y="1285860"/>
            <a:ext cx="2857520" cy="4786346"/>
          </a:xfrm>
        </p:spPr>
        <p:txBody>
          <a:bodyPr>
            <a:normAutofit/>
          </a:bodyPr>
          <a:lstStyle/>
          <a:p>
            <a:r>
              <a:rPr lang="hr-HR" sz="2000" dirty="0" smtClean="0"/>
              <a:t>27 January </a:t>
            </a:r>
            <a:r>
              <a:rPr lang="hr-HR" sz="2000" dirty="0" smtClean="0"/>
              <a:t>at </a:t>
            </a:r>
            <a:r>
              <a:rPr lang="hr-HR" sz="2000" dirty="0" smtClean="0"/>
              <a:t>SJ108-RV001;</a:t>
            </a:r>
          </a:p>
          <a:p>
            <a:r>
              <a:rPr lang="hr-HR" sz="2000" dirty="0" smtClean="0"/>
              <a:t>13 February in eastern NA by an undulating vehicle; </a:t>
            </a:r>
            <a:endParaRPr lang="hr-HR" sz="2000" dirty="0" smtClean="0"/>
          </a:p>
          <a:p>
            <a:r>
              <a:rPr lang="hr-HR" sz="2000" dirty="0" smtClean="0"/>
              <a:t>16 </a:t>
            </a:r>
            <a:r>
              <a:rPr lang="hr-HR" sz="2000" dirty="0" smtClean="0"/>
              <a:t>February </a:t>
            </a:r>
            <a:r>
              <a:rPr lang="hr-HR" sz="2000" dirty="0" smtClean="0"/>
              <a:t>at SJ101-RV001;</a:t>
            </a:r>
          </a:p>
          <a:p>
            <a:r>
              <a:rPr lang="hr-HR" sz="2000" dirty="0" smtClean="0"/>
              <a:t>28 </a:t>
            </a:r>
            <a:r>
              <a:rPr lang="hr-HR" sz="2000" dirty="0" smtClean="0"/>
              <a:t>March </a:t>
            </a:r>
            <a:r>
              <a:rPr lang="hr-HR" sz="2000" dirty="0" smtClean="0"/>
              <a:t>at SJ108-RV001; </a:t>
            </a:r>
          </a:p>
          <a:p>
            <a:r>
              <a:rPr lang="hr-HR" sz="2000" dirty="0" smtClean="0"/>
              <a:t>9 </a:t>
            </a:r>
            <a:r>
              <a:rPr lang="hr-HR" sz="2000" dirty="0" smtClean="0"/>
              <a:t>April in open NA by </a:t>
            </a:r>
            <a:r>
              <a:rPr lang="hr-HR" sz="2000" dirty="0" smtClean="0"/>
              <a:t>an undulating vehicle and at </a:t>
            </a:r>
            <a:r>
              <a:rPr lang="hr-HR" sz="2000" dirty="0" smtClean="0"/>
              <a:t>EC001-EC003</a:t>
            </a:r>
            <a:endParaRPr lang="hr-HR" sz="2000" dirty="0" smtClean="0"/>
          </a:p>
          <a:p>
            <a:pPr>
              <a:buNone/>
            </a:pPr>
            <a:endParaRPr lang="hr-HR" dirty="0" smtClean="0"/>
          </a:p>
        </p:txBody>
      </p:sp>
      <p:pic>
        <p:nvPicPr>
          <p:cNvPr id="10" name="Picture 173"/>
          <p:cNvPicPr>
            <a:picLocks noChangeAspect="1" noChangeArrowheads="1"/>
          </p:cNvPicPr>
          <p:nvPr/>
        </p:nvPicPr>
        <p:blipFill>
          <a:blip r:embed="rId2"/>
          <a:srcRect/>
          <a:stretch>
            <a:fillRect/>
          </a:stretch>
        </p:blipFill>
        <p:spPr bwMode="auto">
          <a:xfrm>
            <a:off x="3286116" y="1928802"/>
            <a:ext cx="2587394" cy="2912449"/>
          </a:xfrm>
          <a:prstGeom prst="rect">
            <a:avLst/>
          </a:prstGeom>
          <a:noFill/>
          <a:ln w="9525">
            <a:noFill/>
            <a:miter lim="800000"/>
            <a:headEnd/>
            <a:tailEnd/>
          </a:ln>
        </p:spPr>
      </p:pic>
      <p:pic>
        <p:nvPicPr>
          <p:cNvPr id="6146" name="Picture 2"/>
          <p:cNvPicPr>
            <a:picLocks noChangeAspect="1" noChangeArrowheads="1"/>
          </p:cNvPicPr>
          <p:nvPr/>
        </p:nvPicPr>
        <p:blipFill>
          <a:blip r:embed="rId3" cstate="print"/>
          <a:srcRect/>
          <a:stretch>
            <a:fillRect/>
          </a:stretch>
        </p:blipFill>
        <p:spPr bwMode="auto">
          <a:xfrm>
            <a:off x="6143636" y="1214422"/>
            <a:ext cx="2643206" cy="2690286"/>
          </a:xfrm>
          <a:prstGeom prst="rect">
            <a:avLst/>
          </a:prstGeom>
          <a:noFill/>
          <a:ln w="9525">
            <a:noFill/>
            <a:miter lim="800000"/>
            <a:headEnd/>
            <a:tailEnd/>
          </a:ln>
          <a:effectLst/>
        </p:spPr>
      </p:pic>
      <p:pic>
        <p:nvPicPr>
          <p:cNvPr id="8" name="Picture 1"/>
          <p:cNvPicPr>
            <a:picLocks noChangeAspect="1" noChangeArrowheads="1"/>
          </p:cNvPicPr>
          <p:nvPr/>
        </p:nvPicPr>
        <p:blipFill>
          <a:blip r:embed="rId4" cstate="print"/>
          <a:srcRect/>
          <a:stretch>
            <a:fillRect/>
          </a:stretch>
        </p:blipFill>
        <p:spPr bwMode="auto">
          <a:xfrm>
            <a:off x="6143636" y="3929066"/>
            <a:ext cx="2595362" cy="2223139"/>
          </a:xfrm>
          <a:prstGeom prst="rect">
            <a:avLst/>
          </a:prstGeom>
          <a:noFill/>
          <a:ln w="9525">
            <a:noFill/>
            <a:miter lim="800000"/>
            <a:headEnd/>
            <a:tailEnd/>
          </a:ln>
          <a:effectLst/>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hr-HR" dirty="0" smtClean="0"/>
              <a:t>February 2017</a:t>
            </a:r>
            <a:endParaRPr lang="hr-HR" dirty="0"/>
          </a:p>
        </p:txBody>
      </p:sp>
      <p:sp>
        <p:nvSpPr>
          <p:cNvPr id="3" name="Content Placeholder 2"/>
          <p:cNvSpPr>
            <a:spLocks noGrp="1"/>
          </p:cNvSpPr>
          <p:nvPr>
            <p:ph idx="1"/>
          </p:nvPr>
        </p:nvSpPr>
        <p:spPr>
          <a:xfrm>
            <a:off x="428596" y="1428736"/>
            <a:ext cx="8229600" cy="4525963"/>
          </a:xfrm>
        </p:spPr>
        <p:txBody>
          <a:bodyPr>
            <a:normAutofit/>
          </a:bodyPr>
          <a:lstStyle/>
          <a:p>
            <a:r>
              <a:rPr lang="hr-HR" sz="2800" dirty="0" smtClean="0"/>
              <a:t>We </a:t>
            </a:r>
            <a:r>
              <a:rPr lang="hr-HR" sz="2800" dirty="0" smtClean="0"/>
              <a:t>concentrated </a:t>
            </a:r>
            <a:r>
              <a:rPr lang="hr-HR" sz="2800" dirty="0" smtClean="0"/>
              <a:t>on February cruise and stations SJ101 (west part of NA) and SJ107 (east part of NA)</a:t>
            </a:r>
            <a:endParaRPr lang="hr-HR" sz="2800" dirty="0"/>
          </a:p>
        </p:txBody>
      </p:sp>
      <p:pic>
        <p:nvPicPr>
          <p:cNvPr id="4" name="Picture 173"/>
          <p:cNvPicPr>
            <a:picLocks noChangeAspect="1" noChangeArrowheads="1"/>
          </p:cNvPicPr>
          <p:nvPr/>
        </p:nvPicPr>
        <p:blipFill>
          <a:blip r:embed="rId2"/>
          <a:srcRect/>
          <a:stretch>
            <a:fillRect/>
          </a:stretch>
        </p:blipFill>
        <p:spPr bwMode="auto">
          <a:xfrm>
            <a:off x="3071802" y="2500306"/>
            <a:ext cx="3286148" cy="3698987"/>
          </a:xfrm>
          <a:prstGeom prst="rect">
            <a:avLst/>
          </a:prstGeom>
          <a:noFill/>
          <a:ln w="9525">
            <a:noFill/>
            <a:miter lim="800000"/>
            <a:headEnd/>
            <a:tailEnd/>
          </a:ln>
        </p:spPr>
      </p:pic>
      <p:cxnSp>
        <p:nvCxnSpPr>
          <p:cNvPr id="5" name="Straight Arrow Connector 4"/>
          <p:cNvCxnSpPr/>
          <p:nvPr/>
        </p:nvCxnSpPr>
        <p:spPr>
          <a:xfrm rot="16200000" flipH="1">
            <a:off x="3786182" y="3643314"/>
            <a:ext cx="357190" cy="214314"/>
          </a:xfrm>
          <a:prstGeom prst="straightConnector1">
            <a:avLst/>
          </a:prstGeom>
          <a:ln>
            <a:tailEnd type="arrow"/>
          </a:ln>
        </p:spPr>
        <p:style>
          <a:lnRef idx="3">
            <a:schemeClr val="accent1"/>
          </a:lnRef>
          <a:fillRef idx="0">
            <a:schemeClr val="accent1"/>
          </a:fillRef>
          <a:effectRef idx="2">
            <a:schemeClr val="accent1"/>
          </a:effectRef>
          <a:fontRef idx="minor">
            <a:schemeClr val="tx1"/>
          </a:fontRef>
        </p:style>
      </p:cxnSp>
      <p:cxnSp>
        <p:nvCxnSpPr>
          <p:cNvPr id="6" name="Straight Arrow Connector 5"/>
          <p:cNvCxnSpPr/>
          <p:nvPr/>
        </p:nvCxnSpPr>
        <p:spPr>
          <a:xfrm rot="5400000" flipH="1" flipV="1">
            <a:off x="4465637" y="4178309"/>
            <a:ext cx="428625" cy="215899"/>
          </a:xfrm>
          <a:prstGeom prst="straightConnector1">
            <a:avLst/>
          </a:prstGeom>
          <a:ln>
            <a:tailEnd type="arrow"/>
          </a:ln>
        </p:spPr>
        <p:style>
          <a:lnRef idx="3">
            <a:schemeClr val="accent1"/>
          </a:lnRef>
          <a:fillRef idx="0">
            <a:schemeClr val="accent1"/>
          </a:fillRef>
          <a:effectRef idx="2">
            <a:schemeClr val="accent1"/>
          </a:effectRef>
          <a:fontRef idx="minor">
            <a:schemeClr val="tx1"/>
          </a:fontRef>
        </p:style>
      </p:cxn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hr-HR" dirty="0" smtClean="0"/>
              <a:t>February 2017</a:t>
            </a:r>
            <a:endParaRPr lang="hr-HR" dirty="0"/>
          </a:p>
        </p:txBody>
      </p:sp>
      <p:sp>
        <p:nvSpPr>
          <p:cNvPr id="13" name="Content Placeholder 12"/>
          <p:cNvSpPr>
            <a:spLocks noGrp="1"/>
          </p:cNvSpPr>
          <p:nvPr>
            <p:ph idx="1"/>
          </p:nvPr>
        </p:nvSpPr>
        <p:spPr>
          <a:xfrm>
            <a:off x="500034" y="1285860"/>
            <a:ext cx="8229600" cy="4525963"/>
          </a:xfrm>
        </p:spPr>
        <p:txBody>
          <a:bodyPr>
            <a:normAutofit/>
          </a:bodyPr>
          <a:lstStyle/>
          <a:p>
            <a:r>
              <a:rPr lang="hr-HR" sz="2800" dirty="0" smtClean="0"/>
              <a:t>Salinity: high, around 38 at SJ101 and 38.6 at SJ107; values at SJ107 among the highest values observed in NA</a:t>
            </a:r>
            <a:endParaRPr lang="hr-HR" sz="2800" dirty="0"/>
          </a:p>
        </p:txBody>
      </p:sp>
      <p:pic>
        <p:nvPicPr>
          <p:cNvPr id="11271" name="Picture 7"/>
          <p:cNvPicPr>
            <a:picLocks noChangeAspect="1" noChangeArrowheads="1"/>
          </p:cNvPicPr>
          <p:nvPr/>
        </p:nvPicPr>
        <p:blipFill>
          <a:blip r:embed="rId2" cstate="print"/>
          <a:srcRect/>
          <a:stretch>
            <a:fillRect/>
          </a:stretch>
        </p:blipFill>
        <p:spPr bwMode="auto">
          <a:xfrm>
            <a:off x="2428860" y="2571744"/>
            <a:ext cx="4214842" cy="3241995"/>
          </a:xfrm>
          <a:prstGeom prst="rect">
            <a:avLst/>
          </a:prstGeom>
          <a:noFill/>
          <a:ln w="9525">
            <a:noFill/>
            <a:miter lim="800000"/>
            <a:headEnd/>
            <a:tailEnd/>
          </a:ln>
          <a:effectLst/>
        </p:spPr>
      </p:pic>
      <p:sp>
        <p:nvSpPr>
          <p:cNvPr id="15" name="Rectangle 14"/>
          <p:cNvSpPr/>
          <p:nvPr/>
        </p:nvSpPr>
        <p:spPr>
          <a:xfrm>
            <a:off x="785786" y="6000768"/>
            <a:ext cx="7858180" cy="646331"/>
          </a:xfrm>
          <a:prstGeom prst="rect">
            <a:avLst/>
          </a:prstGeom>
        </p:spPr>
        <p:txBody>
          <a:bodyPr wrap="square">
            <a:spAutoFit/>
          </a:bodyPr>
          <a:lstStyle/>
          <a:p>
            <a:r>
              <a:rPr lang="en-US" dirty="0" smtClean="0"/>
              <a:t>February </a:t>
            </a:r>
            <a:r>
              <a:rPr lang="hr-HR" dirty="0" smtClean="0"/>
              <a:t>salinity </a:t>
            </a:r>
            <a:r>
              <a:rPr lang="en-US" dirty="0" smtClean="0"/>
              <a:t> values at SJ101 (west) and SJ107 (east) over the period </a:t>
            </a:r>
            <a:r>
              <a:rPr lang="en-US" dirty="0" smtClean="0"/>
              <a:t>1969-201</a:t>
            </a:r>
            <a:r>
              <a:rPr lang="hr-HR" dirty="0" smtClean="0"/>
              <a:t>6</a:t>
            </a:r>
            <a:r>
              <a:rPr lang="en-US" dirty="0" smtClean="0"/>
              <a:t> </a:t>
            </a:r>
            <a:r>
              <a:rPr lang="en-US" dirty="0" smtClean="0"/>
              <a:t>(Box-Whisker) and 2017 values (black dot).</a:t>
            </a:r>
            <a:endParaRPr lang="hr-HR"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hr-HR" dirty="0" smtClean="0"/>
              <a:t>February 2017</a:t>
            </a:r>
            <a:endParaRPr lang="hr-HR" dirty="0"/>
          </a:p>
        </p:txBody>
      </p:sp>
      <p:sp>
        <p:nvSpPr>
          <p:cNvPr id="3" name="Content Placeholder 2"/>
          <p:cNvSpPr>
            <a:spLocks noGrp="1"/>
          </p:cNvSpPr>
          <p:nvPr>
            <p:ph idx="1"/>
          </p:nvPr>
        </p:nvSpPr>
        <p:spPr>
          <a:xfrm>
            <a:off x="428596" y="1285860"/>
            <a:ext cx="8229600" cy="4525963"/>
          </a:xfrm>
        </p:spPr>
        <p:txBody>
          <a:bodyPr/>
          <a:lstStyle/>
          <a:p>
            <a:r>
              <a:rPr lang="hr-HR" dirty="0" smtClean="0"/>
              <a:t>Temperature: below the average in </a:t>
            </a:r>
            <a:r>
              <a:rPr lang="hr-HR" dirty="0" smtClean="0"/>
              <a:t>the western </a:t>
            </a:r>
            <a:r>
              <a:rPr lang="hr-HR" dirty="0" smtClean="0"/>
              <a:t>and above the average in </a:t>
            </a:r>
            <a:r>
              <a:rPr lang="hr-HR" dirty="0" smtClean="0"/>
              <a:t>the eastern </a:t>
            </a:r>
            <a:r>
              <a:rPr lang="hr-HR" dirty="0" smtClean="0"/>
              <a:t>part</a:t>
            </a:r>
            <a:endParaRPr lang="hr-HR" dirty="0"/>
          </a:p>
        </p:txBody>
      </p:sp>
      <p:pic>
        <p:nvPicPr>
          <p:cNvPr id="12290" name="Picture 2"/>
          <p:cNvPicPr>
            <a:picLocks noChangeAspect="1" noChangeArrowheads="1"/>
          </p:cNvPicPr>
          <p:nvPr/>
        </p:nvPicPr>
        <p:blipFill>
          <a:blip r:embed="rId2" cstate="print"/>
          <a:srcRect/>
          <a:stretch>
            <a:fillRect/>
          </a:stretch>
        </p:blipFill>
        <p:spPr bwMode="auto">
          <a:xfrm>
            <a:off x="2285984" y="2643182"/>
            <a:ext cx="4214842" cy="3245055"/>
          </a:xfrm>
          <a:prstGeom prst="rect">
            <a:avLst/>
          </a:prstGeom>
          <a:noFill/>
          <a:ln w="9525">
            <a:noFill/>
            <a:miter lim="800000"/>
            <a:headEnd/>
            <a:tailEnd/>
          </a:ln>
          <a:effectLst/>
        </p:spPr>
      </p:pic>
      <p:sp>
        <p:nvSpPr>
          <p:cNvPr id="8" name="Rectangle 7"/>
          <p:cNvSpPr/>
          <p:nvPr/>
        </p:nvSpPr>
        <p:spPr>
          <a:xfrm>
            <a:off x="785786" y="6000768"/>
            <a:ext cx="8215370" cy="646331"/>
          </a:xfrm>
          <a:prstGeom prst="rect">
            <a:avLst/>
          </a:prstGeom>
        </p:spPr>
        <p:txBody>
          <a:bodyPr wrap="square">
            <a:spAutoFit/>
          </a:bodyPr>
          <a:lstStyle/>
          <a:p>
            <a:r>
              <a:rPr lang="en-US" dirty="0" smtClean="0"/>
              <a:t>February </a:t>
            </a:r>
            <a:r>
              <a:rPr lang="hr-HR" dirty="0" smtClean="0"/>
              <a:t>temperature </a:t>
            </a:r>
            <a:r>
              <a:rPr lang="en-US" dirty="0" smtClean="0"/>
              <a:t> values at SJ101 (west) and SJ107 (east) over the period </a:t>
            </a:r>
            <a:r>
              <a:rPr lang="en-US" dirty="0" smtClean="0"/>
              <a:t>1969-201</a:t>
            </a:r>
            <a:r>
              <a:rPr lang="hr-HR" dirty="0" smtClean="0"/>
              <a:t>6</a:t>
            </a:r>
            <a:r>
              <a:rPr lang="en-US" dirty="0" smtClean="0"/>
              <a:t> </a:t>
            </a:r>
            <a:r>
              <a:rPr lang="en-US" dirty="0" smtClean="0"/>
              <a:t>(Box-Whisker) and 2017 values (black dot).</a:t>
            </a:r>
            <a:endParaRPr lang="hr-HR"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hr-HR" dirty="0" smtClean="0"/>
              <a:t>February 2017</a:t>
            </a:r>
            <a:endParaRPr lang="hr-HR" dirty="0"/>
          </a:p>
        </p:txBody>
      </p:sp>
      <p:sp>
        <p:nvSpPr>
          <p:cNvPr id="3" name="Content Placeholder 2"/>
          <p:cNvSpPr>
            <a:spLocks noGrp="1"/>
          </p:cNvSpPr>
          <p:nvPr>
            <p:ph idx="1"/>
          </p:nvPr>
        </p:nvSpPr>
        <p:spPr>
          <a:xfrm>
            <a:off x="428596" y="1214422"/>
            <a:ext cx="8229600" cy="4525963"/>
          </a:xfrm>
        </p:spPr>
        <p:txBody>
          <a:bodyPr/>
          <a:lstStyle/>
          <a:p>
            <a:r>
              <a:rPr lang="hr-HR" dirty="0" smtClean="0"/>
              <a:t>Density: above the average, especially </a:t>
            </a:r>
            <a:r>
              <a:rPr lang="hr-HR" dirty="0" smtClean="0"/>
              <a:t>in the </a:t>
            </a:r>
            <a:r>
              <a:rPr lang="hr-HR" dirty="0" smtClean="0"/>
              <a:t>eastern part</a:t>
            </a:r>
            <a:endParaRPr lang="hr-HR" dirty="0"/>
          </a:p>
        </p:txBody>
      </p:sp>
      <p:pic>
        <p:nvPicPr>
          <p:cNvPr id="13315" name="Picture 3"/>
          <p:cNvPicPr>
            <a:picLocks noChangeAspect="1" noChangeArrowheads="1"/>
          </p:cNvPicPr>
          <p:nvPr/>
        </p:nvPicPr>
        <p:blipFill>
          <a:blip r:embed="rId2" cstate="print"/>
          <a:srcRect/>
          <a:stretch>
            <a:fillRect/>
          </a:stretch>
        </p:blipFill>
        <p:spPr bwMode="auto">
          <a:xfrm>
            <a:off x="2428860" y="2571744"/>
            <a:ext cx="4405562" cy="3311785"/>
          </a:xfrm>
          <a:prstGeom prst="rect">
            <a:avLst/>
          </a:prstGeom>
          <a:noFill/>
          <a:ln w="9525">
            <a:noFill/>
            <a:miter lim="800000"/>
            <a:headEnd/>
            <a:tailEnd/>
          </a:ln>
          <a:effectLst/>
        </p:spPr>
      </p:pic>
      <p:sp>
        <p:nvSpPr>
          <p:cNvPr id="9" name="Rectangle 8"/>
          <p:cNvSpPr/>
          <p:nvPr/>
        </p:nvSpPr>
        <p:spPr>
          <a:xfrm>
            <a:off x="857224" y="6000768"/>
            <a:ext cx="7786742" cy="646331"/>
          </a:xfrm>
          <a:prstGeom prst="rect">
            <a:avLst/>
          </a:prstGeom>
        </p:spPr>
        <p:txBody>
          <a:bodyPr wrap="square">
            <a:spAutoFit/>
          </a:bodyPr>
          <a:lstStyle/>
          <a:p>
            <a:r>
              <a:rPr lang="en-US" dirty="0" smtClean="0"/>
              <a:t>February </a:t>
            </a:r>
            <a:r>
              <a:rPr lang="hr-HR" dirty="0" smtClean="0"/>
              <a:t>sigma-t </a:t>
            </a:r>
            <a:r>
              <a:rPr lang="en-US" dirty="0" smtClean="0"/>
              <a:t> values at SJ101 (west) and SJ107 (east) over the period </a:t>
            </a:r>
            <a:r>
              <a:rPr lang="en-US" dirty="0" smtClean="0"/>
              <a:t>1969-201</a:t>
            </a:r>
            <a:r>
              <a:rPr lang="hr-HR" dirty="0" smtClean="0"/>
              <a:t>6</a:t>
            </a:r>
            <a:r>
              <a:rPr lang="en-US" dirty="0" smtClean="0"/>
              <a:t> </a:t>
            </a:r>
            <a:r>
              <a:rPr lang="en-US" dirty="0" smtClean="0"/>
              <a:t>(Box-Whisker) and 2017 values (black dot).</a:t>
            </a:r>
            <a:endParaRPr lang="hr-HR"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hr-HR" dirty="0" smtClean="0"/>
              <a:t>February 2017</a:t>
            </a:r>
            <a:endParaRPr lang="hr-HR" dirty="0"/>
          </a:p>
        </p:txBody>
      </p:sp>
      <p:sp>
        <p:nvSpPr>
          <p:cNvPr id="3" name="Content Placeholder 2"/>
          <p:cNvSpPr>
            <a:spLocks noGrp="1"/>
          </p:cNvSpPr>
          <p:nvPr>
            <p:ph idx="1"/>
          </p:nvPr>
        </p:nvSpPr>
        <p:spPr>
          <a:xfrm>
            <a:off x="500034" y="1214422"/>
            <a:ext cx="8229600" cy="4525963"/>
          </a:xfrm>
        </p:spPr>
        <p:txBody>
          <a:bodyPr/>
          <a:lstStyle/>
          <a:p>
            <a:r>
              <a:rPr lang="hr-HR" dirty="0" smtClean="0"/>
              <a:t>Nutrients: generally around or above the average in </a:t>
            </a:r>
            <a:r>
              <a:rPr lang="hr-HR" dirty="0" smtClean="0"/>
              <a:t>the western </a:t>
            </a:r>
            <a:r>
              <a:rPr lang="hr-HR" dirty="0" smtClean="0"/>
              <a:t>and below the average in </a:t>
            </a:r>
            <a:r>
              <a:rPr lang="hr-HR" dirty="0" smtClean="0"/>
              <a:t>the eastern </a:t>
            </a:r>
            <a:r>
              <a:rPr lang="hr-HR" dirty="0" smtClean="0"/>
              <a:t>part</a:t>
            </a:r>
            <a:endParaRPr lang="hr-HR" dirty="0"/>
          </a:p>
        </p:txBody>
      </p:sp>
      <p:pic>
        <p:nvPicPr>
          <p:cNvPr id="16386" name="Picture 2"/>
          <p:cNvPicPr>
            <a:picLocks noChangeAspect="1" noChangeArrowheads="1"/>
          </p:cNvPicPr>
          <p:nvPr/>
        </p:nvPicPr>
        <p:blipFill>
          <a:blip r:embed="rId2" cstate="print"/>
          <a:srcRect/>
          <a:stretch>
            <a:fillRect/>
          </a:stretch>
        </p:blipFill>
        <p:spPr bwMode="auto">
          <a:xfrm>
            <a:off x="2428860" y="2786058"/>
            <a:ext cx="4357718" cy="3203843"/>
          </a:xfrm>
          <a:prstGeom prst="rect">
            <a:avLst/>
          </a:prstGeom>
          <a:noFill/>
          <a:ln w="9525">
            <a:noFill/>
            <a:miter lim="800000"/>
            <a:headEnd/>
            <a:tailEnd/>
          </a:ln>
          <a:effectLst/>
        </p:spPr>
      </p:pic>
      <p:sp>
        <p:nvSpPr>
          <p:cNvPr id="6" name="Rectangle 5"/>
          <p:cNvSpPr/>
          <p:nvPr/>
        </p:nvSpPr>
        <p:spPr>
          <a:xfrm>
            <a:off x="1071538" y="5929330"/>
            <a:ext cx="7929618" cy="646331"/>
          </a:xfrm>
          <a:prstGeom prst="rect">
            <a:avLst/>
          </a:prstGeom>
        </p:spPr>
        <p:txBody>
          <a:bodyPr wrap="square">
            <a:spAutoFit/>
          </a:bodyPr>
          <a:lstStyle/>
          <a:p>
            <a:r>
              <a:rPr lang="en-US" dirty="0" smtClean="0"/>
              <a:t>February </a:t>
            </a:r>
            <a:r>
              <a:rPr lang="hr-HR" dirty="0" smtClean="0"/>
              <a:t>PO</a:t>
            </a:r>
            <a:r>
              <a:rPr lang="hr-HR" baseline="-25000" dirty="0" smtClean="0"/>
              <a:t>4</a:t>
            </a:r>
            <a:r>
              <a:rPr lang="hr-HR" dirty="0" smtClean="0"/>
              <a:t> </a:t>
            </a:r>
            <a:r>
              <a:rPr lang="en-US" dirty="0" smtClean="0"/>
              <a:t> values at SJ101 (west) and SJ107 (east) over the period </a:t>
            </a:r>
            <a:r>
              <a:rPr lang="en-US" dirty="0" smtClean="0"/>
              <a:t>19</a:t>
            </a:r>
            <a:r>
              <a:rPr lang="hr-HR" dirty="0" smtClean="0"/>
              <a:t>72</a:t>
            </a:r>
            <a:r>
              <a:rPr lang="en-US" dirty="0" smtClean="0"/>
              <a:t>-201</a:t>
            </a:r>
            <a:r>
              <a:rPr lang="hr-HR" dirty="0" smtClean="0"/>
              <a:t>6</a:t>
            </a:r>
            <a:r>
              <a:rPr lang="en-US" dirty="0" smtClean="0"/>
              <a:t> </a:t>
            </a:r>
            <a:r>
              <a:rPr lang="en-US" dirty="0" smtClean="0"/>
              <a:t>(Box-Whisker) and 2017 values (black dot).</a:t>
            </a:r>
            <a:endParaRPr lang="hr-HR"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r-HR" dirty="0" smtClean="0"/>
              <a:t>List of authors</a:t>
            </a:r>
            <a:endParaRPr lang="hr-HR" dirty="0"/>
          </a:p>
        </p:txBody>
      </p:sp>
      <p:sp>
        <p:nvSpPr>
          <p:cNvPr id="3" name="Content Placeholder 2"/>
          <p:cNvSpPr>
            <a:spLocks noGrp="1"/>
          </p:cNvSpPr>
          <p:nvPr>
            <p:ph idx="1"/>
          </p:nvPr>
        </p:nvSpPr>
        <p:spPr/>
        <p:txBody>
          <a:bodyPr>
            <a:normAutofit fontScale="85000" lnSpcReduction="20000"/>
          </a:bodyPr>
          <a:lstStyle/>
          <a:p>
            <a:pPr>
              <a:buNone/>
            </a:pPr>
            <a:r>
              <a:rPr lang="hr-HR" baseline="30000" dirty="0" smtClean="0"/>
              <a:t>	</a:t>
            </a:r>
            <a:r>
              <a:rPr lang="hr-HR" dirty="0" smtClean="0"/>
              <a:t>Supić Nastjenjka</a:t>
            </a:r>
            <a:r>
              <a:rPr lang="hr-HR" baseline="30000" dirty="0" smtClean="0"/>
              <a:t>1</a:t>
            </a:r>
            <a:r>
              <a:rPr lang="hr-HR" dirty="0" smtClean="0"/>
              <a:t>, Irena Ciglenečki</a:t>
            </a:r>
            <a:r>
              <a:rPr lang="hr-HR" baseline="30000" dirty="0" smtClean="0"/>
              <a:t>2</a:t>
            </a:r>
            <a:r>
              <a:rPr lang="hr-HR" dirty="0" smtClean="0"/>
              <a:t>, Jelena Dautović</a:t>
            </a:r>
            <a:r>
              <a:rPr lang="hr-HR" baseline="30000" dirty="0" smtClean="0"/>
              <a:t>2</a:t>
            </a:r>
            <a:r>
              <a:rPr lang="hr-HR" dirty="0" smtClean="0"/>
              <a:t>, Tamara Djakovac</a:t>
            </a:r>
            <a:r>
              <a:rPr lang="hr-HR" baseline="30000" dirty="0" smtClean="0"/>
              <a:t>1</a:t>
            </a:r>
            <a:r>
              <a:rPr lang="hr-HR" dirty="0" smtClean="0"/>
              <a:t>, Mathieu Dutour-Sikirić</a:t>
            </a:r>
            <a:r>
              <a:rPr lang="hr-HR" baseline="30000" dirty="0" smtClean="0"/>
              <a:t>2</a:t>
            </a:r>
            <a:r>
              <a:rPr lang="hr-HR" dirty="0" smtClean="0"/>
              <a:t>, Ingrid Ivančić</a:t>
            </a:r>
            <a:r>
              <a:rPr lang="hr-HR" baseline="30000" dirty="0" smtClean="0"/>
              <a:t>1</a:t>
            </a:r>
            <a:r>
              <a:rPr lang="hr-HR" dirty="0" smtClean="0"/>
              <a:t>, Ivica Janeković</a:t>
            </a:r>
            <a:r>
              <a:rPr lang="hr-HR" baseline="30000" dirty="0" smtClean="0"/>
              <a:t>2</a:t>
            </a:r>
            <a:r>
              <a:rPr lang="hr-HR" dirty="0" smtClean="0"/>
              <a:t>, Romina Kraus</a:t>
            </a:r>
            <a:r>
              <a:rPr lang="hr-HR" baseline="30000" dirty="0" smtClean="0"/>
              <a:t>1</a:t>
            </a:r>
            <a:r>
              <a:rPr lang="hr-HR" dirty="0" smtClean="0"/>
              <a:t>, Nataša Kužat</a:t>
            </a:r>
            <a:r>
              <a:rPr lang="hr-HR" baseline="30000" dirty="0" smtClean="0"/>
              <a:t>1</a:t>
            </a:r>
            <a:r>
              <a:rPr lang="hr-HR" dirty="0" smtClean="0"/>
              <a:t>, Davor  Lučić</a:t>
            </a:r>
            <a:r>
              <a:rPr lang="hr-HR" baseline="30000" dirty="0" smtClean="0"/>
              <a:t>3</a:t>
            </a:r>
            <a:r>
              <a:rPr lang="hr-HR" dirty="0" smtClean="0"/>
              <a:t>, Daniela Marić Pfannkuchen</a:t>
            </a:r>
            <a:r>
              <a:rPr lang="hr-HR" baseline="30000" dirty="0" smtClean="0"/>
              <a:t>1</a:t>
            </a:r>
            <a:r>
              <a:rPr lang="hr-HR" dirty="0" smtClean="0"/>
              <a:t>, Jakica Njire</a:t>
            </a:r>
            <a:r>
              <a:rPr lang="hr-HR" baseline="30000" dirty="0" smtClean="0"/>
              <a:t>3</a:t>
            </a:r>
            <a:r>
              <a:rPr lang="hr-HR" dirty="0" smtClean="0"/>
              <a:t>, Paolo Paliaga</a:t>
            </a:r>
            <a:r>
              <a:rPr lang="hr-HR" baseline="30000" dirty="0" smtClean="0"/>
              <a:t>1</a:t>
            </a:r>
            <a:r>
              <a:rPr lang="hr-HR" dirty="0" smtClean="0"/>
              <a:t>, Miroslava Pasarić</a:t>
            </a:r>
            <a:r>
              <a:rPr lang="hr-HR" baseline="30000" dirty="0" smtClean="0"/>
              <a:t>4</a:t>
            </a:r>
            <a:r>
              <a:rPr lang="hr-HR" dirty="0" smtClean="0"/>
              <a:t>, Zoran Pasarić</a:t>
            </a:r>
            <a:r>
              <a:rPr lang="hr-HR" baseline="30000" dirty="0" smtClean="0"/>
              <a:t>4</a:t>
            </a:r>
            <a:r>
              <a:rPr lang="hr-HR" dirty="0" smtClean="0"/>
              <a:t> and Robert Precali</a:t>
            </a:r>
            <a:r>
              <a:rPr lang="hr-HR" baseline="30000" dirty="0" smtClean="0"/>
              <a:t>1</a:t>
            </a:r>
            <a:endParaRPr lang="hr-HR" dirty="0" smtClean="0"/>
          </a:p>
          <a:p>
            <a:pPr>
              <a:buNone/>
            </a:pPr>
            <a:r>
              <a:rPr lang="hr-HR" baseline="30000" dirty="0" smtClean="0"/>
              <a:t>	</a:t>
            </a:r>
            <a:r>
              <a:rPr lang="en-GB" baseline="30000" dirty="0" smtClean="0"/>
              <a:t>1</a:t>
            </a:r>
            <a:r>
              <a:rPr lang="en-GB" dirty="0" smtClean="0"/>
              <a:t>Center for Marine Research, </a:t>
            </a:r>
            <a:r>
              <a:rPr lang="en-GB" dirty="0" err="1" smtClean="0"/>
              <a:t>Rudjer</a:t>
            </a:r>
            <a:r>
              <a:rPr lang="en-GB" dirty="0" smtClean="0"/>
              <a:t> </a:t>
            </a:r>
            <a:r>
              <a:rPr lang="en-GB" dirty="0" err="1" smtClean="0"/>
              <a:t>Bošković</a:t>
            </a:r>
            <a:r>
              <a:rPr lang="en-GB" dirty="0" smtClean="0"/>
              <a:t> Institute, </a:t>
            </a:r>
            <a:r>
              <a:rPr lang="en-GB" dirty="0" err="1" smtClean="0"/>
              <a:t>Rovinj</a:t>
            </a:r>
            <a:endParaRPr lang="hr-HR" dirty="0" smtClean="0"/>
          </a:p>
          <a:p>
            <a:pPr>
              <a:buNone/>
            </a:pPr>
            <a:r>
              <a:rPr lang="hr-HR" baseline="30000" dirty="0" smtClean="0"/>
              <a:t>	</a:t>
            </a:r>
            <a:r>
              <a:rPr lang="en-GB" baseline="30000" dirty="0" smtClean="0"/>
              <a:t>2</a:t>
            </a:r>
            <a:r>
              <a:rPr lang="en-GB" dirty="0" smtClean="0"/>
              <a:t>Divison for Marine and Environmental Research, </a:t>
            </a:r>
            <a:r>
              <a:rPr lang="en-GB" dirty="0" err="1" smtClean="0"/>
              <a:t>Rudjer</a:t>
            </a:r>
            <a:r>
              <a:rPr lang="en-GB" dirty="0" smtClean="0"/>
              <a:t> </a:t>
            </a:r>
            <a:r>
              <a:rPr lang="en-GB" dirty="0" err="1" smtClean="0"/>
              <a:t>Bošković</a:t>
            </a:r>
            <a:r>
              <a:rPr lang="en-GB" dirty="0" smtClean="0"/>
              <a:t> Institute, Zagreb</a:t>
            </a:r>
            <a:endParaRPr lang="hr-HR" dirty="0" smtClean="0"/>
          </a:p>
          <a:p>
            <a:pPr>
              <a:buNone/>
            </a:pPr>
            <a:r>
              <a:rPr lang="hr-HR" baseline="30000" dirty="0" smtClean="0"/>
              <a:t>	</a:t>
            </a:r>
            <a:r>
              <a:rPr lang="en-GB" baseline="30000" dirty="0" smtClean="0"/>
              <a:t>3</a:t>
            </a:r>
            <a:r>
              <a:rPr lang="en-GB" dirty="0" smtClean="0"/>
              <a:t>University of Dubrovnik, Dubrovnik</a:t>
            </a:r>
            <a:endParaRPr lang="hr-HR" dirty="0" smtClean="0"/>
          </a:p>
          <a:p>
            <a:pPr>
              <a:buNone/>
            </a:pPr>
            <a:r>
              <a:rPr lang="hr-HR" baseline="30000" dirty="0" smtClean="0"/>
              <a:t>	</a:t>
            </a:r>
            <a:r>
              <a:rPr lang="en-GB" baseline="30000" dirty="0" smtClean="0"/>
              <a:t>4</a:t>
            </a:r>
            <a:r>
              <a:rPr lang="en-GB" dirty="0" smtClean="0"/>
              <a:t> Faculty of Science, University of Zagreb, Zagreb</a:t>
            </a:r>
            <a:endParaRPr lang="hr-HR" dirty="0" smtClean="0"/>
          </a:p>
          <a:p>
            <a:endParaRPr lang="hr-HR"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hr-HR" dirty="0" smtClean="0"/>
              <a:t>February 2017</a:t>
            </a:r>
            <a:endParaRPr lang="hr-HR" dirty="0"/>
          </a:p>
        </p:txBody>
      </p:sp>
      <p:sp>
        <p:nvSpPr>
          <p:cNvPr id="3" name="Content Placeholder 2"/>
          <p:cNvSpPr>
            <a:spLocks noGrp="1"/>
          </p:cNvSpPr>
          <p:nvPr>
            <p:ph idx="1"/>
          </p:nvPr>
        </p:nvSpPr>
        <p:spPr>
          <a:xfrm>
            <a:off x="428596" y="1214422"/>
            <a:ext cx="8229600" cy="4525963"/>
          </a:xfrm>
        </p:spPr>
        <p:txBody>
          <a:bodyPr/>
          <a:lstStyle/>
          <a:p>
            <a:r>
              <a:rPr lang="hr-HR" dirty="0" smtClean="0"/>
              <a:t>Nutrients: generally around or above the average in </a:t>
            </a:r>
            <a:r>
              <a:rPr lang="hr-HR" dirty="0" smtClean="0"/>
              <a:t>the western </a:t>
            </a:r>
            <a:r>
              <a:rPr lang="hr-HR" dirty="0" smtClean="0"/>
              <a:t>and below the average in </a:t>
            </a:r>
            <a:r>
              <a:rPr lang="hr-HR" dirty="0" smtClean="0"/>
              <a:t>the eastern </a:t>
            </a:r>
            <a:r>
              <a:rPr lang="hr-HR" dirty="0" smtClean="0"/>
              <a:t>part</a:t>
            </a:r>
            <a:endParaRPr lang="hr-HR" dirty="0"/>
          </a:p>
        </p:txBody>
      </p:sp>
      <p:pic>
        <p:nvPicPr>
          <p:cNvPr id="14338" name="Picture 2"/>
          <p:cNvPicPr>
            <a:picLocks noChangeAspect="1" noChangeArrowheads="1"/>
          </p:cNvPicPr>
          <p:nvPr/>
        </p:nvPicPr>
        <p:blipFill>
          <a:blip r:embed="rId2" cstate="print"/>
          <a:srcRect/>
          <a:stretch>
            <a:fillRect/>
          </a:stretch>
        </p:blipFill>
        <p:spPr bwMode="auto">
          <a:xfrm>
            <a:off x="2500298" y="2857496"/>
            <a:ext cx="4084082" cy="3016757"/>
          </a:xfrm>
          <a:prstGeom prst="rect">
            <a:avLst/>
          </a:prstGeom>
          <a:noFill/>
          <a:ln w="9525">
            <a:noFill/>
            <a:miter lim="800000"/>
            <a:headEnd/>
            <a:tailEnd/>
          </a:ln>
          <a:effectLst/>
        </p:spPr>
      </p:pic>
      <p:sp>
        <p:nvSpPr>
          <p:cNvPr id="6" name="Rectangle 5"/>
          <p:cNvSpPr/>
          <p:nvPr/>
        </p:nvSpPr>
        <p:spPr>
          <a:xfrm>
            <a:off x="857224" y="6072206"/>
            <a:ext cx="7858180" cy="646331"/>
          </a:xfrm>
          <a:prstGeom prst="rect">
            <a:avLst/>
          </a:prstGeom>
        </p:spPr>
        <p:txBody>
          <a:bodyPr wrap="square">
            <a:spAutoFit/>
          </a:bodyPr>
          <a:lstStyle/>
          <a:p>
            <a:r>
              <a:rPr lang="en-US" dirty="0" smtClean="0"/>
              <a:t>February </a:t>
            </a:r>
            <a:r>
              <a:rPr lang="hr-HR" dirty="0" smtClean="0"/>
              <a:t>TIN </a:t>
            </a:r>
            <a:r>
              <a:rPr lang="en-US" dirty="0" smtClean="0"/>
              <a:t>values at SJ101 (west) and SJ107 (east) over the period </a:t>
            </a:r>
            <a:r>
              <a:rPr lang="en-US" dirty="0" smtClean="0"/>
              <a:t>19</a:t>
            </a:r>
            <a:r>
              <a:rPr lang="hr-HR" dirty="0" smtClean="0"/>
              <a:t>72</a:t>
            </a:r>
            <a:r>
              <a:rPr lang="en-US" dirty="0" smtClean="0"/>
              <a:t>-201</a:t>
            </a:r>
            <a:r>
              <a:rPr lang="hr-HR" dirty="0" smtClean="0"/>
              <a:t>6</a:t>
            </a:r>
            <a:r>
              <a:rPr lang="en-US" dirty="0" smtClean="0"/>
              <a:t> </a:t>
            </a:r>
            <a:r>
              <a:rPr lang="en-US" dirty="0" smtClean="0"/>
              <a:t>(Box-Whisker) and 2017 values (black dot).</a:t>
            </a:r>
            <a:endParaRPr lang="hr-HR"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hr-HR" dirty="0" smtClean="0"/>
              <a:t>February 2017</a:t>
            </a:r>
            <a:endParaRPr lang="hr-HR" dirty="0"/>
          </a:p>
        </p:txBody>
      </p:sp>
      <p:sp>
        <p:nvSpPr>
          <p:cNvPr id="3" name="Content Placeholder 2"/>
          <p:cNvSpPr>
            <a:spLocks noGrp="1"/>
          </p:cNvSpPr>
          <p:nvPr>
            <p:ph idx="1"/>
          </p:nvPr>
        </p:nvSpPr>
        <p:spPr>
          <a:xfrm>
            <a:off x="428596" y="1142984"/>
            <a:ext cx="8229600" cy="4525963"/>
          </a:xfrm>
        </p:spPr>
        <p:txBody>
          <a:bodyPr/>
          <a:lstStyle/>
          <a:p>
            <a:r>
              <a:rPr lang="hr-HR" dirty="0" smtClean="0"/>
              <a:t>Nutrients: generally around or above the average in </a:t>
            </a:r>
            <a:r>
              <a:rPr lang="hr-HR" dirty="0" smtClean="0"/>
              <a:t>the western </a:t>
            </a:r>
            <a:r>
              <a:rPr lang="hr-HR" dirty="0" smtClean="0"/>
              <a:t>and below the average in </a:t>
            </a:r>
            <a:r>
              <a:rPr lang="hr-HR" dirty="0" smtClean="0"/>
              <a:t>the eastern </a:t>
            </a:r>
            <a:r>
              <a:rPr lang="hr-HR" dirty="0" smtClean="0"/>
              <a:t>part</a:t>
            </a:r>
            <a:endParaRPr lang="hr-HR" dirty="0"/>
          </a:p>
        </p:txBody>
      </p:sp>
      <p:pic>
        <p:nvPicPr>
          <p:cNvPr id="15362" name="Picture 2"/>
          <p:cNvPicPr>
            <a:picLocks noChangeAspect="1" noChangeArrowheads="1"/>
          </p:cNvPicPr>
          <p:nvPr/>
        </p:nvPicPr>
        <p:blipFill>
          <a:blip r:embed="rId2" cstate="print"/>
          <a:srcRect/>
          <a:stretch>
            <a:fillRect/>
          </a:stretch>
        </p:blipFill>
        <p:spPr bwMode="auto">
          <a:xfrm>
            <a:off x="2428860" y="2857496"/>
            <a:ext cx="4071966" cy="2993755"/>
          </a:xfrm>
          <a:prstGeom prst="rect">
            <a:avLst/>
          </a:prstGeom>
          <a:noFill/>
          <a:ln w="9525">
            <a:noFill/>
            <a:miter lim="800000"/>
            <a:headEnd/>
            <a:tailEnd/>
          </a:ln>
          <a:effectLst/>
        </p:spPr>
      </p:pic>
      <p:sp>
        <p:nvSpPr>
          <p:cNvPr id="6" name="Rectangle 5"/>
          <p:cNvSpPr/>
          <p:nvPr/>
        </p:nvSpPr>
        <p:spPr>
          <a:xfrm>
            <a:off x="1000100" y="5929330"/>
            <a:ext cx="7429552" cy="646331"/>
          </a:xfrm>
          <a:prstGeom prst="rect">
            <a:avLst/>
          </a:prstGeom>
        </p:spPr>
        <p:txBody>
          <a:bodyPr wrap="square">
            <a:spAutoFit/>
          </a:bodyPr>
          <a:lstStyle/>
          <a:p>
            <a:r>
              <a:rPr lang="en-US" dirty="0" smtClean="0"/>
              <a:t>February </a:t>
            </a:r>
            <a:r>
              <a:rPr lang="hr-HR" dirty="0" smtClean="0"/>
              <a:t>SiO</a:t>
            </a:r>
            <a:r>
              <a:rPr lang="hr-HR" baseline="-25000" dirty="0" smtClean="0"/>
              <a:t>4</a:t>
            </a:r>
            <a:r>
              <a:rPr lang="hr-HR" dirty="0" smtClean="0"/>
              <a:t> </a:t>
            </a:r>
            <a:r>
              <a:rPr lang="en-US" dirty="0" smtClean="0"/>
              <a:t> values at SJ101 (west) and SJ107 (east) over the period </a:t>
            </a:r>
            <a:r>
              <a:rPr lang="en-US" dirty="0" smtClean="0"/>
              <a:t>19</a:t>
            </a:r>
            <a:r>
              <a:rPr lang="hr-HR" dirty="0" smtClean="0"/>
              <a:t>72</a:t>
            </a:r>
            <a:r>
              <a:rPr lang="en-US" dirty="0" smtClean="0"/>
              <a:t>-201</a:t>
            </a:r>
            <a:r>
              <a:rPr lang="hr-HR" dirty="0" smtClean="0"/>
              <a:t>6</a:t>
            </a:r>
            <a:r>
              <a:rPr lang="en-US" dirty="0" smtClean="0"/>
              <a:t> </a:t>
            </a:r>
            <a:r>
              <a:rPr lang="en-US" dirty="0" smtClean="0"/>
              <a:t>(Box-Whisker) and 2017 values (black dot).</a:t>
            </a:r>
            <a:endParaRPr lang="hr-HR"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hr-HR" dirty="0" smtClean="0"/>
              <a:t>February 2017</a:t>
            </a:r>
            <a:endParaRPr lang="hr-HR" dirty="0"/>
          </a:p>
        </p:txBody>
      </p:sp>
      <p:sp>
        <p:nvSpPr>
          <p:cNvPr id="3" name="Content Placeholder 2"/>
          <p:cNvSpPr>
            <a:spLocks noGrp="1"/>
          </p:cNvSpPr>
          <p:nvPr>
            <p:ph idx="1"/>
          </p:nvPr>
        </p:nvSpPr>
        <p:spPr>
          <a:xfrm>
            <a:off x="357158" y="1357298"/>
            <a:ext cx="8229600" cy="4525963"/>
          </a:xfrm>
        </p:spPr>
        <p:txBody>
          <a:bodyPr/>
          <a:lstStyle/>
          <a:p>
            <a:r>
              <a:rPr lang="hr-HR" dirty="0" smtClean="0"/>
              <a:t>Oxygen </a:t>
            </a:r>
            <a:r>
              <a:rPr lang="hr-HR" dirty="0" smtClean="0"/>
              <a:t>saturation: around the average</a:t>
            </a:r>
            <a:endParaRPr lang="hr-HR" dirty="0"/>
          </a:p>
        </p:txBody>
      </p:sp>
      <p:pic>
        <p:nvPicPr>
          <p:cNvPr id="17410" name="Picture 2"/>
          <p:cNvPicPr>
            <a:picLocks noChangeAspect="1" noChangeArrowheads="1"/>
          </p:cNvPicPr>
          <p:nvPr/>
        </p:nvPicPr>
        <p:blipFill>
          <a:blip r:embed="rId2" cstate="print"/>
          <a:srcRect/>
          <a:stretch>
            <a:fillRect/>
          </a:stretch>
        </p:blipFill>
        <p:spPr bwMode="auto">
          <a:xfrm>
            <a:off x="2643174" y="2357430"/>
            <a:ext cx="4214810" cy="3099265"/>
          </a:xfrm>
          <a:prstGeom prst="rect">
            <a:avLst/>
          </a:prstGeom>
          <a:noFill/>
          <a:ln w="9525">
            <a:noFill/>
            <a:miter lim="800000"/>
            <a:headEnd/>
            <a:tailEnd/>
          </a:ln>
          <a:effectLst/>
        </p:spPr>
      </p:pic>
      <p:sp>
        <p:nvSpPr>
          <p:cNvPr id="7" name="Rectangle 6"/>
          <p:cNvSpPr/>
          <p:nvPr/>
        </p:nvSpPr>
        <p:spPr>
          <a:xfrm>
            <a:off x="928662" y="5857892"/>
            <a:ext cx="7643850" cy="646331"/>
          </a:xfrm>
          <a:prstGeom prst="rect">
            <a:avLst/>
          </a:prstGeom>
        </p:spPr>
        <p:txBody>
          <a:bodyPr wrap="square">
            <a:spAutoFit/>
          </a:bodyPr>
          <a:lstStyle/>
          <a:p>
            <a:r>
              <a:rPr lang="en-US" dirty="0" smtClean="0"/>
              <a:t>February </a:t>
            </a:r>
            <a:r>
              <a:rPr lang="hr-HR" dirty="0" smtClean="0"/>
              <a:t>oxygen </a:t>
            </a:r>
            <a:r>
              <a:rPr lang="hr-HR" dirty="0" smtClean="0"/>
              <a:t>saturation </a:t>
            </a:r>
            <a:r>
              <a:rPr lang="en-US" dirty="0" smtClean="0"/>
              <a:t>values at SJ101 (west) and SJ107 (east) over the period </a:t>
            </a:r>
            <a:r>
              <a:rPr lang="en-US" dirty="0" smtClean="0"/>
              <a:t>19</a:t>
            </a:r>
            <a:r>
              <a:rPr lang="hr-HR" dirty="0" smtClean="0"/>
              <a:t>72</a:t>
            </a:r>
            <a:r>
              <a:rPr lang="en-US" dirty="0" smtClean="0"/>
              <a:t>-201</a:t>
            </a:r>
            <a:r>
              <a:rPr lang="hr-HR" dirty="0" smtClean="0"/>
              <a:t>6</a:t>
            </a:r>
            <a:r>
              <a:rPr lang="en-US" dirty="0" smtClean="0"/>
              <a:t> </a:t>
            </a:r>
            <a:r>
              <a:rPr lang="en-US" dirty="0" smtClean="0"/>
              <a:t>(Box-Whisker) and 2017 values (black dot).</a:t>
            </a:r>
            <a:endParaRPr lang="hr-HR"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hr-HR" dirty="0" smtClean="0"/>
              <a:t>February 2017</a:t>
            </a:r>
            <a:endParaRPr lang="hr-HR" dirty="0"/>
          </a:p>
        </p:txBody>
      </p:sp>
      <p:sp>
        <p:nvSpPr>
          <p:cNvPr id="3" name="Content Placeholder 2"/>
          <p:cNvSpPr>
            <a:spLocks noGrp="1"/>
          </p:cNvSpPr>
          <p:nvPr>
            <p:ph idx="1"/>
          </p:nvPr>
        </p:nvSpPr>
        <p:spPr>
          <a:xfrm>
            <a:off x="357158" y="1214422"/>
            <a:ext cx="8229600" cy="4525963"/>
          </a:xfrm>
        </p:spPr>
        <p:txBody>
          <a:bodyPr>
            <a:normAutofit/>
          </a:bodyPr>
          <a:lstStyle/>
          <a:p>
            <a:r>
              <a:rPr lang="hr-HR" sz="2800" dirty="0" smtClean="0"/>
              <a:t>Chlorophyll-</a:t>
            </a:r>
            <a:r>
              <a:rPr lang="hr-HR" sz="2800" i="1" dirty="0" smtClean="0"/>
              <a:t>a</a:t>
            </a:r>
            <a:r>
              <a:rPr lang="hr-HR" sz="2800" dirty="0" smtClean="0"/>
              <a:t>: below the average in </a:t>
            </a:r>
            <a:r>
              <a:rPr lang="hr-HR" sz="2800" dirty="0" smtClean="0"/>
              <a:t>the upper </a:t>
            </a:r>
            <a:r>
              <a:rPr lang="hr-HR" sz="2800" dirty="0" smtClean="0"/>
              <a:t>layers of SJ101 but above or around the average elsewhere</a:t>
            </a:r>
            <a:endParaRPr lang="hr-HR" sz="2800" dirty="0"/>
          </a:p>
        </p:txBody>
      </p:sp>
      <p:pic>
        <p:nvPicPr>
          <p:cNvPr id="5" name="Picture 2"/>
          <p:cNvPicPr>
            <a:picLocks noChangeAspect="1" noChangeArrowheads="1"/>
          </p:cNvPicPr>
          <p:nvPr/>
        </p:nvPicPr>
        <p:blipFill>
          <a:blip r:embed="rId2"/>
          <a:srcRect/>
          <a:stretch>
            <a:fillRect/>
          </a:stretch>
        </p:blipFill>
        <p:spPr bwMode="auto">
          <a:xfrm>
            <a:off x="2285984" y="2357430"/>
            <a:ext cx="4000528" cy="3255904"/>
          </a:xfrm>
          <a:prstGeom prst="rect">
            <a:avLst/>
          </a:prstGeom>
          <a:noFill/>
          <a:ln w="9525">
            <a:noFill/>
            <a:miter lim="800000"/>
            <a:headEnd/>
            <a:tailEnd/>
          </a:ln>
          <a:effectLst/>
        </p:spPr>
      </p:pic>
      <p:sp>
        <p:nvSpPr>
          <p:cNvPr id="6" name="Rectangle 5"/>
          <p:cNvSpPr/>
          <p:nvPr/>
        </p:nvSpPr>
        <p:spPr>
          <a:xfrm>
            <a:off x="642910" y="5857892"/>
            <a:ext cx="8143932" cy="646331"/>
          </a:xfrm>
          <a:prstGeom prst="rect">
            <a:avLst/>
          </a:prstGeom>
        </p:spPr>
        <p:txBody>
          <a:bodyPr wrap="square">
            <a:spAutoFit/>
          </a:bodyPr>
          <a:lstStyle/>
          <a:p>
            <a:r>
              <a:rPr lang="en-US" dirty="0" smtClean="0"/>
              <a:t>February </a:t>
            </a:r>
            <a:r>
              <a:rPr lang="hr-HR" dirty="0" smtClean="0"/>
              <a:t>chlorophyll-</a:t>
            </a:r>
            <a:r>
              <a:rPr lang="hr-HR" i="1" dirty="0" smtClean="0"/>
              <a:t>a </a:t>
            </a:r>
            <a:r>
              <a:rPr lang="en-US" dirty="0" smtClean="0"/>
              <a:t>values at SJ101 (west) and SJ107 (east) over the period </a:t>
            </a:r>
            <a:r>
              <a:rPr lang="en-US" dirty="0" smtClean="0"/>
              <a:t>19</a:t>
            </a:r>
            <a:r>
              <a:rPr lang="hr-HR" dirty="0" smtClean="0"/>
              <a:t>72</a:t>
            </a:r>
            <a:r>
              <a:rPr lang="en-US" dirty="0" smtClean="0"/>
              <a:t>-201</a:t>
            </a:r>
            <a:r>
              <a:rPr lang="hr-HR" dirty="0" smtClean="0"/>
              <a:t>6</a:t>
            </a:r>
            <a:r>
              <a:rPr lang="en-US" dirty="0" smtClean="0"/>
              <a:t> </a:t>
            </a:r>
            <a:r>
              <a:rPr lang="en-US" dirty="0" smtClean="0"/>
              <a:t>(Box-Whisker) and 2017 values (black dot</a:t>
            </a:r>
            <a:r>
              <a:rPr lang="en-US" dirty="0" smtClean="0"/>
              <a:t>).</a:t>
            </a:r>
            <a:r>
              <a:rPr lang="hr-HR" dirty="0" smtClean="0"/>
              <a:t> </a:t>
            </a:r>
            <a:endParaRPr lang="hr-HR"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hr-HR" dirty="0" smtClean="0"/>
              <a:t>February 2017</a:t>
            </a:r>
            <a:endParaRPr lang="hr-HR" dirty="0"/>
          </a:p>
        </p:txBody>
      </p:sp>
      <p:sp>
        <p:nvSpPr>
          <p:cNvPr id="3" name="Content Placeholder 2"/>
          <p:cNvSpPr>
            <a:spLocks noGrp="1"/>
          </p:cNvSpPr>
          <p:nvPr>
            <p:ph idx="1"/>
          </p:nvPr>
        </p:nvSpPr>
        <p:spPr>
          <a:xfrm>
            <a:off x="428596" y="1357298"/>
            <a:ext cx="8229600" cy="4525963"/>
          </a:xfrm>
        </p:spPr>
        <p:txBody>
          <a:bodyPr/>
          <a:lstStyle/>
          <a:p>
            <a:r>
              <a:rPr lang="hr-HR" dirty="0" smtClean="0"/>
              <a:t>Phytoplankton abundance: above the average</a:t>
            </a:r>
            <a:endParaRPr lang="hr-HR" dirty="0"/>
          </a:p>
        </p:txBody>
      </p:sp>
      <p:pic>
        <p:nvPicPr>
          <p:cNvPr id="6" name="Picture 2"/>
          <p:cNvPicPr>
            <a:picLocks noChangeAspect="1" noChangeArrowheads="1"/>
          </p:cNvPicPr>
          <p:nvPr/>
        </p:nvPicPr>
        <p:blipFill>
          <a:blip r:embed="rId2"/>
          <a:srcRect/>
          <a:stretch>
            <a:fillRect/>
          </a:stretch>
        </p:blipFill>
        <p:spPr bwMode="auto">
          <a:xfrm>
            <a:off x="2428860" y="2214554"/>
            <a:ext cx="4352937" cy="3534371"/>
          </a:xfrm>
          <a:prstGeom prst="rect">
            <a:avLst/>
          </a:prstGeom>
          <a:noFill/>
          <a:ln w="9525">
            <a:noFill/>
            <a:miter lim="800000"/>
            <a:headEnd/>
            <a:tailEnd/>
          </a:ln>
          <a:effectLst/>
        </p:spPr>
      </p:pic>
      <p:sp>
        <p:nvSpPr>
          <p:cNvPr id="7" name="Rectangle 6"/>
          <p:cNvSpPr/>
          <p:nvPr/>
        </p:nvSpPr>
        <p:spPr>
          <a:xfrm>
            <a:off x="928662" y="5857892"/>
            <a:ext cx="7429552" cy="646331"/>
          </a:xfrm>
          <a:prstGeom prst="rect">
            <a:avLst/>
          </a:prstGeom>
        </p:spPr>
        <p:txBody>
          <a:bodyPr wrap="square">
            <a:spAutoFit/>
          </a:bodyPr>
          <a:lstStyle/>
          <a:p>
            <a:r>
              <a:rPr lang="en-US" dirty="0" smtClean="0"/>
              <a:t>February </a:t>
            </a:r>
            <a:r>
              <a:rPr lang="en-US" dirty="0" err="1" smtClean="0"/>
              <a:t>microphytoplankton</a:t>
            </a:r>
            <a:r>
              <a:rPr lang="en-US" dirty="0" smtClean="0"/>
              <a:t> values at SJ101 (west) and SJ107 (east) over the period 1973-2009 (Box-Whisker) and 2017 values (black dot).</a:t>
            </a:r>
            <a:endParaRPr lang="hr-HR"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8596" y="357166"/>
            <a:ext cx="8229600" cy="1143000"/>
          </a:xfrm>
        </p:spPr>
        <p:txBody>
          <a:bodyPr>
            <a:noAutofit/>
          </a:bodyPr>
          <a:lstStyle/>
          <a:p>
            <a:r>
              <a:rPr lang="hr-HR" sz="3200" dirty="0" smtClean="0"/>
              <a:t>Phytoplankton abundance was especially high in </a:t>
            </a:r>
            <a:r>
              <a:rPr lang="hr-HR" sz="3200" dirty="0" smtClean="0"/>
              <a:t>the coastal </a:t>
            </a:r>
            <a:r>
              <a:rPr lang="hr-HR" sz="3200" dirty="0" smtClean="0"/>
              <a:t>zone of lower salinity near st. SJ107 (ZI032)</a:t>
            </a:r>
            <a:endParaRPr lang="hr-HR" sz="3200" dirty="0"/>
          </a:p>
        </p:txBody>
      </p:sp>
      <p:pic>
        <p:nvPicPr>
          <p:cNvPr id="4" name="Content Placeholder 3"/>
          <p:cNvPicPr>
            <a:picLocks noGrp="1" noChangeAspect="1" noChangeArrowheads="1"/>
          </p:cNvPicPr>
          <p:nvPr>
            <p:ph idx="1"/>
          </p:nvPr>
        </p:nvPicPr>
        <p:blipFill>
          <a:blip r:embed="rId2"/>
          <a:srcRect/>
          <a:stretch>
            <a:fillRect/>
          </a:stretch>
        </p:blipFill>
        <p:spPr bwMode="auto">
          <a:xfrm>
            <a:off x="3714744" y="1643050"/>
            <a:ext cx="5030449" cy="4525963"/>
          </a:xfrm>
          <a:prstGeom prst="rect">
            <a:avLst/>
          </a:prstGeom>
          <a:noFill/>
          <a:ln w="9525">
            <a:noFill/>
            <a:miter lim="800000"/>
            <a:headEnd/>
            <a:tailEnd/>
          </a:ln>
          <a:effectLst/>
        </p:spPr>
      </p:pic>
      <p:sp>
        <p:nvSpPr>
          <p:cNvPr id="5" name="Oval 4"/>
          <p:cNvSpPr/>
          <p:nvPr/>
        </p:nvSpPr>
        <p:spPr>
          <a:xfrm>
            <a:off x="6786578" y="3286124"/>
            <a:ext cx="642942" cy="571504"/>
          </a:xfrm>
          <a:prstGeom prst="ellipse">
            <a:avLst/>
          </a:prstGeom>
          <a:noFill/>
        </p:spPr>
        <p:style>
          <a:lnRef idx="2">
            <a:schemeClr val="accent6"/>
          </a:lnRef>
          <a:fillRef idx="1">
            <a:schemeClr val="lt1"/>
          </a:fillRef>
          <a:effectRef idx="0">
            <a:schemeClr val="accent6"/>
          </a:effectRef>
          <a:fontRef idx="minor">
            <a:schemeClr val="dk1"/>
          </a:fontRef>
        </p:style>
        <p:txBody>
          <a:bodyPr rtlCol="0" anchor="ctr"/>
          <a:lstStyle/>
          <a:p>
            <a:pPr algn="ctr"/>
            <a:endParaRPr lang="hr-HR"/>
          </a:p>
        </p:txBody>
      </p:sp>
      <p:sp>
        <p:nvSpPr>
          <p:cNvPr id="6" name="Oval 5"/>
          <p:cNvSpPr/>
          <p:nvPr/>
        </p:nvSpPr>
        <p:spPr>
          <a:xfrm>
            <a:off x="6786578" y="5429264"/>
            <a:ext cx="642942" cy="571504"/>
          </a:xfrm>
          <a:prstGeom prst="ellipse">
            <a:avLst/>
          </a:prstGeom>
          <a:noFill/>
        </p:spPr>
        <p:style>
          <a:lnRef idx="2">
            <a:schemeClr val="accent6"/>
          </a:lnRef>
          <a:fillRef idx="1">
            <a:schemeClr val="lt1"/>
          </a:fillRef>
          <a:effectRef idx="0">
            <a:schemeClr val="accent6"/>
          </a:effectRef>
          <a:fontRef idx="minor">
            <a:schemeClr val="dk1"/>
          </a:fontRef>
        </p:style>
        <p:txBody>
          <a:bodyPr rtlCol="0" anchor="ctr"/>
          <a:lstStyle/>
          <a:p>
            <a:pPr algn="ctr"/>
            <a:endParaRPr lang="hr-HR"/>
          </a:p>
        </p:txBody>
      </p:sp>
      <p:pic>
        <p:nvPicPr>
          <p:cNvPr id="7" name="Picture 173"/>
          <p:cNvPicPr>
            <a:picLocks noChangeAspect="1" noChangeArrowheads="1"/>
          </p:cNvPicPr>
          <p:nvPr/>
        </p:nvPicPr>
        <p:blipFill>
          <a:blip r:embed="rId3"/>
          <a:srcRect/>
          <a:stretch>
            <a:fillRect/>
          </a:stretch>
        </p:blipFill>
        <p:spPr bwMode="auto">
          <a:xfrm>
            <a:off x="642910" y="2285992"/>
            <a:ext cx="2728991" cy="3071834"/>
          </a:xfrm>
          <a:prstGeom prst="rect">
            <a:avLst/>
          </a:prstGeom>
          <a:noFill/>
          <a:ln w="9525">
            <a:noFill/>
            <a:miter lim="800000"/>
            <a:headEnd/>
            <a:tailEnd/>
          </a:ln>
        </p:spPr>
      </p:pic>
      <p:sp>
        <p:nvSpPr>
          <p:cNvPr id="8" name="Oval 7"/>
          <p:cNvSpPr/>
          <p:nvPr/>
        </p:nvSpPr>
        <p:spPr>
          <a:xfrm>
            <a:off x="2143108" y="3429000"/>
            <a:ext cx="142876" cy="128582"/>
          </a:xfrm>
          <a:prstGeom prst="ellipse">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hr-HR"/>
          </a:p>
        </p:txBody>
      </p:sp>
      <p:cxnSp>
        <p:nvCxnSpPr>
          <p:cNvPr id="9" name="Straight Arrow Connector 8"/>
          <p:cNvCxnSpPr/>
          <p:nvPr/>
        </p:nvCxnSpPr>
        <p:spPr>
          <a:xfrm rot="5400000" flipH="1" flipV="1">
            <a:off x="1822431" y="3749677"/>
            <a:ext cx="428625" cy="215899"/>
          </a:xfrm>
          <a:prstGeom prst="straightConnector1">
            <a:avLst/>
          </a:prstGeom>
          <a:ln>
            <a:tailEnd type="arrow"/>
          </a:ln>
        </p:spPr>
        <p:style>
          <a:lnRef idx="3">
            <a:schemeClr val="accent6"/>
          </a:lnRef>
          <a:fillRef idx="0">
            <a:schemeClr val="accent6"/>
          </a:fillRef>
          <a:effectRef idx="2">
            <a:schemeClr val="accent6"/>
          </a:effectRef>
          <a:fontRef idx="minor">
            <a:schemeClr val="tx1"/>
          </a:fontRef>
        </p:style>
      </p:cxn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8596" y="357166"/>
            <a:ext cx="8229600" cy="1143000"/>
          </a:xfrm>
        </p:spPr>
        <p:txBody>
          <a:bodyPr>
            <a:noAutofit/>
          </a:bodyPr>
          <a:lstStyle/>
          <a:p>
            <a:r>
              <a:rPr lang="hr-HR" sz="3200" dirty="0" smtClean="0"/>
              <a:t>Phytoplankton abundance was especially high in </a:t>
            </a:r>
            <a:r>
              <a:rPr lang="hr-HR" sz="3200" dirty="0" smtClean="0"/>
              <a:t>the coastal </a:t>
            </a:r>
            <a:r>
              <a:rPr lang="hr-HR" sz="3200" dirty="0" smtClean="0"/>
              <a:t>zone of lower salinity near st. SJ107 (ZI032)</a:t>
            </a:r>
            <a:endParaRPr lang="hr-HR" sz="3200" dirty="0"/>
          </a:p>
        </p:txBody>
      </p:sp>
      <p:pic>
        <p:nvPicPr>
          <p:cNvPr id="4" name="Content Placeholder 3"/>
          <p:cNvPicPr>
            <a:picLocks noGrp="1" noChangeAspect="1" noChangeArrowheads="1"/>
          </p:cNvPicPr>
          <p:nvPr>
            <p:ph idx="1"/>
          </p:nvPr>
        </p:nvPicPr>
        <p:blipFill>
          <a:blip r:embed="rId2"/>
          <a:srcRect/>
          <a:stretch>
            <a:fillRect/>
          </a:stretch>
        </p:blipFill>
        <p:spPr bwMode="auto">
          <a:xfrm>
            <a:off x="3714744" y="1643050"/>
            <a:ext cx="5030449" cy="4525963"/>
          </a:xfrm>
          <a:prstGeom prst="rect">
            <a:avLst/>
          </a:prstGeom>
          <a:noFill/>
          <a:ln w="9525">
            <a:noFill/>
            <a:miter lim="800000"/>
            <a:headEnd/>
            <a:tailEnd/>
          </a:ln>
          <a:effectLst/>
        </p:spPr>
      </p:pic>
      <p:sp>
        <p:nvSpPr>
          <p:cNvPr id="5" name="Oval 4"/>
          <p:cNvSpPr/>
          <p:nvPr/>
        </p:nvSpPr>
        <p:spPr>
          <a:xfrm>
            <a:off x="6786578" y="3286124"/>
            <a:ext cx="642942" cy="571504"/>
          </a:xfrm>
          <a:prstGeom prst="ellipse">
            <a:avLst/>
          </a:prstGeom>
          <a:noFill/>
        </p:spPr>
        <p:style>
          <a:lnRef idx="2">
            <a:schemeClr val="accent6"/>
          </a:lnRef>
          <a:fillRef idx="1">
            <a:schemeClr val="lt1"/>
          </a:fillRef>
          <a:effectRef idx="0">
            <a:schemeClr val="accent6"/>
          </a:effectRef>
          <a:fontRef idx="minor">
            <a:schemeClr val="dk1"/>
          </a:fontRef>
        </p:style>
        <p:txBody>
          <a:bodyPr rtlCol="0" anchor="ctr"/>
          <a:lstStyle/>
          <a:p>
            <a:pPr algn="ctr"/>
            <a:endParaRPr lang="hr-HR"/>
          </a:p>
        </p:txBody>
      </p:sp>
      <p:sp>
        <p:nvSpPr>
          <p:cNvPr id="6" name="Oval 5"/>
          <p:cNvSpPr/>
          <p:nvPr/>
        </p:nvSpPr>
        <p:spPr>
          <a:xfrm>
            <a:off x="6786578" y="5429264"/>
            <a:ext cx="642942" cy="571504"/>
          </a:xfrm>
          <a:prstGeom prst="ellipse">
            <a:avLst/>
          </a:prstGeom>
          <a:noFill/>
        </p:spPr>
        <p:style>
          <a:lnRef idx="2">
            <a:schemeClr val="accent6"/>
          </a:lnRef>
          <a:fillRef idx="1">
            <a:schemeClr val="lt1"/>
          </a:fillRef>
          <a:effectRef idx="0">
            <a:schemeClr val="accent6"/>
          </a:effectRef>
          <a:fontRef idx="minor">
            <a:schemeClr val="dk1"/>
          </a:fontRef>
        </p:style>
        <p:txBody>
          <a:bodyPr rtlCol="0" anchor="ctr"/>
          <a:lstStyle/>
          <a:p>
            <a:pPr algn="ctr"/>
            <a:endParaRPr lang="hr-HR"/>
          </a:p>
        </p:txBody>
      </p:sp>
      <p:pic>
        <p:nvPicPr>
          <p:cNvPr id="7" name="Picture 173"/>
          <p:cNvPicPr>
            <a:picLocks noChangeAspect="1" noChangeArrowheads="1"/>
          </p:cNvPicPr>
          <p:nvPr/>
        </p:nvPicPr>
        <p:blipFill>
          <a:blip r:embed="rId3"/>
          <a:srcRect/>
          <a:stretch>
            <a:fillRect/>
          </a:stretch>
        </p:blipFill>
        <p:spPr bwMode="auto">
          <a:xfrm>
            <a:off x="642910" y="2285992"/>
            <a:ext cx="2728991" cy="3071834"/>
          </a:xfrm>
          <a:prstGeom prst="rect">
            <a:avLst/>
          </a:prstGeom>
          <a:noFill/>
          <a:ln w="9525">
            <a:noFill/>
            <a:miter lim="800000"/>
            <a:headEnd/>
            <a:tailEnd/>
          </a:ln>
        </p:spPr>
      </p:pic>
      <p:sp>
        <p:nvSpPr>
          <p:cNvPr id="8" name="Oval 7"/>
          <p:cNvSpPr/>
          <p:nvPr/>
        </p:nvSpPr>
        <p:spPr>
          <a:xfrm>
            <a:off x="2143108" y="3429000"/>
            <a:ext cx="142876" cy="128582"/>
          </a:xfrm>
          <a:prstGeom prst="ellipse">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hr-HR"/>
          </a:p>
        </p:txBody>
      </p:sp>
      <p:cxnSp>
        <p:nvCxnSpPr>
          <p:cNvPr id="9" name="Straight Arrow Connector 8"/>
          <p:cNvCxnSpPr/>
          <p:nvPr/>
        </p:nvCxnSpPr>
        <p:spPr>
          <a:xfrm rot="5400000" flipH="1" flipV="1">
            <a:off x="1822431" y="3749677"/>
            <a:ext cx="428625" cy="215899"/>
          </a:xfrm>
          <a:prstGeom prst="straightConnector1">
            <a:avLst/>
          </a:prstGeom>
          <a:ln>
            <a:tailEnd type="arrow"/>
          </a:ln>
        </p:spPr>
        <p:style>
          <a:lnRef idx="3">
            <a:schemeClr val="accent6"/>
          </a:lnRef>
          <a:fillRef idx="0">
            <a:schemeClr val="accent6"/>
          </a:fillRef>
          <a:effectRef idx="2">
            <a:schemeClr val="accent6"/>
          </a:effectRef>
          <a:fontRef idx="minor">
            <a:schemeClr val="tx1"/>
          </a:fontRef>
        </p:style>
      </p:cxnSp>
      <p:pic>
        <p:nvPicPr>
          <p:cNvPr id="5122" name="Picture 2"/>
          <p:cNvPicPr>
            <a:picLocks noChangeAspect="1" noChangeArrowheads="1"/>
          </p:cNvPicPr>
          <p:nvPr/>
        </p:nvPicPr>
        <p:blipFill>
          <a:blip r:embed="rId4"/>
          <a:srcRect/>
          <a:stretch>
            <a:fillRect/>
          </a:stretch>
        </p:blipFill>
        <p:spPr bwMode="auto">
          <a:xfrm>
            <a:off x="428596" y="2000240"/>
            <a:ext cx="3429024" cy="3830335"/>
          </a:xfrm>
          <a:prstGeom prst="rect">
            <a:avLst/>
          </a:prstGeom>
          <a:noFill/>
          <a:ln w="9525">
            <a:noFill/>
            <a:miter lim="800000"/>
            <a:headEnd/>
            <a:tailEnd/>
          </a:ln>
          <a:effectLst/>
        </p:spPr>
      </p:pic>
      <p:cxnSp>
        <p:nvCxnSpPr>
          <p:cNvPr id="10" name="Straight Arrow Connector 9"/>
          <p:cNvCxnSpPr/>
          <p:nvPr/>
        </p:nvCxnSpPr>
        <p:spPr>
          <a:xfrm rot="5400000" flipH="1" flipV="1">
            <a:off x="1974831" y="3902077"/>
            <a:ext cx="428625" cy="215899"/>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r-HR" dirty="0" smtClean="0"/>
              <a:t>February 2017</a:t>
            </a:r>
            <a:endParaRPr lang="hr-HR" dirty="0"/>
          </a:p>
        </p:txBody>
      </p:sp>
      <p:sp>
        <p:nvSpPr>
          <p:cNvPr id="3" name="Content Placeholder 2"/>
          <p:cNvSpPr>
            <a:spLocks noGrp="1"/>
          </p:cNvSpPr>
          <p:nvPr>
            <p:ph idx="1"/>
          </p:nvPr>
        </p:nvSpPr>
        <p:spPr/>
        <p:txBody>
          <a:bodyPr/>
          <a:lstStyle/>
          <a:p>
            <a:r>
              <a:rPr lang="hr-HR" dirty="0" smtClean="0"/>
              <a:t>H</a:t>
            </a:r>
            <a:r>
              <a:rPr lang="en-GB" dirty="0" err="1" smtClean="0"/>
              <a:t>eterotrophic</a:t>
            </a:r>
            <a:r>
              <a:rPr lang="en-GB" dirty="0" smtClean="0"/>
              <a:t> bacteria, </a:t>
            </a:r>
            <a:r>
              <a:rPr lang="en-GB" dirty="0" err="1" smtClean="0"/>
              <a:t>cyanobacteria</a:t>
            </a:r>
            <a:r>
              <a:rPr lang="en-GB" dirty="0" smtClean="0"/>
              <a:t>  </a:t>
            </a:r>
            <a:r>
              <a:rPr lang="hr-HR" dirty="0" smtClean="0"/>
              <a:t>and</a:t>
            </a:r>
            <a:r>
              <a:rPr lang="en-GB" dirty="0" smtClean="0"/>
              <a:t> heterotrophic </a:t>
            </a:r>
            <a:r>
              <a:rPr lang="en-GB" dirty="0" err="1" smtClean="0"/>
              <a:t>nanoflagellates</a:t>
            </a:r>
            <a:r>
              <a:rPr lang="hr-HR" dirty="0" smtClean="0"/>
              <a:t>: no data for </a:t>
            </a:r>
            <a:r>
              <a:rPr lang="hr-HR" dirty="0" smtClean="0"/>
              <a:t>winter 2017 </a:t>
            </a:r>
            <a:r>
              <a:rPr lang="hr-HR" dirty="0" smtClean="0"/>
              <a:t>(but average long-term values for winter period were computed) </a:t>
            </a:r>
            <a:endParaRPr lang="hr-HR" dirty="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hr-HR" dirty="0" smtClean="0"/>
              <a:t>February 2017</a:t>
            </a:r>
            <a:endParaRPr lang="hr-HR" dirty="0"/>
          </a:p>
        </p:txBody>
      </p:sp>
      <p:sp>
        <p:nvSpPr>
          <p:cNvPr id="3" name="Content Placeholder 2"/>
          <p:cNvSpPr>
            <a:spLocks noGrp="1"/>
          </p:cNvSpPr>
          <p:nvPr>
            <p:ph idx="1"/>
          </p:nvPr>
        </p:nvSpPr>
        <p:spPr/>
        <p:txBody>
          <a:bodyPr>
            <a:normAutofit/>
          </a:bodyPr>
          <a:lstStyle/>
          <a:p>
            <a:r>
              <a:rPr lang="en-US" dirty="0" smtClean="0"/>
              <a:t>particulate organic carbon (POC): values were higher in Feb 2017 than usual at SJ101 (0.4 mg/L), average for winter at </a:t>
            </a:r>
            <a:r>
              <a:rPr lang="hr-HR" dirty="0" smtClean="0"/>
              <a:t>SJ</a:t>
            </a:r>
            <a:r>
              <a:rPr lang="en-US" dirty="0" smtClean="0"/>
              <a:t>101 </a:t>
            </a:r>
            <a:r>
              <a:rPr lang="en-US" dirty="0" smtClean="0"/>
              <a:t>from 2008-2017 is around 0.1 mg/L </a:t>
            </a:r>
            <a:r>
              <a:rPr lang="hr-HR" dirty="0" smtClean="0"/>
              <a:t/>
            </a:r>
            <a:br>
              <a:rPr lang="hr-HR" dirty="0" smtClean="0"/>
            </a:br>
            <a:endParaRPr lang="hr-HR" dirty="0" smtClean="0"/>
          </a:p>
          <a:p>
            <a:endParaRPr lang="hr-HR" baseline="30000" dirty="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hr-HR" dirty="0" smtClean="0"/>
              <a:t>Results</a:t>
            </a:r>
            <a:endParaRPr lang="hr-HR" dirty="0"/>
          </a:p>
        </p:txBody>
      </p:sp>
      <p:sp>
        <p:nvSpPr>
          <p:cNvPr id="3" name="Content Placeholder 2"/>
          <p:cNvSpPr>
            <a:spLocks noGrp="1"/>
          </p:cNvSpPr>
          <p:nvPr>
            <p:ph idx="1"/>
          </p:nvPr>
        </p:nvSpPr>
        <p:spPr>
          <a:xfrm>
            <a:off x="428596" y="1357298"/>
            <a:ext cx="8229600" cy="4525963"/>
          </a:xfrm>
        </p:spPr>
        <p:txBody>
          <a:bodyPr/>
          <a:lstStyle/>
          <a:p>
            <a:r>
              <a:rPr lang="hr-HR" sz="2800" dirty="0" smtClean="0"/>
              <a:t>our data indicate that in </a:t>
            </a:r>
            <a:r>
              <a:rPr lang="hr-HR" sz="2800" dirty="0" smtClean="0"/>
              <a:t>the winter of 2017 </a:t>
            </a:r>
            <a:r>
              <a:rPr lang="hr-HR" sz="2800" dirty="0" smtClean="0"/>
              <a:t>bioproduction was higher than </a:t>
            </a:r>
            <a:r>
              <a:rPr lang="hr-HR" sz="2800" dirty="0" smtClean="0"/>
              <a:t>average</a:t>
            </a:r>
            <a:endParaRPr lang="hr-HR" sz="2800" dirty="0" smtClean="0"/>
          </a:p>
          <a:p>
            <a:r>
              <a:rPr lang="hr-HR" sz="2800" dirty="0" smtClean="0"/>
              <a:t>however, salinity was high as well</a:t>
            </a:r>
          </a:p>
          <a:p>
            <a:r>
              <a:rPr lang="hr-HR" sz="2800" dirty="0" smtClean="0"/>
              <a:t>how is </a:t>
            </a:r>
            <a:r>
              <a:rPr lang="hr-HR" sz="2800" dirty="0" smtClean="0"/>
              <a:t>it possible </a:t>
            </a:r>
            <a:r>
              <a:rPr lang="hr-HR" sz="2800" dirty="0" smtClean="0"/>
              <a:t>that large bioproduction occurs at high salinity?</a:t>
            </a:r>
            <a:endParaRPr lang="hr-HR" sz="2800"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hr-HR" dirty="0" smtClean="0"/>
              <a:t>The winter of 2017 </a:t>
            </a:r>
            <a:r>
              <a:rPr lang="hr-HR" dirty="0" smtClean="0"/>
              <a:t>in the northern Adriatic</a:t>
            </a:r>
            <a:endParaRPr lang="hr-HR" dirty="0"/>
          </a:p>
        </p:txBody>
      </p:sp>
      <p:sp>
        <p:nvSpPr>
          <p:cNvPr id="3" name="Content Placeholder 2"/>
          <p:cNvSpPr>
            <a:spLocks noGrp="1"/>
          </p:cNvSpPr>
          <p:nvPr>
            <p:ph idx="1"/>
          </p:nvPr>
        </p:nvSpPr>
        <p:spPr/>
        <p:txBody>
          <a:bodyPr/>
          <a:lstStyle/>
          <a:p>
            <a:r>
              <a:rPr lang="hr-HR" dirty="0" smtClean="0"/>
              <a:t>preliminary</a:t>
            </a:r>
            <a:r>
              <a:rPr lang="en-GB" dirty="0" smtClean="0"/>
              <a:t> </a:t>
            </a:r>
            <a:r>
              <a:rPr lang="en-GB" dirty="0"/>
              <a:t>analysis of physical, chemical and biological data collected in </a:t>
            </a:r>
            <a:r>
              <a:rPr lang="hr-HR" dirty="0" smtClean="0"/>
              <a:t>the </a:t>
            </a:r>
            <a:r>
              <a:rPr lang="en-GB" dirty="0" smtClean="0"/>
              <a:t>winter </a:t>
            </a:r>
            <a:r>
              <a:rPr lang="hr-HR" dirty="0" smtClean="0"/>
              <a:t>of </a:t>
            </a:r>
            <a:r>
              <a:rPr lang="en-GB" dirty="0" smtClean="0"/>
              <a:t>2017</a:t>
            </a:r>
            <a:endParaRPr lang="hr-HR" dirty="0" smtClean="0"/>
          </a:p>
          <a:p>
            <a:r>
              <a:rPr lang="hr-HR" dirty="0" smtClean="0"/>
              <a:t>as </a:t>
            </a:r>
            <a:r>
              <a:rPr lang="hr-HR" dirty="0" smtClean="0"/>
              <a:t>a </a:t>
            </a:r>
            <a:r>
              <a:rPr lang="en-GB" dirty="0" smtClean="0"/>
              <a:t>first </a:t>
            </a:r>
            <a:r>
              <a:rPr lang="en-GB" dirty="0"/>
              <a:t>step in developing </a:t>
            </a:r>
            <a:r>
              <a:rPr lang="en-GB" dirty="0" smtClean="0"/>
              <a:t>the </a:t>
            </a:r>
            <a:r>
              <a:rPr lang="en-GB" dirty="0" smtClean="0"/>
              <a:t>ecological </a:t>
            </a:r>
            <a:r>
              <a:rPr lang="en-GB" dirty="0"/>
              <a:t>model for the northern </a:t>
            </a:r>
            <a:r>
              <a:rPr lang="en-GB" dirty="0" smtClean="0"/>
              <a:t>Adriatic</a:t>
            </a:r>
            <a:endParaRPr lang="hr-HR" dirty="0" smtClean="0"/>
          </a:p>
          <a:p>
            <a:r>
              <a:rPr lang="hr-HR" dirty="0" smtClean="0"/>
              <a:t>work </a:t>
            </a:r>
            <a:r>
              <a:rPr lang="hr-HR" dirty="0" smtClean="0"/>
              <a:t>has been performed under the frame </a:t>
            </a:r>
            <a:r>
              <a:rPr lang="hr-HR" dirty="0" smtClean="0"/>
              <a:t>of EcoRENA </a:t>
            </a:r>
            <a:r>
              <a:rPr lang="hr-HR" dirty="0" smtClean="0"/>
              <a:t>project</a:t>
            </a:r>
            <a:endParaRPr lang="hr-HR" dirty="0"/>
          </a:p>
          <a:p>
            <a:pPr>
              <a:buNone/>
            </a:pPr>
            <a:r>
              <a:rPr lang="en-GB" dirty="0" smtClean="0"/>
              <a:t> </a:t>
            </a:r>
            <a:endParaRPr lang="hr-HR" dirty="0"/>
          </a:p>
          <a:p>
            <a:endParaRPr lang="hr-HR" dirty="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r-HR" dirty="0" smtClean="0"/>
              <a:t>Hypothesis</a:t>
            </a:r>
            <a:endParaRPr lang="hr-HR" dirty="0"/>
          </a:p>
        </p:txBody>
      </p:sp>
      <p:sp>
        <p:nvSpPr>
          <p:cNvPr id="3" name="Content Placeholder 2"/>
          <p:cNvSpPr>
            <a:spLocks noGrp="1"/>
          </p:cNvSpPr>
          <p:nvPr>
            <p:ph idx="1"/>
          </p:nvPr>
        </p:nvSpPr>
        <p:spPr/>
        <p:txBody>
          <a:bodyPr>
            <a:normAutofit/>
          </a:bodyPr>
          <a:lstStyle/>
          <a:p>
            <a:r>
              <a:rPr lang="hr-HR" dirty="0" smtClean="0"/>
              <a:t>we hypothesize that nutrient rich Po waters were present </a:t>
            </a:r>
            <a:r>
              <a:rPr lang="hr-HR" dirty="0" smtClean="0"/>
              <a:t>in the large </a:t>
            </a:r>
            <a:r>
              <a:rPr lang="hr-HR" dirty="0" smtClean="0"/>
              <a:t>part of NA (</a:t>
            </a:r>
            <a:r>
              <a:rPr lang="hr-HR" dirty="0" smtClean="0"/>
              <a:t>especially </a:t>
            </a:r>
            <a:r>
              <a:rPr lang="hr-HR" dirty="0" smtClean="0"/>
              <a:t>in western), inducing high bioproduction, despite high salinity values – namely, salinity would be much higher without fresh water influence</a:t>
            </a:r>
          </a:p>
          <a:p>
            <a:endParaRPr lang="hr-HR" dirty="0" smtClean="0"/>
          </a:p>
          <a:p>
            <a:endParaRPr lang="hr-HR" dirty="0" smtClean="0"/>
          </a:p>
          <a:p>
            <a:endParaRPr lang="hr-HR" dirty="0" smtClean="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hr-HR" dirty="0" smtClean="0"/>
              <a:t>February 2017</a:t>
            </a:r>
            <a:endParaRPr lang="hr-HR" dirty="0"/>
          </a:p>
        </p:txBody>
      </p:sp>
      <p:sp>
        <p:nvSpPr>
          <p:cNvPr id="13" name="Content Placeholder 12"/>
          <p:cNvSpPr>
            <a:spLocks noGrp="1"/>
          </p:cNvSpPr>
          <p:nvPr>
            <p:ph idx="1"/>
          </p:nvPr>
        </p:nvSpPr>
        <p:spPr>
          <a:xfrm>
            <a:off x="500034" y="1428736"/>
            <a:ext cx="8229600" cy="4525963"/>
          </a:xfrm>
        </p:spPr>
        <p:txBody>
          <a:bodyPr>
            <a:normAutofit/>
          </a:bodyPr>
          <a:lstStyle/>
          <a:p>
            <a:r>
              <a:rPr lang="hr-HR" sz="2400" dirty="0" smtClean="0"/>
              <a:t>salinity values at SJ107 were among the highest values observed in NA while values at SJ101 are somewhat lower and are </a:t>
            </a:r>
            <a:r>
              <a:rPr lang="hr-HR" sz="2400" dirty="0" smtClean="0"/>
              <a:t>possibly a mix </a:t>
            </a:r>
            <a:r>
              <a:rPr lang="hr-HR" sz="2400" dirty="0" smtClean="0"/>
              <a:t>of very high salinity water and freshened waters from Po; </a:t>
            </a:r>
            <a:r>
              <a:rPr lang="hr-HR" sz="2400" dirty="0" smtClean="0"/>
              <a:t>possibly even </a:t>
            </a:r>
            <a:r>
              <a:rPr lang="hr-HR" sz="2400" dirty="0" smtClean="0"/>
              <a:t>waters at SJ107 </a:t>
            </a:r>
            <a:r>
              <a:rPr lang="hr-HR" sz="2400" dirty="0" smtClean="0"/>
              <a:t>were a mix </a:t>
            </a:r>
            <a:r>
              <a:rPr lang="hr-HR" sz="2400" dirty="0" smtClean="0"/>
              <a:t>of much </a:t>
            </a:r>
            <a:r>
              <a:rPr lang="hr-HR" sz="2400" dirty="0" smtClean="0"/>
              <a:t>saltier </a:t>
            </a:r>
            <a:r>
              <a:rPr lang="hr-HR" sz="2400" dirty="0" smtClean="0"/>
              <a:t>and  freshened waters </a:t>
            </a:r>
            <a:r>
              <a:rPr lang="hr-HR" sz="2400" dirty="0" smtClean="0"/>
              <a:t/>
            </a:r>
            <a:br>
              <a:rPr lang="hr-HR" sz="2400" dirty="0" smtClean="0"/>
            </a:br>
            <a:r>
              <a:rPr lang="hr-HR" sz="2400" dirty="0" smtClean="0"/>
              <a:t> </a:t>
            </a:r>
            <a:endParaRPr lang="hr-HR" sz="2400" dirty="0"/>
          </a:p>
        </p:txBody>
      </p:sp>
      <p:pic>
        <p:nvPicPr>
          <p:cNvPr id="11271" name="Picture 7"/>
          <p:cNvPicPr>
            <a:picLocks noChangeAspect="1" noChangeArrowheads="1"/>
          </p:cNvPicPr>
          <p:nvPr/>
        </p:nvPicPr>
        <p:blipFill>
          <a:blip r:embed="rId2" cstate="print"/>
          <a:srcRect/>
          <a:stretch>
            <a:fillRect/>
          </a:stretch>
        </p:blipFill>
        <p:spPr bwMode="auto">
          <a:xfrm>
            <a:off x="857224" y="3478468"/>
            <a:ext cx="3643338" cy="2802402"/>
          </a:xfrm>
          <a:prstGeom prst="rect">
            <a:avLst/>
          </a:prstGeom>
          <a:noFill/>
          <a:ln w="9525">
            <a:noFill/>
            <a:miter lim="800000"/>
            <a:headEnd/>
            <a:tailEnd/>
          </a:ln>
          <a:effectLst/>
        </p:spPr>
      </p:pic>
      <p:sp>
        <p:nvSpPr>
          <p:cNvPr id="15" name="Rectangle 14"/>
          <p:cNvSpPr/>
          <p:nvPr/>
        </p:nvSpPr>
        <p:spPr>
          <a:xfrm>
            <a:off x="5429256" y="4929198"/>
            <a:ext cx="3286148" cy="1200329"/>
          </a:xfrm>
          <a:prstGeom prst="rect">
            <a:avLst/>
          </a:prstGeom>
        </p:spPr>
        <p:txBody>
          <a:bodyPr wrap="square">
            <a:spAutoFit/>
          </a:bodyPr>
          <a:lstStyle/>
          <a:p>
            <a:r>
              <a:rPr lang="en-US" dirty="0" smtClean="0"/>
              <a:t>February </a:t>
            </a:r>
            <a:r>
              <a:rPr lang="hr-HR" dirty="0" smtClean="0"/>
              <a:t>salinity </a:t>
            </a:r>
            <a:r>
              <a:rPr lang="en-US" dirty="0" smtClean="0"/>
              <a:t> values at SJ101 (west) and SJ107 (east) over the period </a:t>
            </a:r>
            <a:r>
              <a:rPr lang="en-US" dirty="0" smtClean="0"/>
              <a:t>1969-201</a:t>
            </a:r>
            <a:r>
              <a:rPr lang="hr-HR" dirty="0" smtClean="0"/>
              <a:t>6</a:t>
            </a:r>
            <a:r>
              <a:rPr lang="en-US" dirty="0" smtClean="0"/>
              <a:t> </a:t>
            </a:r>
            <a:r>
              <a:rPr lang="en-US" dirty="0" smtClean="0"/>
              <a:t>(Box-Whisker) and 2017 values (black dot).</a:t>
            </a:r>
            <a:endParaRPr lang="hr-HR" dirty="0"/>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hr-HR" dirty="0" smtClean="0"/>
              <a:t>Po rates </a:t>
            </a:r>
            <a:r>
              <a:rPr lang="hr-HR" dirty="0" smtClean="0"/>
              <a:t>in the winter of 2017 were below the </a:t>
            </a:r>
            <a:r>
              <a:rPr lang="hr-HR" dirty="0" smtClean="0"/>
              <a:t>average...</a:t>
            </a:r>
            <a:endParaRPr lang="hr-HR" dirty="0"/>
          </a:p>
        </p:txBody>
      </p:sp>
      <p:pic>
        <p:nvPicPr>
          <p:cNvPr id="7170" name="Picture 2"/>
          <p:cNvPicPr>
            <a:picLocks noGrp="1" noChangeAspect="1" noChangeArrowheads="1"/>
          </p:cNvPicPr>
          <p:nvPr>
            <p:ph idx="1"/>
          </p:nvPr>
        </p:nvPicPr>
        <p:blipFill>
          <a:blip r:embed="rId2" cstate="print"/>
          <a:srcRect/>
          <a:stretch>
            <a:fillRect/>
          </a:stretch>
        </p:blipFill>
        <p:spPr bwMode="auto">
          <a:xfrm>
            <a:off x="894044" y="1600200"/>
            <a:ext cx="7355912" cy="4525963"/>
          </a:xfrm>
          <a:prstGeom prst="rect">
            <a:avLst/>
          </a:prstGeom>
          <a:noFill/>
          <a:ln w="9525">
            <a:noFill/>
            <a:miter lim="800000"/>
            <a:headEnd/>
            <a:tailEnd/>
          </a:ln>
          <a:effectLst/>
        </p:spPr>
      </p:pic>
      <p:pic>
        <p:nvPicPr>
          <p:cNvPr id="5" name="Picture 2"/>
          <p:cNvPicPr>
            <a:picLocks noChangeAspect="1" noChangeArrowheads="1"/>
          </p:cNvPicPr>
          <p:nvPr/>
        </p:nvPicPr>
        <p:blipFill>
          <a:blip r:embed="rId2" cstate="print"/>
          <a:srcRect/>
          <a:stretch>
            <a:fillRect/>
          </a:stretch>
        </p:blipFill>
        <p:spPr bwMode="auto">
          <a:xfrm>
            <a:off x="928662" y="1643050"/>
            <a:ext cx="7072362" cy="4351500"/>
          </a:xfrm>
          <a:prstGeom prst="rect">
            <a:avLst/>
          </a:prstGeom>
          <a:noFill/>
          <a:ln w="9525">
            <a:noFill/>
            <a:miter lim="800000"/>
            <a:headEnd/>
            <a:tailEnd/>
          </a:ln>
          <a:effectLst/>
        </p:spPr>
      </p:pic>
      <p:sp>
        <p:nvSpPr>
          <p:cNvPr id="6" name="Rectangle 5"/>
          <p:cNvSpPr/>
          <p:nvPr/>
        </p:nvSpPr>
        <p:spPr>
          <a:xfrm>
            <a:off x="1000100" y="6000768"/>
            <a:ext cx="6929486" cy="646331"/>
          </a:xfrm>
          <a:prstGeom prst="rect">
            <a:avLst/>
          </a:prstGeom>
        </p:spPr>
        <p:txBody>
          <a:bodyPr wrap="square">
            <a:spAutoFit/>
          </a:bodyPr>
          <a:lstStyle/>
          <a:p>
            <a:r>
              <a:rPr lang="hr-HR" dirty="0" smtClean="0"/>
              <a:t>Difference </a:t>
            </a:r>
            <a:r>
              <a:rPr lang="hr-HR" dirty="0" smtClean="0"/>
              <a:t>between the daily and </a:t>
            </a:r>
            <a:r>
              <a:rPr lang="hr-HR" dirty="0" smtClean="0"/>
              <a:t>long term averaged Po </a:t>
            </a:r>
            <a:r>
              <a:rPr lang="hr-HR" dirty="0" smtClean="0"/>
              <a:t>River discharge </a:t>
            </a:r>
            <a:r>
              <a:rPr lang="hr-HR" dirty="0" smtClean="0"/>
              <a:t>rates with mean positive and negative deviations.</a:t>
            </a:r>
            <a:endParaRPr lang="hr-HR" dirty="0"/>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hr-HR" sz="3600" dirty="0" smtClean="0"/>
              <a:t>...with </a:t>
            </a:r>
            <a:r>
              <a:rPr lang="hr-HR" sz="3600" dirty="0" smtClean="0"/>
              <a:t>a </a:t>
            </a:r>
            <a:r>
              <a:rPr lang="hr-HR" sz="3600" dirty="0" smtClean="0"/>
              <a:t>small peak </a:t>
            </a:r>
            <a:r>
              <a:rPr lang="hr-HR" sz="3600" dirty="0" smtClean="0"/>
              <a:t>value on 6-9 February</a:t>
            </a:r>
            <a:endParaRPr lang="hr-HR" sz="3600" dirty="0"/>
          </a:p>
        </p:txBody>
      </p:sp>
      <p:sp>
        <p:nvSpPr>
          <p:cNvPr id="4" name="Rectangle 3"/>
          <p:cNvSpPr/>
          <p:nvPr/>
        </p:nvSpPr>
        <p:spPr>
          <a:xfrm>
            <a:off x="2071654" y="5929330"/>
            <a:ext cx="7072346" cy="369332"/>
          </a:xfrm>
          <a:prstGeom prst="rect">
            <a:avLst/>
          </a:prstGeom>
        </p:spPr>
        <p:txBody>
          <a:bodyPr wrap="square">
            <a:spAutoFit/>
          </a:bodyPr>
          <a:lstStyle/>
          <a:p>
            <a:r>
              <a:rPr lang="hr-HR" dirty="0" smtClean="0"/>
              <a:t>Daily  Po River discharge </a:t>
            </a:r>
            <a:r>
              <a:rPr lang="hr-HR" dirty="0" smtClean="0"/>
              <a:t>rates </a:t>
            </a:r>
            <a:r>
              <a:rPr lang="hr-HR" dirty="0" smtClean="0"/>
              <a:t>in winter 2017.</a:t>
            </a:r>
            <a:endParaRPr lang="hr-HR" dirty="0"/>
          </a:p>
        </p:txBody>
      </p:sp>
      <p:pic>
        <p:nvPicPr>
          <p:cNvPr id="26625" name="Picture 1"/>
          <p:cNvPicPr>
            <a:picLocks noGrp="1" noChangeAspect="1" noChangeArrowheads="1"/>
          </p:cNvPicPr>
          <p:nvPr>
            <p:ph idx="1"/>
          </p:nvPr>
        </p:nvPicPr>
        <p:blipFill>
          <a:blip r:embed="rId2"/>
          <a:srcRect/>
          <a:stretch>
            <a:fillRect/>
          </a:stretch>
        </p:blipFill>
        <p:spPr bwMode="auto">
          <a:xfrm>
            <a:off x="1214414" y="1428736"/>
            <a:ext cx="6381755" cy="4495723"/>
          </a:xfrm>
          <a:prstGeom prst="rect">
            <a:avLst/>
          </a:prstGeom>
          <a:noFill/>
          <a:ln w="9525">
            <a:noFill/>
            <a:miter lim="800000"/>
            <a:headEnd/>
            <a:tailEnd/>
          </a:ln>
          <a:effectLst/>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hr-HR" dirty="0" smtClean="0"/>
              <a:t>Current field (vert. averaged)</a:t>
            </a:r>
            <a:br>
              <a:rPr lang="hr-HR" dirty="0" smtClean="0"/>
            </a:br>
            <a:endParaRPr lang="hr-HR" dirty="0"/>
          </a:p>
        </p:txBody>
      </p:sp>
      <p:sp>
        <p:nvSpPr>
          <p:cNvPr id="3" name="Content Placeholder 2"/>
          <p:cNvSpPr>
            <a:spLocks noGrp="1"/>
          </p:cNvSpPr>
          <p:nvPr>
            <p:ph idx="1"/>
          </p:nvPr>
        </p:nvSpPr>
        <p:spPr>
          <a:xfrm>
            <a:off x="457200" y="1600200"/>
            <a:ext cx="3543296" cy="4525963"/>
          </a:xfrm>
        </p:spPr>
        <p:txBody>
          <a:bodyPr>
            <a:normAutofit/>
          </a:bodyPr>
          <a:lstStyle/>
          <a:p>
            <a:r>
              <a:rPr lang="hr-HR" dirty="0" smtClean="0"/>
              <a:t>on 9 February, after </a:t>
            </a:r>
            <a:r>
              <a:rPr lang="hr-HR" dirty="0" smtClean="0"/>
              <a:t>a small peak in Po discharge, </a:t>
            </a:r>
            <a:r>
              <a:rPr lang="hr-HR" dirty="0" smtClean="0"/>
              <a:t>intense currents </a:t>
            </a:r>
            <a:r>
              <a:rPr lang="hr-HR" dirty="0" smtClean="0"/>
              <a:t>from the Po </a:t>
            </a:r>
            <a:r>
              <a:rPr lang="hr-HR" dirty="0" smtClean="0"/>
              <a:t>delta area toward east were </a:t>
            </a:r>
            <a:r>
              <a:rPr lang="hr-HR" dirty="0" smtClean="0"/>
              <a:t>observed</a:t>
            </a:r>
            <a:endParaRPr lang="hr-HR" dirty="0" smtClean="0"/>
          </a:p>
        </p:txBody>
      </p:sp>
      <p:pic>
        <p:nvPicPr>
          <p:cNvPr id="4" name="Picture 3"/>
          <p:cNvPicPr>
            <a:picLocks noChangeAspect="1" noChangeArrowheads="1"/>
          </p:cNvPicPr>
          <p:nvPr/>
        </p:nvPicPr>
        <p:blipFill>
          <a:blip r:embed="rId2"/>
          <a:srcRect/>
          <a:stretch>
            <a:fillRect/>
          </a:stretch>
        </p:blipFill>
        <p:spPr bwMode="auto">
          <a:xfrm>
            <a:off x="4357686" y="1643050"/>
            <a:ext cx="4423463" cy="4397222"/>
          </a:xfrm>
          <a:prstGeom prst="rect">
            <a:avLst/>
          </a:prstGeom>
          <a:noFill/>
          <a:ln w="9525">
            <a:noFill/>
            <a:miter lim="800000"/>
            <a:headEnd/>
            <a:tailEnd/>
          </a:ln>
          <a:effectLst/>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hr-HR" dirty="0" smtClean="0"/>
              <a:t>Current field and salinity (vert. averaged)</a:t>
            </a:r>
            <a:endParaRPr lang="hr-HR" dirty="0"/>
          </a:p>
        </p:txBody>
      </p:sp>
      <p:sp>
        <p:nvSpPr>
          <p:cNvPr id="3" name="Content Placeholder 2"/>
          <p:cNvSpPr>
            <a:spLocks noGrp="1"/>
          </p:cNvSpPr>
          <p:nvPr>
            <p:ph idx="1"/>
          </p:nvPr>
        </p:nvSpPr>
        <p:spPr>
          <a:xfrm>
            <a:off x="457200" y="1600200"/>
            <a:ext cx="3543296" cy="4525963"/>
          </a:xfrm>
        </p:spPr>
        <p:txBody>
          <a:bodyPr>
            <a:normAutofit/>
          </a:bodyPr>
          <a:lstStyle/>
          <a:p>
            <a:r>
              <a:rPr lang="hr-HR" dirty="0" smtClean="0"/>
              <a:t>on 9 February, after a small peak in the Po River discharge, intense currents from the Po delta area toward east were observed</a:t>
            </a:r>
          </a:p>
        </p:txBody>
      </p:sp>
      <p:pic>
        <p:nvPicPr>
          <p:cNvPr id="2050" name="Picture 2"/>
          <p:cNvPicPr>
            <a:picLocks noChangeAspect="1" noChangeArrowheads="1"/>
          </p:cNvPicPr>
          <p:nvPr/>
        </p:nvPicPr>
        <p:blipFill>
          <a:blip r:embed="rId2"/>
          <a:srcRect/>
          <a:stretch>
            <a:fillRect/>
          </a:stretch>
        </p:blipFill>
        <p:spPr bwMode="auto">
          <a:xfrm>
            <a:off x="4214810" y="1571612"/>
            <a:ext cx="4643470" cy="4235331"/>
          </a:xfrm>
          <a:prstGeom prst="rect">
            <a:avLst/>
          </a:prstGeom>
          <a:noFill/>
          <a:ln w="9525">
            <a:noFill/>
            <a:miter lim="800000"/>
            <a:headEnd/>
            <a:tailEnd/>
          </a:ln>
          <a:effectLst/>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hr-HR" dirty="0" smtClean="0"/>
              <a:t>Current field and temperature (vert. averaged)</a:t>
            </a:r>
            <a:endParaRPr lang="hr-HR" dirty="0"/>
          </a:p>
        </p:txBody>
      </p:sp>
      <p:sp>
        <p:nvSpPr>
          <p:cNvPr id="3" name="Content Placeholder 2"/>
          <p:cNvSpPr>
            <a:spLocks noGrp="1"/>
          </p:cNvSpPr>
          <p:nvPr>
            <p:ph idx="1"/>
          </p:nvPr>
        </p:nvSpPr>
        <p:spPr>
          <a:xfrm>
            <a:off x="457200" y="1600200"/>
            <a:ext cx="3543296" cy="4525963"/>
          </a:xfrm>
        </p:spPr>
        <p:txBody>
          <a:bodyPr>
            <a:normAutofit/>
          </a:bodyPr>
          <a:lstStyle/>
          <a:p>
            <a:r>
              <a:rPr lang="hr-HR" dirty="0" smtClean="0"/>
              <a:t>on 9 February, after </a:t>
            </a:r>
            <a:r>
              <a:rPr lang="hr-HR" dirty="0" smtClean="0"/>
              <a:t>a maximal </a:t>
            </a:r>
            <a:r>
              <a:rPr lang="hr-HR" dirty="0" smtClean="0"/>
              <a:t>winter Po discharge, intense currents </a:t>
            </a:r>
            <a:r>
              <a:rPr lang="hr-HR" dirty="0" smtClean="0"/>
              <a:t>from the Po </a:t>
            </a:r>
            <a:r>
              <a:rPr lang="hr-HR" dirty="0" smtClean="0"/>
              <a:t>delta area toward east were </a:t>
            </a:r>
            <a:r>
              <a:rPr lang="hr-HR" dirty="0" smtClean="0"/>
              <a:t>observed</a:t>
            </a:r>
            <a:endParaRPr lang="hr-HR" dirty="0" smtClean="0"/>
          </a:p>
        </p:txBody>
      </p:sp>
      <p:pic>
        <p:nvPicPr>
          <p:cNvPr id="3074" name="Picture 2"/>
          <p:cNvPicPr>
            <a:picLocks noChangeAspect="1" noChangeArrowheads="1"/>
          </p:cNvPicPr>
          <p:nvPr/>
        </p:nvPicPr>
        <p:blipFill>
          <a:blip r:embed="rId2"/>
          <a:srcRect/>
          <a:stretch>
            <a:fillRect/>
          </a:stretch>
        </p:blipFill>
        <p:spPr bwMode="auto">
          <a:xfrm>
            <a:off x="3976724" y="1785926"/>
            <a:ext cx="4916129" cy="4214842"/>
          </a:xfrm>
          <a:prstGeom prst="rect">
            <a:avLst/>
          </a:prstGeom>
          <a:noFill/>
          <a:ln w="9525">
            <a:noFill/>
            <a:miter lim="800000"/>
            <a:headEnd/>
            <a:tailEnd/>
          </a:ln>
          <a:effectLst/>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r-HR" dirty="0" smtClean="0"/>
              <a:t>Hypothesis</a:t>
            </a:r>
            <a:endParaRPr lang="hr-HR" dirty="0"/>
          </a:p>
        </p:txBody>
      </p:sp>
      <p:sp>
        <p:nvSpPr>
          <p:cNvPr id="3" name="Content Placeholder 2"/>
          <p:cNvSpPr>
            <a:spLocks noGrp="1"/>
          </p:cNvSpPr>
          <p:nvPr>
            <p:ph idx="1"/>
          </p:nvPr>
        </p:nvSpPr>
        <p:spPr/>
        <p:txBody>
          <a:bodyPr>
            <a:normAutofit/>
          </a:bodyPr>
          <a:lstStyle/>
          <a:p>
            <a:r>
              <a:rPr lang="hr-HR" dirty="0" smtClean="0"/>
              <a:t>therefore currents distribution on 9 February supports the idea that freshened waters from </a:t>
            </a:r>
            <a:r>
              <a:rPr lang="hr-HR" dirty="0" smtClean="0"/>
              <a:t>the Po </a:t>
            </a:r>
            <a:r>
              <a:rPr lang="hr-HR" dirty="0" smtClean="0"/>
              <a:t>River were drawn into the NA inducing high bio-production</a:t>
            </a:r>
          </a:p>
          <a:p>
            <a:endParaRPr lang="hr-HR" dirty="0" smtClean="0"/>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hr-HR" dirty="0" smtClean="0"/>
              <a:t>February 2017</a:t>
            </a:r>
            <a:endParaRPr lang="hr-HR" dirty="0"/>
          </a:p>
        </p:txBody>
      </p:sp>
      <p:sp>
        <p:nvSpPr>
          <p:cNvPr id="3" name="Content Placeholder 2"/>
          <p:cNvSpPr>
            <a:spLocks noGrp="1"/>
          </p:cNvSpPr>
          <p:nvPr>
            <p:ph idx="1"/>
          </p:nvPr>
        </p:nvSpPr>
        <p:spPr/>
        <p:txBody>
          <a:bodyPr>
            <a:normAutofit lnSpcReduction="10000"/>
          </a:bodyPr>
          <a:lstStyle/>
          <a:p>
            <a:r>
              <a:rPr lang="hr-HR" dirty="0" smtClean="0"/>
              <a:t>d</a:t>
            </a:r>
            <a:r>
              <a:rPr lang="en-US" dirty="0" err="1" smtClean="0"/>
              <a:t>issolved</a:t>
            </a:r>
            <a:r>
              <a:rPr lang="en-US" dirty="0" smtClean="0"/>
              <a:t> organic carbon (DOC): values were below </a:t>
            </a:r>
            <a:r>
              <a:rPr lang="en-US" dirty="0" smtClean="0"/>
              <a:t>(</a:t>
            </a:r>
            <a:r>
              <a:rPr lang="hr-HR" dirty="0" smtClean="0"/>
              <a:t>1,020 </a:t>
            </a:r>
            <a:r>
              <a:rPr lang="hr-HR" dirty="0" smtClean="0"/>
              <a:t>mg/L </a:t>
            </a:r>
            <a:r>
              <a:rPr lang="en-US" dirty="0" smtClean="0"/>
              <a:t>at </a:t>
            </a:r>
            <a:r>
              <a:rPr lang="en-US" dirty="0" smtClean="0"/>
              <a:t>both SJ101 and SJ107) the winter average values (</a:t>
            </a:r>
            <a:r>
              <a:rPr lang="en-US" dirty="0" smtClean="0"/>
              <a:t>SJ101=</a:t>
            </a:r>
            <a:r>
              <a:rPr lang="hr-HR" dirty="0" smtClean="0"/>
              <a:t>1,201 mg/L</a:t>
            </a:r>
            <a:r>
              <a:rPr lang="en-US" dirty="0" smtClean="0"/>
              <a:t>;</a:t>
            </a:r>
            <a:r>
              <a:rPr lang="hr-HR" dirty="0" smtClean="0"/>
              <a:t> </a:t>
            </a:r>
            <a:r>
              <a:rPr lang="en-US" dirty="0" smtClean="0"/>
              <a:t>SJ107=</a:t>
            </a:r>
            <a:r>
              <a:rPr lang="hr-HR" dirty="0" smtClean="0"/>
              <a:t>1,105 </a:t>
            </a:r>
            <a:r>
              <a:rPr lang="hr-HR" dirty="0" smtClean="0"/>
              <a:t>mg/L </a:t>
            </a:r>
            <a:r>
              <a:rPr lang="en-US" dirty="0" smtClean="0"/>
              <a:t>) </a:t>
            </a:r>
            <a:r>
              <a:rPr lang="hr-HR" dirty="0" smtClean="0"/>
              <a:t/>
            </a:r>
            <a:br>
              <a:rPr lang="hr-HR" dirty="0" smtClean="0"/>
            </a:br>
            <a:endParaRPr lang="hr-HR" dirty="0" smtClean="0"/>
          </a:p>
          <a:p>
            <a:r>
              <a:rPr lang="en-US" dirty="0" smtClean="0"/>
              <a:t>high </a:t>
            </a:r>
            <a:r>
              <a:rPr lang="en-US" dirty="0" err="1" smtClean="0"/>
              <a:t>bioproduction</a:t>
            </a:r>
            <a:r>
              <a:rPr lang="en-US" dirty="0" smtClean="0"/>
              <a:t> together with </a:t>
            </a:r>
            <a:r>
              <a:rPr lang="hr-HR" dirty="0" smtClean="0"/>
              <a:t>a </a:t>
            </a:r>
            <a:r>
              <a:rPr lang="en-US" dirty="0" smtClean="0"/>
              <a:t>low </a:t>
            </a:r>
            <a:r>
              <a:rPr lang="en-US" dirty="0" smtClean="0"/>
              <a:t>amount of DOC </a:t>
            </a:r>
            <a:r>
              <a:rPr lang="hr-HR" dirty="0" smtClean="0"/>
              <a:t>suggest </a:t>
            </a:r>
            <a:r>
              <a:rPr lang="en-US" dirty="0" smtClean="0"/>
              <a:t>that </a:t>
            </a:r>
            <a:r>
              <a:rPr lang="en-US" dirty="0" smtClean="0"/>
              <a:t>bio-material is freshly formed  (</a:t>
            </a:r>
            <a:r>
              <a:rPr lang="en-US" i="1" dirty="0" smtClean="0"/>
              <a:t>e. g. </a:t>
            </a:r>
            <a:r>
              <a:rPr lang="en-US" dirty="0" smtClean="0"/>
              <a:t>after episode of Po spreading across the NA on 9 February)</a:t>
            </a:r>
            <a:endParaRPr lang="hr-HR" dirty="0" smtClean="0"/>
          </a:p>
          <a:p>
            <a:pPr>
              <a:buNone/>
            </a:pPr>
            <a:endParaRPr lang="hr-HR" dirty="0" smtClean="0"/>
          </a:p>
          <a:p>
            <a:endParaRPr lang="hr-HR" baseline="30000" dirty="0"/>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hr-HR" dirty="0" smtClean="0"/>
              <a:t>March 2017</a:t>
            </a:r>
            <a:endParaRPr lang="hr-HR" dirty="0"/>
          </a:p>
        </p:txBody>
      </p:sp>
      <p:sp>
        <p:nvSpPr>
          <p:cNvPr id="3" name="Content Placeholder 2"/>
          <p:cNvSpPr>
            <a:spLocks noGrp="1"/>
          </p:cNvSpPr>
          <p:nvPr>
            <p:ph idx="1"/>
          </p:nvPr>
        </p:nvSpPr>
        <p:spPr/>
        <p:txBody>
          <a:bodyPr>
            <a:normAutofit/>
          </a:bodyPr>
          <a:lstStyle/>
          <a:p>
            <a:r>
              <a:rPr lang="hr-HR" dirty="0" smtClean="0"/>
              <a:t>in </a:t>
            </a:r>
            <a:r>
              <a:rPr lang="hr-HR" dirty="0" smtClean="0"/>
              <a:t>the next </a:t>
            </a:r>
            <a:r>
              <a:rPr lang="hr-HR" dirty="0" smtClean="0"/>
              <a:t>month, in March, zooplankton abundance was relatively high (there is a delay between </a:t>
            </a:r>
            <a:r>
              <a:rPr lang="hr-HR" dirty="0" smtClean="0"/>
              <a:t>phyto- </a:t>
            </a:r>
            <a:r>
              <a:rPr lang="hr-HR" dirty="0" smtClean="0"/>
              <a:t>and </a:t>
            </a:r>
            <a:r>
              <a:rPr lang="hr-HR" dirty="0" smtClean="0"/>
              <a:t>zoo-production</a:t>
            </a:r>
            <a:r>
              <a:rPr lang="hr-HR" dirty="0" smtClean="0"/>
              <a:t>) indicating additionally that 2017 was </a:t>
            </a:r>
            <a:r>
              <a:rPr lang="hr-HR" dirty="0" smtClean="0"/>
              <a:t>a winter </a:t>
            </a:r>
            <a:r>
              <a:rPr lang="hr-HR" dirty="0" smtClean="0"/>
              <a:t>in wich higher bioproduction </a:t>
            </a:r>
            <a:r>
              <a:rPr lang="hr-HR" dirty="0" smtClean="0"/>
              <a:t>occurred</a:t>
            </a:r>
            <a:r>
              <a:rPr lang="hr-HR" dirty="0" smtClean="0"/>
              <a:t>; </a:t>
            </a:r>
            <a:r>
              <a:rPr lang="en-US" dirty="0" smtClean="0"/>
              <a:t>due to </a:t>
            </a:r>
            <a:r>
              <a:rPr lang="hr-HR" dirty="0" smtClean="0"/>
              <a:t>the </a:t>
            </a:r>
            <a:r>
              <a:rPr lang="en-US" dirty="0" smtClean="0"/>
              <a:t>grazing </a:t>
            </a:r>
            <a:r>
              <a:rPr lang="en-US" dirty="0" smtClean="0"/>
              <a:t>activity DOC is </a:t>
            </a:r>
            <a:r>
              <a:rPr lang="en-US" dirty="0" smtClean="0"/>
              <a:t>increasing </a:t>
            </a:r>
            <a:r>
              <a:rPr lang="en-US" dirty="0" smtClean="0"/>
              <a:t>as well especially </a:t>
            </a:r>
            <a:r>
              <a:rPr lang="hr-HR" dirty="0" smtClean="0"/>
              <a:t>at</a:t>
            </a:r>
            <a:r>
              <a:rPr lang="en-US" dirty="0" smtClean="0"/>
              <a:t> </a:t>
            </a:r>
            <a:r>
              <a:rPr lang="hr-HR" dirty="0" smtClean="0"/>
              <a:t>SJ</a:t>
            </a:r>
            <a:r>
              <a:rPr lang="en-US" dirty="0" smtClean="0"/>
              <a:t>101</a:t>
            </a:r>
            <a:endParaRPr lang="hr-HR" dirty="0" smtClean="0"/>
          </a:p>
          <a:p>
            <a:pPr>
              <a:buNone/>
            </a:pPr>
            <a:endParaRPr lang="hr-HR" dirty="0" smtClean="0"/>
          </a:p>
          <a:p>
            <a:endParaRPr lang="hr-HR" baseline="30000"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r-HR" dirty="0"/>
              <a:t>P</a:t>
            </a:r>
            <a:r>
              <a:rPr lang="hr-HR" dirty="0" smtClean="0"/>
              <a:t>roject </a:t>
            </a:r>
            <a:r>
              <a:rPr lang="en-GB" dirty="0" err="1" smtClean="0"/>
              <a:t>EcoRENA</a:t>
            </a:r>
            <a:endParaRPr lang="hr-HR" dirty="0"/>
          </a:p>
        </p:txBody>
      </p:sp>
      <p:sp>
        <p:nvSpPr>
          <p:cNvPr id="3" name="Content Placeholder 2"/>
          <p:cNvSpPr>
            <a:spLocks noGrp="1"/>
          </p:cNvSpPr>
          <p:nvPr>
            <p:ph idx="1"/>
          </p:nvPr>
        </p:nvSpPr>
        <p:spPr/>
        <p:txBody>
          <a:bodyPr>
            <a:normAutofit/>
          </a:bodyPr>
          <a:lstStyle/>
          <a:p>
            <a:r>
              <a:rPr lang="hr-HR" dirty="0" smtClean="0"/>
              <a:t>project funded by </a:t>
            </a:r>
            <a:r>
              <a:rPr lang="hr-HR" dirty="0" smtClean="0"/>
              <a:t>the Croatian </a:t>
            </a:r>
            <a:r>
              <a:rPr lang="hr-HR" dirty="0" smtClean="0"/>
              <a:t>Ministry of Science: </a:t>
            </a:r>
            <a:r>
              <a:rPr lang="en-GB" b="1" dirty="0" smtClean="0"/>
              <a:t>Ecological response of northern Adriatic to climatic changes and anthropogenic impact (</a:t>
            </a:r>
            <a:r>
              <a:rPr lang="en-GB" b="1" dirty="0" err="1" smtClean="0"/>
              <a:t>EcoRENA</a:t>
            </a:r>
            <a:r>
              <a:rPr lang="en-GB" b="1" dirty="0" smtClean="0"/>
              <a:t>)</a:t>
            </a:r>
            <a:endParaRPr lang="hr-HR" dirty="0" smtClean="0"/>
          </a:p>
          <a:p>
            <a:r>
              <a:rPr lang="hr-HR" dirty="0" smtClean="0"/>
              <a:t>aim of the project: to understand the northern Adriatic response to climatic </a:t>
            </a:r>
            <a:r>
              <a:rPr lang="en-GB" dirty="0" smtClean="0"/>
              <a:t>changes </a:t>
            </a:r>
            <a:endParaRPr lang="hr-HR" b="1" dirty="0"/>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hr-HR" dirty="0" smtClean="0"/>
              <a:t>March 2017</a:t>
            </a:r>
            <a:endParaRPr lang="hr-HR" dirty="0"/>
          </a:p>
        </p:txBody>
      </p:sp>
      <p:sp>
        <p:nvSpPr>
          <p:cNvPr id="13" name="Content Placeholder 12"/>
          <p:cNvSpPr>
            <a:spLocks noGrp="1"/>
          </p:cNvSpPr>
          <p:nvPr>
            <p:ph idx="1"/>
          </p:nvPr>
        </p:nvSpPr>
        <p:spPr>
          <a:xfrm>
            <a:off x="500034" y="1214422"/>
            <a:ext cx="8229600" cy="4525963"/>
          </a:xfrm>
        </p:spPr>
        <p:txBody>
          <a:bodyPr>
            <a:normAutofit/>
          </a:bodyPr>
          <a:lstStyle/>
          <a:p>
            <a:r>
              <a:rPr lang="hr-HR" sz="2800" dirty="0" smtClean="0"/>
              <a:t>Microz</a:t>
            </a:r>
            <a:r>
              <a:rPr lang="hr-HR" sz="2800" dirty="0" smtClean="0"/>
              <a:t>ooplankton abundance: </a:t>
            </a:r>
            <a:r>
              <a:rPr lang="hr-HR" sz="2800" dirty="0" smtClean="0"/>
              <a:t>high </a:t>
            </a:r>
            <a:r>
              <a:rPr lang="hr-HR" sz="2800" dirty="0" smtClean="0"/>
              <a:t>or average in water column but below average at surface layer at SJ107) </a:t>
            </a:r>
            <a:br>
              <a:rPr lang="hr-HR" sz="2800" dirty="0" smtClean="0"/>
            </a:br>
            <a:endParaRPr lang="hr-HR" sz="2800" dirty="0"/>
          </a:p>
        </p:txBody>
      </p:sp>
      <p:sp>
        <p:nvSpPr>
          <p:cNvPr id="15" name="Rectangle 14"/>
          <p:cNvSpPr/>
          <p:nvPr/>
        </p:nvSpPr>
        <p:spPr>
          <a:xfrm>
            <a:off x="785786" y="6000768"/>
            <a:ext cx="7858180" cy="646331"/>
          </a:xfrm>
          <a:prstGeom prst="rect">
            <a:avLst/>
          </a:prstGeom>
        </p:spPr>
        <p:txBody>
          <a:bodyPr wrap="square">
            <a:spAutoFit/>
          </a:bodyPr>
          <a:lstStyle/>
          <a:p>
            <a:r>
              <a:rPr lang="en-US" dirty="0" smtClean="0"/>
              <a:t>March </a:t>
            </a:r>
            <a:r>
              <a:rPr lang="hr-HR" dirty="0" smtClean="0"/>
              <a:t>micro</a:t>
            </a:r>
            <a:r>
              <a:rPr lang="en-US" dirty="0" smtClean="0"/>
              <a:t>zooplankton </a:t>
            </a:r>
            <a:r>
              <a:rPr lang="en-US" dirty="0" smtClean="0"/>
              <a:t>values </a:t>
            </a:r>
            <a:r>
              <a:rPr lang="hr-HR" dirty="0" smtClean="0"/>
              <a:t>(</a:t>
            </a:r>
            <a:r>
              <a:rPr lang="hr-HR" dirty="0" smtClean="0"/>
              <a:t>Ind. </a:t>
            </a:r>
            <a:r>
              <a:rPr lang="hr-HR" dirty="0" smtClean="0"/>
              <a:t>L</a:t>
            </a:r>
            <a:r>
              <a:rPr lang="hr-HR" baseline="30000" dirty="0" smtClean="0"/>
              <a:t>-1</a:t>
            </a:r>
            <a:r>
              <a:rPr lang="hr-HR" dirty="0" smtClean="0"/>
              <a:t>) a</a:t>
            </a:r>
            <a:r>
              <a:rPr lang="en-US" dirty="0" smtClean="0"/>
              <a:t>t </a:t>
            </a:r>
            <a:r>
              <a:rPr lang="en-US" dirty="0" smtClean="0"/>
              <a:t>SJ101 (west) and SJ107 (east) over the period 2003-2008 (Box-Whisker) and 2017 values (black dot).</a:t>
            </a:r>
            <a:endParaRPr lang="hr-HR" dirty="0"/>
          </a:p>
        </p:txBody>
      </p:sp>
      <p:pic>
        <p:nvPicPr>
          <p:cNvPr id="6" name="Picture 2"/>
          <p:cNvPicPr>
            <a:picLocks noChangeAspect="1" noChangeArrowheads="1"/>
          </p:cNvPicPr>
          <p:nvPr/>
        </p:nvPicPr>
        <p:blipFill>
          <a:blip r:embed="rId2"/>
          <a:srcRect/>
          <a:stretch>
            <a:fillRect/>
          </a:stretch>
        </p:blipFill>
        <p:spPr bwMode="auto">
          <a:xfrm>
            <a:off x="2643174" y="2719366"/>
            <a:ext cx="3786214" cy="2978664"/>
          </a:xfrm>
          <a:prstGeom prst="rect">
            <a:avLst/>
          </a:prstGeom>
          <a:noFill/>
          <a:ln w="9525">
            <a:noFill/>
            <a:miter lim="800000"/>
            <a:headEnd/>
            <a:tailEnd/>
          </a:ln>
          <a:effectLst/>
        </p:spPr>
      </p:pic>
      <p:sp>
        <p:nvSpPr>
          <p:cNvPr id="7" name="Rectangle 6"/>
          <p:cNvSpPr/>
          <p:nvPr/>
        </p:nvSpPr>
        <p:spPr>
          <a:xfrm>
            <a:off x="2571736" y="3286124"/>
            <a:ext cx="285752" cy="1785950"/>
          </a:xfrm>
          <a:prstGeom prst="rect">
            <a:avLst/>
          </a:prstGeom>
          <a:ln>
            <a:solidFill>
              <a:schemeClr val="bg1"/>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hr-HR" dirty="0"/>
          </a:p>
        </p:txBody>
      </p:sp>
      <p:sp>
        <p:nvSpPr>
          <p:cNvPr id="8" name="Rectangle 7"/>
          <p:cNvSpPr/>
          <p:nvPr/>
        </p:nvSpPr>
        <p:spPr>
          <a:xfrm>
            <a:off x="4572000" y="3357562"/>
            <a:ext cx="285752" cy="1785950"/>
          </a:xfrm>
          <a:prstGeom prst="rect">
            <a:avLst/>
          </a:prstGeom>
          <a:ln>
            <a:solidFill>
              <a:schemeClr val="bg1"/>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hr-HR"/>
          </a:p>
        </p:txBody>
      </p:sp>
      <p:sp>
        <p:nvSpPr>
          <p:cNvPr id="9" name="Rectangle 8"/>
          <p:cNvSpPr/>
          <p:nvPr/>
        </p:nvSpPr>
        <p:spPr>
          <a:xfrm>
            <a:off x="4071934" y="2428868"/>
            <a:ext cx="1428760" cy="285752"/>
          </a:xfrm>
          <a:prstGeom prst="rect">
            <a:avLst/>
          </a:prstGeom>
          <a:ln>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hr-HR"/>
          </a:p>
        </p:txBody>
      </p:sp>
      <p:sp>
        <p:nvSpPr>
          <p:cNvPr id="10" name="Rectangle 9"/>
          <p:cNvSpPr/>
          <p:nvPr/>
        </p:nvSpPr>
        <p:spPr>
          <a:xfrm>
            <a:off x="4724400" y="3509962"/>
            <a:ext cx="285752" cy="1785950"/>
          </a:xfrm>
          <a:prstGeom prst="rect">
            <a:avLst/>
          </a:prstGeom>
          <a:ln>
            <a:solidFill>
              <a:schemeClr val="bg1"/>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hr-HR"/>
          </a:p>
        </p:txBody>
      </p:sp>
      <p:sp>
        <p:nvSpPr>
          <p:cNvPr id="11" name="Rectangle 10"/>
          <p:cNvSpPr/>
          <p:nvPr/>
        </p:nvSpPr>
        <p:spPr>
          <a:xfrm>
            <a:off x="3929058" y="2500306"/>
            <a:ext cx="1714512" cy="357190"/>
          </a:xfrm>
          <a:prstGeom prst="rect">
            <a:avLst/>
          </a:prstGeom>
          <a:ln>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hr-H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r-HR" dirty="0" smtClean="0"/>
              <a:t>The winter of 2017</a:t>
            </a:r>
            <a:endParaRPr lang="hr-HR" dirty="0"/>
          </a:p>
        </p:txBody>
      </p:sp>
      <p:sp>
        <p:nvSpPr>
          <p:cNvPr id="3" name="Content Placeholder 2"/>
          <p:cNvSpPr>
            <a:spLocks noGrp="1"/>
          </p:cNvSpPr>
          <p:nvPr>
            <p:ph idx="1"/>
          </p:nvPr>
        </p:nvSpPr>
        <p:spPr/>
        <p:txBody>
          <a:bodyPr>
            <a:normAutofit lnSpcReduction="10000"/>
          </a:bodyPr>
          <a:lstStyle/>
          <a:p>
            <a:r>
              <a:rPr lang="hr-HR" dirty="0" smtClean="0"/>
              <a:t>i</a:t>
            </a:r>
            <a:r>
              <a:rPr lang="hr-HR" dirty="0" smtClean="0"/>
              <a:t>n the winter </a:t>
            </a:r>
            <a:r>
              <a:rPr lang="hr-HR" dirty="0" smtClean="0"/>
              <a:t>of 2017 high salinity and very dense water (around 29.7 kg m</a:t>
            </a:r>
            <a:r>
              <a:rPr lang="hr-HR" baseline="30000" dirty="0" smtClean="0"/>
              <a:t>-3</a:t>
            </a:r>
            <a:r>
              <a:rPr lang="hr-HR" dirty="0" smtClean="0"/>
              <a:t>) was observed in the NA</a:t>
            </a:r>
          </a:p>
          <a:p>
            <a:r>
              <a:rPr lang="hr-HR" dirty="0" smtClean="0"/>
              <a:t>i</a:t>
            </a:r>
            <a:r>
              <a:rPr lang="hr-HR" dirty="0" smtClean="0"/>
              <a:t>n </a:t>
            </a:r>
            <a:r>
              <a:rPr lang="hr-HR" dirty="0" smtClean="0"/>
              <a:t>spite of high salinity </a:t>
            </a:r>
            <a:r>
              <a:rPr lang="hr-HR" dirty="0" smtClean="0"/>
              <a:t>the winter of 2017 </a:t>
            </a:r>
            <a:r>
              <a:rPr lang="hr-HR" dirty="0" smtClean="0"/>
              <a:t>seems to be of </a:t>
            </a:r>
            <a:r>
              <a:rPr lang="hr-HR" dirty="0" smtClean="0"/>
              <a:t>the A </a:t>
            </a:r>
            <a:r>
              <a:rPr lang="hr-HR" dirty="0" smtClean="0"/>
              <a:t>type with Po waters spreading across the NA and inducing high bioproduction</a:t>
            </a:r>
          </a:p>
          <a:p>
            <a:r>
              <a:rPr lang="hr-HR" dirty="0" smtClean="0"/>
              <a:t>t</a:t>
            </a:r>
            <a:r>
              <a:rPr lang="hr-HR" dirty="0" smtClean="0"/>
              <a:t>he </a:t>
            </a:r>
            <a:r>
              <a:rPr lang="hr-HR" dirty="0" smtClean="0"/>
              <a:t>NA waters of </a:t>
            </a:r>
            <a:r>
              <a:rPr lang="hr-HR" dirty="0" smtClean="0"/>
              <a:t>the winter of 2017</a:t>
            </a:r>
            <a:r>
              <a:rPr lang="hr-HR" dirty="0" smtClean="0"/>
              <a:t>, as very dense, were likely </a:t>
            </a:r>
            <a:r>
              <a:rPr lang="hr-HR" dirty="0" smtClean="0"/>
              <a:t>to </a:t>
            </a:r>
            <a:r>
              <a:rPr lang="hr-HR" dirty="0" smtClean="0"/>
              <a:t>flow </a:t>
            </a:r>
            <a:r>
              <a:rPr lang="hr-HR" dirty="0" smtClean="0"/>
              <a:t>out of the region</a:t>
            </a:r>
          </a:p>
          <a:p>
            <a:pPr>
              <a:buNone/>
            </a:pPr>
            <a:endParaRPr lang="hr-HR" dirty="0" smtClean="0"/>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r-HR" dirty="0" smtClean="0"/>
              <a:t>April 2017</a:t>
            </a:r>
            <a:endParaRPr lang="hr-HR" dirty="0"/>
          </a:p>
        </p:txBody>
      </p:sp>
      <p:sp>
        <p:nvSpPr>
          <p:cNvPr id="3" name="Content Placeholder 2"/>
          <p:cNvSpPr>
            <a:spLocks noGrp="1"/>
          </p:cNvSpPr>
          <p:nvPr>
            <p:ph idx="1"/>
          </p:nvPr>
        </p:nvSpPr>
        <p:spPr>
          <a:xfrm>
            <a:off x="457200" y="1600200"/>
            <a:ext cx="3900486" cy="4525963"/>
          </a:xfrm>
        </p:spPr>
        <p:txBody>
          <a:bodyPr>
            <a:normAutofit lnSpcReduction="10000"/>
          </a:bodyPr>
          <a:lstStyle/>
          <a:p>
            <a:r>
              <a:rPr lang="hr-HR" sz="2800" dirty="0" smtClean="0"/>
              <a:t>in April we performed a cruise </a:t>
            </a:r>
            <a:r>
              <a:rPr lang="hr-HR" sz="2800" dirty="0" smtClean="0"/>
              <a:t>in the open </a:t>
            </a:r>
            <a:r>
              <a:rPr lang="hr-HR" sz="2800" dirty="0" smtClean="0"/>
              <a:t>sea to </a:t>
            </a:r>
            <a:r>
              <a:rPr lang="hr-HR" sz="2800" dirty="0" smtClean="0"/>
              <a:t>trace a </a:t>
            </a:r>
            <a:r>
              <a:rPr lang="hr-HR" sz="2800" dirty="0" smtClean="0"/>
              <a:t>path of dense water formed in winter and flowing out of the NA</a:t>
            </a:r>
          </a:p>
          <a:p>
            <a:r>
              <a:rPr lang="hr-HR" sz="2800" dirty="0" smtClean="0"/>
              <a:t>as mentioned, this </a:t>
            </a:r>
            <a:r>
              <a:rPr lang="hr-HR" sz="2800" dirty="0" smtClean="0"/>
              <a:t>water </a:t>
            </a:r>
            <a:r>
              <a:rPr lang="hr-HR" sz="2800" dirty="0" smtClean="0"/>
              <a:t>can play </a:t>
            </a:r>
            <a:r>
              <a:rPr lang="hr-HR" sz="2800" dirty="0" smtClean="0"/>
              <a:t>an important </a:t>
            </a:r>
            <a:r>
              <a:rPr lang="hr-HR" sz="2800" dirty="0" smtClean="0"/>
              <a:t>role in </a:t>
            </a:r>
            <a:r>
              <a:rPr lang="hr-HR" sz="2800" dirty="0" smtClean="0"/>
              <a:t>the deep </a:t>
            </a:r>
            <a:r>
              <a:rPr lang="hr-HR" sz="2800" dirty="0" smtClean="0"/>
              <a:t>Adriatic or Mediterranean pits</a:t>
            </a:r>
            <a:endParaRPr lang="hr-HR" sz="2800" dirty="0"/>
          </a:p>
        </p:txBody>
      </p:sp>
      <p:pic>
        <p:nvPicPr>
          <p:cNvPr id="20481" name="Picture 1"/>
          <p:cNvPicPr>
            <a:picLocks noChangeAspect="1" noChangeArrowheads="1"/>
          </p:cNvPicPr>
          <p:nvPr/>
        </p:nvPicPr>
        <p:blipFill>
          <a:blip r:embed="rId2" cstate="print"/>
          <a:srcRect/>
          <a:stretch>
            <a:fillRect/>
          </a:stretch>
        </p:blipFill>
        <p:spPr bwMode="auto">
          <a:xfrm>
            <a:off x="4643438" y="2214554"/>
            <a:ext cx="3786214" cy="3243200"/>
          </a:xfrm>
          <a:prstGeom prst="rect">
            <a:avLst/>
          </a:prstGeom>
          <a:noFill/>
          <a:ln w="9525">
            <a:noFill/>
            <a:miter lim="800000"/>
            <a:headEnd/>
            <a:tailEnd/>
          </a:ln>
          <a:effectLst/>
        </p:spPr>
      </p:pic>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r-HR" dirty="0" smtClean="0"/>
              <a:t>April 2017</a:t>
            </a:r>
            <a:endParaRPr lang="hr-HR" dirty="0"/>
          </a:p>
        </p:txBody>
      </p:sp>
      <p:sp>
        <p:nvSpPr>
          <p:cNvPr id="3" name="Content Placeholder 2"/>
          <p:cNvSpPr>
            <a:spLocks noGrp="1"/>
          </p:cNvSpPr>
          <p:nvPr>
            <p:ph idx="1"/>
          </p:nvPr>
        </p:nvSpPr>
        <p:spPr>
          <a:xfrm>
            <a:off x="500034" y="1500174"/>
            <a:ext cx="3686172" cy="4525963"/>
          </a:xfrm>
        </p:spPr>
        <p:txBody>
          <a:bodyPr>
            <a:noAutofit/>
          </a:bodyPr>
          <a:lstStyle/>
          <a:p>
            <a:r>
              <a:rPr lang="hr-HR" sz="2400" dirty="0" smtClean="0"/>
              <a:t>very dense water was observed at bottom in central and western NA; with highest values close to the Po River delta, over 29.5 kg m</a:t>
            </a:r>
            <a:r>
              <a:rPr lang="hr-HR" sz="2400" baseline="30000" dirty="0" smtClean="0"/>
              <a:t> -3  </a:t>
            </a:r>
            <a:r>
              <a:rPr lang="hr-HR" sz="2400" dirty="0" smtClean="0"/>
              <a:t>at EC003 (29.47 kg m</a:t>
            </a:r>
            <a:r>
              <a:rPr lang="hr-HR" sz="2400" baseline="30000" dirty="0" smtClean="0"/>
              <a:t> </a:t>
            </a:r>
            <a:r>
              <a:rPr lang="hr-HR" sz="1600" baseline="30000" dirty="0" smtClean="0"/>
              <a:t>-3</a:t>
            </a:r>
            <a:r>
              <a:rPr lang="hr-HR" sz="2400" baseline="30000" dirty="0" smtClean="0"/>
              <a:t> </a:t>
            </a:r>
            <a:r>
              <a:rPr lang="hr-HR" sz="2400" dirty="0" smtClean="0"/>
              <a:t>at EC002 and 29.39 kg m</a:t>
            </a:r>
            <a:r>
              <a:rPr lang="hr-HR" sz="2400" baseline="30000" dirty="0" smtClean="0"/>
              <a:t> -3 </a:t>
            </a:r>
            <a:r>
              <a:rPr lang="hr-HR" sz="2400" dirty="0" smtClean="0"/>
              <a:t>at EC001) </a:t>
            </a:r>
            <a:endParaRPr lang="hr-HR" sz="2400" dirty="0"/>
          </a:p>
        </p:txBody>
      </p:sp>
      <p:pic>
        <p:nvPicPr>
          <p:cNvPr id="19457" name="Picture 1"/>
          <p:cNvPicPr>
            <a:picLocks noChangeAspect="1" noChangeArrowheads="1"/>
          </p:cNvPicPr>
          <p:nvPr/>
        </p:nvPicPr>
        <p:blipFill>
          <a:blip r:embed="rId2" cstate="print"/>
          <a:srcRect/>
          <a:stretch>
            <a:fillRect/>
          </a:stretch>
        </p:blipFill>
        <p:spPr bwMode="auto">
          <a:xfrm>
            <a:off x="4071934" y="1214422"/>
            <a:ext cx="3871764" cy="5120499"/>
          </a:xfrm>
          <a:prstGeom prst="rect">
            <a:avLst/>
          </a:prstGeom>
          <a:noFill/>
          <a:ln w="9525">
            <a:noFill/>
            <a:miter lim="800000"/>
            <a:headEnd/>
            <a:tailEnd/>
          </a:ln>
          <a:effectLst/>
        </p:spPr>
      </p:pic>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r-HR" dirty="0" smtClean="0"/>
              <a:t>April 2017</a:t>
            </a:r>
            <a:endParaRPr lang="hr-HR" dirty="0"/>
          </a:p>
        </p:txBody>
      </p:sp>
      <p:sp>
        <p:nvSpPr>
          <p:cNvPr id="3" name="Content Placeholder 2"/>
          <p:cNvSpPr>
            <a:spLocks noGrp="1"/>
          </p:cNvSpPr>
          <p:nvPr>
            <p:ph idx="1"/>
          </p:nvPr>
        </p:nvSpPr>
        <p:spPr/>
        <p:txBody>
          <a:bodyPr>
            <a:normAutofit/>
          </a:bodyPr>
          <a:lstStyle/>
          <a:p>
            <a:r>
              <a:rPr lang="hr-HR" sz="2600" dirty="0" smtClean="0"/>
              <a:t>dense</a:t>
            </a:r>
            <a:r>
              <a:rPr lang="en-US" sz="2600" dirty="0" smtClean="0"/>
              <a:t> water </a:t>
            </a:r>
            <a:r>
              <a:rPr lang="hr-HR" sz="2600" dirty="0" smtClean="0"/>
              <a:t>(29.52) and high salinity (38.6) water </a:t>
            </a:r>
            <a:r>
              <a:rPr lang="en-US" sz="2600" dirty="0" smtClean="0"/>
              <a:t>at bottom of EC003</a:t>
            </a:r>
            <a:r>
              <a:rPr lang="hr-HR" sz="2600" dirty="0" smtClean="0"/>
              <a:t> station closest to the Po delta evidence outfow of winter dense water from the NA, possibly from the eastern part (where the densiest and more saline water was found in February)</a:t>
            </a: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r-HR" dirty="0" smtClean="0"/>
              <a:t>April 2017</a:t>
            </a:r>
            <a:endParaRPr lang="hr-HR" dirty="0"/>
          </a:p>
        </p:txBody>
      </p:sp>
      <p:sp>
        <p:nvSpPr>
          <p:cNvPr id="3" name="Content Placeholder 2"/>
          <p:cNvSpPr>
            <a:spLocks noGrp="1"/>
          </p:cNvSpPr>
          <p:nvPr>
            <p:ph idx="1"/>
          </p:nvPr>
        </p:nvSpPr>
        <p:spPr/>
        <p:txBody>
          <a:bodyPr>
            <a:normAutofit fontScale="92500"/>
          </a:bodyPr>
          <a:lstStyle/>
          <a:p>
            <a:r>
              <a:rPr lang="hr-HR" sz="2400" dirty="0" smtClean="0"/>
              <a:t>dense </a:t>
            </a:r>
            <a:r>
              <a:rPr lang="hr-HR" sz="2400" dirty="0" smtClean="0"/>
              <a:t>water was characterised by high abundance and high diversity of phytoplankton and lower nutrient concentration; chlorophyll is above the February median value; heterotrophic bacteria were lower and cyanobacteria well above February averages at SJ101 and SJ107; heterotrophic nanoflagelates seem to be very abundant as well; dissolved organic carbon was similar (av. 1.053 mg/l) as in February at SJ101 and SJ107 (av. 1.012) while  particulate organic carbon POC was somewhat lower (0.063 mg/l) in comparisson </a:t>
            </a:r>
            <a:r>
              <a:rPr lang="hr-HR" sz="2400" dirty="0" smtClean="0"/>
              <a:t>to </a:t>
            </a:r>
            <a:r>
              <a:rPr lang="hr-HR" sz="2400" dirty="0" smtClean="0"/>
              <a:t>0.124 (av. for  SJ101 i SJ107) </a:t>
            </a:r>
            <a:br>
              <a:rPr lang="hr-HR" sz="2400" dirty="0" smtClean="0"/>
            </a:br>
            <a:r>
              <a:rPr lang="hr-HR" sz="2400" dirty="0" smtClean="0"/>
              <a:t/>
            </a:r>
            <a:br>
              <a:rPr lang="hr-HR" sz="2400" dirty="0" smtClean="0"/>
            </a:br>
            <a:r>
              <a:rPr lang="hr-HR" sz="2400" dirty="0" smtClean="0"/>
              <a:t/>
            </a:r>
            <a:br>
              <a:rPr lang="hr-HR" sz="2400" dirty="0" smtClean="0"/>
            </a:br>
            <a:r>
              <a:rPr lang="hr-HR" sz="2400" dirty="0" smtClean="0"/>
              <a:t/>
            </a:r>
            <a:br>
              <a:rPr lang="hr-HR" sz="2400" dirty="0" smtClean="0"/>
            </a:br>
            <a:endParaRPr lang="hr-HR" sz="2400" dirty="0" smtClean="0"/>
          </a:p>
          <a:p>
            <a:pPr>
              <a:buNone/>
            </a:pPr>
            <a:endParaRPr lang="hr-HR" sz="2400" dirty="0" smtClean="0"/>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r-HR" dirty="0" smtClean="0"/>
              <a:t>Conclusion I</a:t>
            </a:r>
            <a:endParaRPr lang="hr-HR" dirty="0"/>
          </a:p>
        </p:txBody>
      </p:sp>
      <p:sp>
        <p:nvSpPr>
          <p:cNvPr id="3" name="Content Placeholder 2"/>
          <p:cNvSpPr>
            <a:spLocks noGrp="1"/>
          </p:cNvSpPr>
          <p:nvPr>
            <p:ph idx="1"/>
          </p:nvPr>
        </p:nvSpPr>
        <p:spPr/>
        <p:txBody>
          <a:bodyPr>
            <a:normAutofit/>
          </a:bodyPr>
          <a:lstStyle/>
          <a:p>
            <a:r>
              <a:rPr lang="hr-HR" sz="2400" dirty="0" smtClean="0"/>
              <a:t>we observed relatively high bio-production in </a:t>
            </a:r>
            <a:r>
              <a:rPr lang="hr-HR" sz="2400" dirty="0" smtClean="0"/>
              <a:t>the winter </a:t>
            </a:r>
            <a:r>
              <a:rPr lang="hr-HR" sz="2400" dirty="0" smtClean="0"/>
              <a:t>season </a:t>
            </a:r>
            <a:r>
              <a:rPr lang="hr-HR" sz="2400" dirty="0" smtClean="0"/>
              <a:t>of 2017 </a:t>
            </a:r>
            <a:r>
              <a:rPr lang="hr-HR" sz="2400" dirty="0" smtClean="0"/>
              <a:t>due to spreading of freshened riverine Po waters towards east in conditions of very high density and salinity;</a:t>
            </a:r>
          </a:p>
          <a:p>
            <a:r>
              <a:rPr lang="hr-HR" sz="2400" dirty="0" smtClean="0"/>
              <a:t>it seems that </a:t>
            </a:r>
            <a:r>
              <a:rPr lang="hr-HR" sz="2400" dirty="0" smtClean="0"/>
              <a:t>the </a:t>
            </a:r>
            <a:r>
              <a:rPr lang="hr-HR" sz="2400" dirty="0" smtClean="0"/>
              <a:t>winter </a:t>
            </a:r>
            <a:r>
              <a:rPr lang="hr-HR" sz="2400" dirty="0" smtClean="0"/>
              <a:t>of 2017 </a:t>
            </a:r>
            <a:r>
              <a:rPr lang="hr-HR" sz="2400" dirty="0" smtClean="0"/>
              <a:t>was of </a:t>
            </a:r>
            <a:r>
              <a:rPr lang="hr-HR" sz="2400" dirty="0" smtClean="0"/>
              <a:t>A </a:t>
            </a:r>
            <a:r>
              <a:rPr lang="hr-HR" sz="2400" dirty="0" smtClean="0"/>
              <a:t>type</a:t>
            </a: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Autofit/>
          </a:bodyPr>
          <a:lstStyle/>
          <a:p>
            <a:pPr eaLnBrk="1" fontAlgn="auto" hangingPunct="1">
              <a:spcAft>
                <a:spcPts val="0"/>
              </a:spcAft>
              <a:defRPr/>
            </a:pPr>
            <a:r>
              <a:rPr lang="hr-HR" sz="3600" b="1" dirty="0" smtClean="0">
                <a:latin typeface="Arial" pitchFamily="34" charset="0"/>
                <a:cs typeface="Arial" pitchFamily="34" charset="0"/>
              </a:rPr>
              <a:t>Hypothesized circulation patterns in winters </a:t>
            </a:r>
            <a:r>
              <a:rPr lang="hr-HR" sz="3600" b="1" dirty="0" smtClean="0">
                <a:latin typeface="Arial" pitchFamily="34" charset="0"/>
                <a:cs typeface="Arial" pitchFamily="34" charset="0"/>
              </a:rPr>
              <a:t>of A </a:t>
            </a:r>
            <a:r>
              <a:rPr lang="hr-HR" sz="3600" b="1" dirty="0" smtClean="0">
                <a:latin typeface="Arial" pitchFamily="34" charset="0"/>
                <a:cs typeface="Arial" pitchFamily="34" charset="0"/>
              </a:rPr>
              <a:t>and B type:</a:t>
            </a:r>
            <a:endParaRPr lang="hr-HR" sz="3600" b="1" dirty="0">
              <a:latin typeface="Arial" pitchFamily="34" charset="0"/>
              <a:cs typeface="Arial" pitchFamily="34" charset="0"/>
            </a:endParaRPr>
          </a:p>
        </p:txBody>
      </p:sp>
      <p:sp>
        <p:nvSpPr>
          <p:cNvPr id="3" name="Content Placeholder 2"/>
          <p:cNvSpPr>
            <a:spLocks noGrp="1"/>
          </p:cNvSpPr>
          <p:nvPr>
            <p:ph idx="1"/>
          </p:nvPr>
        </p:nvSpPr>
        <p:spPr/>
        <p:txBody>
          <a:bodyPr rtlCol="0">
            <a:normAutofit lnSpcReduction="10000"/>
          </a:bodyPr>
          <a:lstStyle/>
          <a:p>
            <a:pPr eaLnBrk="1" fontAlgn="auto" hangingPunct="1">
              <a:spcAft>
                <a:spcPts val="0"/>
              </a:spcAft>
              <a:buFont typeface="Arial" pitchFamily="34" charset="0"/>
              <a:buChar char="•"/>
              <a:defRPr/>
            </a:pPr>
            <a:endParaRPr lang="hr-HR" dirty="0" smtClean="0"/>
          </a:p>
          <a:p>
            <a:pPr eaLnBrk="1" fontAlgn="auto" hangingPunct="1">
              <a:spcAft>
                <a:spcPts val="0"/>
              </a:spcAft>
              <a:buFont typeface="Arial" pitchFamily="34" charset="0"/>
              <a:buChar char="•"/>
              <a:defRPr/>
            </a:pPr>
            <a:endParaRPr lang="hr-HR" dirty="0"/>
          </a:p>
          <a:p>
            <a:pPr eaLnBrk="1" fontAlgn="auto" hangingPunct="1">
              <a:spcAft>
                <a:spcPts val="0"/>
              </a:spcAft>
              <a:buFont typeface="Arial" pitchFamily="34" charset="0"/>
              <a:buChar char="•"/>
              <a:defRPr/>
            </a:pPr>
            <a:endParaRPr lang="hr-HR" dirty="0" smtClean="0"/>
          </a:p>
          <a:p>
            <a:pPr eaLnBrk="1" fontAlgn="auto" hangingPunct="1">
              <a:spcAft>
                <a:spcPts val="0"/>
              </a:spcAft>
              <a:buFont typeface="Arial" pitchFamily="34" charset="0"/>
              <a:buChar char="•"/>
              <a:defRPr/>
            </a:pPr>
            <a:endParaRPr lang="hr-HR" dirty="0"/>
          </a:p>
          <a:p>
            <a:pPr eaLnBrk="1" fontAlgn="auto" hangingPunct="1">
              <a:spcAft>
                <a:spcPts val="0"/>
              </a:spcAft>
              <a:buFont typeface="Arial" pitchFamily="34" charset="0"/>
              <a:buChar char="•"/>
              <a:defRPr/>
            </a:pPr>
            <a:endParaRPr lang="hr-HR" dirty="0" smtClean="0"/>
          </a:p>
          <a:p>
            <a:pPr eaLnBrk="1" fontAlgn="auto" hangingPunct="1">
              <a:spcAft>
                <a:spcPts val="0"/>
              </a:spcAft>
              <a:buFont typeface="Arial" pitchFamily="34" charset="0"/>
              <a:buChar char="•"/>
              <a:defRPr/>
            </a:pPr>
            <a:endParaRPr lang="hr-HR" dirty="0"/>
          </a:p>
          <a:p>
            <a:pPr eaLnBrk="1" fontAlgn="auto" hangingPunct="1">
              <a:spcAft>
                <a:spcPts val="0"/>
              </a:spcAft>
              <a:buFont typeface="Arial" pitchFamily="34" charset="0"/>
              <a:buChar char="•"/>
              <a:defRPr/>
            </a:pPr>
            <a:endParaRPr lang="hr-HR" dirty="0" smtClean="0"/>
          </a:p>
          <a:p>
            <a:pPr eaLnBrk="1" fontAlgn="auto" hangingPunct="1">
              <a:spcAft>
                <a:spcPts val="0"/>
              </a:spcAft>
              <a:buFont typeface="Arial" pitchFamily="34" charset="0"/>
              <a:buNone/>
              <a:defRPr/>
            </a:pPr>
            <a:r>
              <a:rPr lang="hr-HR" b="1" dirty="0" smtClean="0">
                <a:solidFill>
                  <a:srgbClr val="0000A4"/>
                </a:solidFill>
              </a:rPr>
              <a:t>                      </a:t>
            </a:r>
            <a:r>
              <a:rPr lang="hr-HR" b="1" dirty="0" smtClean="0"/>
              <a:t>type A                  type B</a:t>
            </a:r>
            <a:endParaRPr lang="hr-HR" b="1" dirty="0"/>
          </a:p>
        </p:txBody>
      </p:sp>
      <p:pic>
        <p:nvPicPr>
          <p:cNvPr id="2051" name="Picture 3"/>
          <p:cNvPicPr>
            <a:picLocks noChangeAspect="1" noChangeArrowheads="1"/>
          </p:cNvPicPr>
          <p:nvPr/>
        </p:nvPicPr>
        <p:blipFill>
          <a:blip r:embed="rId2"/>
          <a:srcRect/>
          <a:stretch>
            <a:fillRect/>
          </a:stretch>
        </p:blipFill>
        <p:spPr bwMode="auto">
          <a:xfrm>
            <a:off x="1905000" y="1452563"/>
            <a:ext cx="5334000" cy="3952875"/>
          </a:xfrm>
          <a:prstGeom prst="rect">
            <a:avLst/>
          </a:prstGeom>
          <a:solidFill>
            <a:schemeClr val="tx2">
              <a:lumMod val="40000"/>
              <a:lumOff val="60000"/>
            </a:schemeClr>
          </a:solidFill>
          <a:ln>
            <a:noFill/>
          </a:ln>
          <a:effectLst/>
          <a:extLst/>
        </p:spPr>
      </p:pic>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r-HR" dirty="0" smtClean="0"/>
              <a:t>Conclusion II</a:t>
            </a:r>
            <a:endParaRPr lang="hr-HR" dirty="0"/>
          </a:p>
        </p:txBody>
      </p:sp>
      <p:sp>
        <p:nvSpPr>
          <p:cNvPr id="3" name="Content Placeholder 2"/>
          <p:cNvSpPr>
            <a:spLocks noGrp="1"/>
          </p:cNvSpPr>
          <p:nvPr>
            <p:ph idx="1"/>
          </p:nvPr>
        </p:nvSpPr>
        <p:spPr/>
        <p:txBody>
          <a:bodyPr>
            <a:normAutofit/>
          </a:bodyPr>
          <a:lstStyle/>
          <a:p>
            <a:r>
              <a:rPr lang="hr-HR" sz="2400" dirty="0" smtClean="0"/>
              <a:t>bottom dense water flowing out of the NA was </a:t>
            </a:r>
            <a:r>
              <a:rPr lang="hr-HR" sz="2400" dirty="0" smtClean="0"/>
              <a:t>lower </a:t>
            </a:r>
            <a:r>
              <a:rPr lang="hr-HR" sz="2400" dirty="0" smtClean="0"/>
              <a:t>in nutrient </a:t>
            </a:r>
            <a:r>
              <a:rPr lang="hr-HR" sz="2400" dirty="0" smtClean="0"/>
              <a:t>concentration </a:t>
            </a:r>
            <a:r>
              <a:rPr lang="hr-HR" sz="2400" dirty="0" smtClean="0"/>
              <a:t>but high in (micro) </a:t>
            </a:r>
            <a:r>
              <a:rPr lang="hr-HR" sz="2400" dirty="0" smtClean="0"/>
              <a:t>bioproduction</a:t>
            </a:r>
            <a:endParaRPr lang="hr-HR" sz="2400" dirty="0" smtClean="0"/>
          </a:p>
          <a:p>
            <a:pPr>
              <a:buNone/>
            </a:pPr>
            <a:endParaRPr lang="hr-HR" sz="2400" dirty="0"/>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r-HR" dirty="0" smtClean="0"/>
              <a:t>Future work</a:t>
            </a:r>
            <a:endParaRPr lang="hr-HR" dirty="0"/>
          </a:p>
        </p:txBody>
      </p:sp>
      <p:sp>
        <p:nvSpPr>
          <p:cNvPr id="3" name="Content Placeholder 2"/>
          <p:cNvSpPr>
            <a:spLocks noGrp="1"/>
          </p:cNvSpPr>
          <p:nvPr>
            <p:ph idx="1"/>
          </p:nvPr>
        </p:nvSpPr>
        <p:spPr/>
        <p:txBody>
          <a:bodyPr/>
          <a:lstStyle/>
          <a:p>
            <a:r>
              <a:rPr lang="hr-HR" dirty="0" smtClean="0"/>
              <a:t>we will try to model the situation we described and analysed here</a:t>
            </a:r>
            <a:endParaRPr lang="hr-HR"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p:nvPr>
        </p:nvSpPr>
        <p:spPr>
          <a:xfrm>
            <a:off x="428596" y="285728"/>
            <a:ext cx="8229600" cy="1143000"/>
          </a:xfrm>
        </p:spPr>
        <p:txBody>
          <a:bodyPr/>
          <a:lstStyle/>
          <a:p>
            <a:pPr eaLnBrk="1" hangingPunct="1"/>
            <a:r>
              <a:rPr lang="hr-HR" sz="4000" b="1" dirty="0" smtClean="0">
                <a:latin typeface="Arial" charset="0"/>
                <a:cs typeface="Arial" charset="0"/>
              </a:rPr>
              <a:t>Northern Adriatic (NA)</a:t>
            </a:r>
            <a:endParaRPr lang="hr-HR" sz="4000" dirty="0" smtClean="0">
              <a:latin typeface="Arial" charset="0"/>
              <a:cs typeface="Arial" charset="0"/>
            </a:endParaRPr>
          </a:p>
        </p:txBody>
      </p:sp>
      <p:sp>
        <p:nvSpPr>
          <p:cNvPr id="3" name="Content Placeholder 2"/>
          <p:cNvSpPr>
            <a:spLocks noGrp="1"/>
          </p:cNvSpPr>
          <p:nvPr>
            <p:ph idx="1"/>
          </p:nvPr>
        </p:nvSpPr>
        <p:spPr>
          <a:xfrm>
            <a:off x="373063" y="1562100"/>
            <a:ext cx="4432300" cy="4464050"/>
          </a:xfrm>
        </p:spPr>
        <p:txBody>
          <a:bodyPr rtlCol="0">
            <a:noAutofit/>
          </a:bodyPr>
          <a:lstStyle/>
          <a:p>
            <a:pPr eaLnBrk="1" fontAlgn="auto" hangingPunct="1">
              <a:spcAft>
                <a:spcPts val="0"/>
              </a:spcAft>
              <a:buFont typeface="Arial" pitchFamily="34" charset="0"/>
              <a:buChar char="•"/>
              <a:defRPr/>
            </a:pPr>
            <a:r>
              <a:rPr lang="hr-HR" sz="2200" dirty="0" smtClean="0">
                <a:latin typeface="Arial" pitchFamily="34" charset="0"/>
                <a:cs typeface="Arial" pitchFamily="34" charset="0"/>
              </a:rPr>
              <a:t>NA is </a:t>
            </a:r>
            <a:r>
              <a:rPr lang="hr-HR" sz="2200" dirty="0" smtClean="0">
                <a:latin typeface="Arial" pitchFamily="34" charset="0"/>
                <a:cs typeface="Arial" pitchFamily="34" charset="0"/>
              </a:rPr>
              <a:t>a shallow </a:t>
            </a:r>
            <a:r>
              <a:rPr lang="hr-HR" sz="2200" dirty="0" smtClean="0">
                <a:latin typeface="Arial" pitchFamily="34" charset="0"/>
                <a:cs typeface="Arial" pitchFamily="34" charset="0"/>
              </a:rPr>
              <a:t>(down to 50 m) northernmost  part of Adriatic</a:t>
            </a:r>
          </a:p>
          <a:p>
            <a:pPr eaLnBrk="1" fontAlgn="auto" hangingPunct="1">
              <a:spcAft>
                <a:spcPts val="0"/>
              </a:spcAft>
              <a:buFont typeface="Arial" pitchFamily="34" charset="0"/>
              <a:buChar char="•"/>
              <a:defRPr/>
            </a:pPr>
            <a:r>
              <a:rPr lang="hr-HR" sz="2200" dirty="0" smtClean="0">
                <a:latin typeface="Arial" pitchFamily="34" charset="0"/>
                <a:cs typeface="Arial" pitchFamily="34" charset="0"/>
              </a:rPr>
              <a:t>can be influenced by low salinity and nutrient rich waters from </a:t>
            </a:r>
            <a:r>
              <a:rPr lang="hr-HR" sz="2200" dirty="0" smtClean="0">
                <a:latin typeface="Arial" pitchFamily="34" charset="0"/>
                <a:cs typeface="Arial" pitchFamily="34" charset="0"/>
              </a:rPr>
              <a:t>the Po </a:t>
            </a:r>
            <a:r>
              <a:rPr lang="hr-HR" sz="2200" dirty="0" smtClean="0">
                <a:latin typeface="Arial" pitchFamily="34" charset="0"/>
                <a:cs typeface="Arial" pitchFamily="34" charset="0"/>
              </a:rPr>
              <a:t>River delta area</a:t>
            </a:r>
          </a:p>
          <a:p>
            <a:pPr eaLnBrk="1" fontAlgn="auto" hangingPunct="1">
              <a:spcAft>
                <a:spcPts val="0"/>
              </a:spcAft>
              <a:buFont typeface="Arial" pitchFamily="34" charset="0"/>
              <a:buChar char="•"/>
              <a:defRPr/>
            </a:pPr>
            <a:endParaRPr lang="hr-HR" sz="2200" dirty="0" smtClean="0">
              <a:solidFill>
                <a:srgbClr val="0000A4"/>
              </a:solidFill>
              <a:latin typeface="Arial" pitchFamily="34" charset="0"/>
              <a:cs typeface="Arial" pitchFamily="34" charset="0"/>
            </a:endParaRPr>
          </a:p>
          <a:p>
            <a:pPr marL="0" indent="0" eaLnBrk="1" fontAlgn="auto" hangingPunct="1">
              <a:spcAft>
                <a:spcPts val="0"/>
              </a:spcAft>
              <a:buFont typeface="Arial" pitchFamily="34" charset="0"/>
              <a:buNone/>
              <a:defRPr/>
            </a:pPr>
            <a:endParaRPr lang="hr-HR" sz="2400" dirty="0" smtClean="0">
              <a:solidFill>
                <a:schemeClr val="tx2">
                  <a:lumMod val="50000"/>
                </a:schemeClr>
              </a:solidFill>
              <a:latin typeface="Arial" pitchFamily="34" charset="0"/>
              <a:cs typeface="Arial" pitchFamily="34" charset="0"/>
            </a:endParaRPr>
          </a:p>
        </p:txBody>
      </p:sp>
      <p:pic>
        <p:nvPicPr>
          <p:cNvPr id="4100" name="Picture 173"/>
          <p:cNvPicPr>
            <a:picLocks noChangeAspect="1" noChangeArrowheads="1"/>
          </p:cNvPicPr>
          <p:nvPr/>
        </p:nvPicPr>
        <p:blipFill>
          <a:blip r:embed="rId2"/>
          <a:srcRect/>
          <a:stretch>
            <a:fillRect/>
          </a:stretch>
        </p:blipFill>
        <p:spPr bwMode="auto">
          <a:xfrm>
            <a:off x="4806950" y="1473200"/>
            <a:ext cx="3778250" cy="4252913"/>
          </a:xfrm>
          <a:prstGeom prst="rect">
            <a:avLst/>
          </a:prstGeom>
          <a:noFill/>
          <a:ln w="9525">
            <a:noFill/>
            <a:miter lim="800000"/>
            <a:headEnd/>
            <a:tailEnd/>
          </a:ln>
        </p:spPr>
      </p:pic>
      <p:sp>
        <p:nvSpPr>
          <p:cNvPr id="4103" name="Rectangle 16"/>
          <p:cNvSpPr>
            <a:spLocks noChangeArrowheads="1"/>
          </p:cNvSpPr>
          <p:nvPr/>
        </p:nvSpPr>
        <p:spPr bwMode="auto">
          <a:xfrm>
            <a:off x="4806950" y="5689600"/>
            <a:ext cx="3778250" cy="646113"/>
          </a:xfrm>
          <a:prstGeom prst="rect">
            <a:avLst/>
          </a:prstGeom>
          <a:noFill/>
          <a:ln w="9525">
            <a:noFill/>
            <a:miter lim="800000"/>
            <a:headEnd/>
            <a:tailEnd/>
          </a:ln>
        </p:spPr>
        <p:txBody>
          <a:bodyPr>
            <a:spAutoFit/>
          </a:bodyPr>
          <a:lstStyle/>
          <a:p>
            <a:pPr algn="just"/>
            <a:r>
              <a:rPr lang="hr-HR" b="1" dirty="0" smtClean="0"/>
              <a:t>Figure: </a:t>
            </a:r>
            <a:r>
              <a:rPr lang="hr-HR" b="1" dirty="0"/>
              <a:t>Map of the region with position of standard stations. </a:t>
            </a:r>
            <a:endParaRPr lang="hr-HR" b="1" dirty="0">
              <a:latin typeface="Calibri" pitchFamily="34" charset="0"/>
            </a:endParaRP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r-HR" dirty="0" smtClean="0"/>
              <a:t>Acknowledgement</a:t>
            </a:r>
            <a:endParaRPr lang="hr-HR" dirty="0"/>
          </a:p>
        </p:txBody>
      </p:sp>
      <p:sp>
        <p:nvSpPr>
          <p:cNvPr id="3" name="Content Placeholder 2"/>
          <p:cNvSpPr>
            <a:spLocks noGrp="1"/>
          </p:cNvSpPr>
          <p:nvPr>
            <p:ph idx="1"/>
          </p:nvPr>
        </p:nvSpPr>
        <p:spPr/>
        <p:txBody>
          <a:bodyPr/>
          <a:lstStyle/>
          <a:p>
            <a:r>
              <a:rPr lang="en-US" sz="2800" dirty="0" smtClean="0"/>
              <a:t>This work has been supported in part by Croatian Science Foundation under the projects</a:t>
            </a:r>
            <a:r>
              <a:rPr lang="hr-HR" sz="2800" dirty="0" smtClean="0"/>
              <a:t> EcoRENA (</a:t>
            </a:r>
            <a:r>
              <a:rPr lang="en-GB" sz="2800" dirty="0" smtClean="0"/>
              <a:t>Ecological response of northern Adriatic to climatic changes and anthropogenic </a:t>
            </a:r>
            <a:r>
              <a:rPr lang="en-GB" sz="2800" dirty="0" smtClean="0"/>
              <a:t>impact</a:t>
            </a:r>
            <a:r>
              <a:rPr lang="hr-HR" sz="2800" dirty="0" smtClean="0"/>
              <a:t>), SPHERE (</a:t>
            </a:r>
            <a:r>
              <a:rPr lang="en-US" sz="2800" dirty="0" smtClean="0"/>
              <a:t>The </a:t>
            </a:r>
            <a:r>
              <a:rPr lang="en-US" sz="2800" dirty="0" err="1" smtClean="0"/>
              <a:t>Sulphur</a:t>
            </a:r>
            <a:r>
              <a:rPr lang="en-US" sz="2800" dirty="0" smtClean="0"/>
              <a:t> and Carbon Dynamics in the Sea- and Fresh-Water </a:t>
            </a:r>
            <a:r>
              <a:rPr lang="en-US" sz="2800" dirty="0" smtClean="0"/>
              <a:t>Environment</a:t>
            </a:r>
            <a:r>
              <a:rPr lang="hr-HR" sz="2800" dirty="0" smtClean="0"/>
              <a:t>) and ADAM-ADRIA (</a:t>
            </a:r>
            <a:r>
              <a:rPr lang="en-US" sz="2800" dirty="0" smtClean="0"/>
              <a:t>Advanced Data Assimilation Methods and Measurements in the Adriatic </a:t>
            </a:r>
            <a:r>
              <a:rPr lang="en-US" sz="2800" dirty="0" smtClean="0"/>
              <a:t>Sea</a:t>
            </a:r>
            <a:r>
              <a:rPr lang="hr-HR" sz="2800" dirty="0" smtClean="0"/>
              <a:t>; </a:t>
            </a:r>
            <a:r>
              <a:rPr lang="hr-HR" sz="2800" dirty="0" smtClean="0"/>
              <a:t>HRZZ-IP-2013-5928)</a:t>
            </a:r>
            <a:r>
              <a:rPr lang="en-US" sz="2800" dirty="0" smtClean="0"/>
              <a:t> </a:t>
            </a:r>
            <a:endParaRPr lang="hr-HR" sz="2800" dirty="0" smtClean="0"/>
          </a:p>
          <a:p>
            <a:endParaRPr lang="hr-HR" dirty="0"/>
          </a:p>
        </p:txBody>
      </p:sp>
      <p:pic>
        <p:nvPicPr>
          <p:cNvPr id="9218" name="Picture 2" descr="HRZZ - Hrvatska zaklada za znanost"/>
          <p:cNvPicPr>
            <a:picLocks noChangeAspect="1" noChangeArrowheads="1"/>
          </p:cNvPicPr>
          <p:nvPr/>
        </p:nvPicPr>
        <p:blipFill>
          <a:blip r:embed="rId2"/>
          <a:srcRect/>
          <a:stretch>
            <a:fillRect/>
          </a:stretch>
        </p:blipFill>
        <p:spPr bwMode="auto">
          <a:xfrm>
            <a:off x="7000892" y="571480"/>
            <a:ext cx="1857375" cy="771525"/>
          </a:xfrm>
          <a:prstGeom prst="rect">
            <a:avLst/>
          </a:prstGeom>
          <a:noFill/>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p:nvPr>
        </p:nvSpPr>
        <p:spPr>
          <a:xfrm>
            <a:off x="428596" y="285728"/>
            <a:ext cx="8229600" cy="1143000"/>
          </a:xfrm>
        </p:spPr>
        <p:txBody>
          <a:bodyPr/>
          <a:lstStyle/>
          <a:p>
            <a:pPr eaLnBrk="1" hangingPunct="1"/>
            <a:r>
              <a:rPr lang="hr-HR" sz="4000" b="1" dirty="0" smtClean="0">
                <a:latin typeface="Arial" charset="0"/>
                <a:cs typeface="Arial" charset="0"/>
              </a:rPr>
              <a:t>Northern Adriatic (NA)</a:t>
            </a:r>
            <a:endParaRPr lang="hr-HR" sz="4000" dirty="0" smtClean="0">
              <a:latin typeface="Arial" charset="0"/>
              <a:cs typeface="Arial" charset="0"/>
            </a:endParaRPr>
          </a:p>
        </p:txBody>
      </p:sp>
      <p:sp>
        <p:nvSpPr>
          <p:cNvPr id="3" name="Content Placeholder 2"/>
          <p:cNvSpPr>
            <a:spLocks noGrp="1"/>
          </p:cNvSpPr>
          <p:nvPr>
            <p:ph idx="1"/>
          </p:nvPr>
        </p:nvSpPr>
        <p:spPr>
          <a:xfrm>
            <a:off x="373063" y="1562100"/>
            <a:ext cx="4432300" cy="4464050"/>
          </a:xfrm>
        </p:spPr>
        <p:txBody>
          <a:bodyPr rtlCol="0">
            <a:noAutofit/>
          </a:bodyPr>
          <a:lstStyle/>
          <a:p>
            <a:pPr eaLnBrk="1" fontAlgn="auto" hangingPunct="1">
              <a:spcAft>
                <a:spcPts val="0"/>
              </a:spcAft>
              <a:buFont typeface="Arial" pitchFamily="34" charset="0"/>
              <a:buChar char="•"/>
              <a:defRPr/>
            </a:pPr>
            <a:r>
              <a:rPr lang="hr-HR" sz="2200" dirty="0" smtClean="0">
                <a:latin typeface="Arial" pitchFamily="34" charset="0"/>
                <a:cs typeface="Arial" pitchFamily="34" charset="0"/>
              </a:rPr>
              <a:t>region of dense water formation</a:t>
            </a:r>
          </a:p>
          <a:p>
            <a:pPr eaLnBrk="1" fontAlgn="auto" hangingPunct="1">
              <a:spcAft>
                <a:spcPts val="0"/>
              </a:spcAft>
              <a:buFont typeface="Arial" pitchFamily="34" charset="0"/>
              <a:buChar char="•"/>
              <a:defRPr/>
            </a:pPr>
            <a:r>
              <a:rPr lang="hr-HR" sz="2200" dirty="0" smtClean="0">
                <a:latin typeface="Arial" pitchFamily="34" charset="0"/>
                <a:cs typeface="Arial" pitchFamily="34" charset="0"/>
              </a:rPr>
              <a:t>dense water flows out of NA and fills </a:t>
            </a:r>
            <a:r>
              <a:rPr lang="hr-HR" sz="2200" dirty="0" smtClean="0">
                <a:latin typeface="Arial" pitchFamily="34" charset="0"/>
                <a:cs typeface="Arial" pitchFamily="34" charset="0"/>
              </a:rPr>
              <a:t>the deepest </a:t>
            </a:r>
            <a:r>
              <a:rPr lang="hr-HR" sz="2200" dirty="0" smtClean="0">
                <a:latin typeface="Arial" pitchFamily="34" charset="0"/>
                <a:cs typeface="Arial" pitchFamily="34" charset="0"/>
              </a:rPr>
              <a:t>Adriatic and Mediterranean pits</a:t>
            </a:r>
          </a:p>
          <a:p>
            <a:pPr eaLnBrk="1" fontAlgn="auto" hangingPunct="1">
              <a:spcAft>
                <a:spcPts val="0"/>
              </a:spcAft>
              <a:buFont typeface="Arial" pitchFamily="34" charset="0"/>
              <a:buChar char="•"/>
              <a:defRPr/>
            </a:pPr>
            <a:r>
              <a:rPr lang="hr-HR" sz="2200" dirty="0" smtClean="0">
                <a:latin typeface="Arial" pitchFamily="34" charset="0"/>
                <a:cs typeface="Arial" pitchFamily="34" charset="0"/>
              </a:rPr>
              <a:t>NA dense water </a:t>
            </a:r>
            <a:r>
              <a:rPr lang="hr-HR" sz="2200" dirty="0" smtClean="0">
                <a:latin typeface="Arial" pitchFamily="34" charset="0"/>
                <a:cs typeface="Arial" pitchFamily="34" charset="0"/>
              </a:rPr>
              <a:t>impacts the biogeochemical processes in a </a:t>
            </a:r>
            <a:r>
              <a:rPr lang="hr-HR" sz="2200" dirty="0" smtClean="0">
                <a:latin typeface="Arial" pitchFamily="34" charset="0"/>
                <a:cs typeface="Arial" pitchFamily="34" charset="0"/>
              </a:rPr>
              <a:t>large area</a:t>
            </a:r>
          </a:p>
          <a:p>
            <a:pPr eaLnBrk="1" fontAlgn="auto" hangingPunct="1">
              <a:spcAft>
                <a:spcPts val="0"/>
              </a:spcAft>
              <a:buFont typeface="Arial" pitchFamily="34" charset="0"/>
              <a:buChar char="•"/>
              <a:defRPr/>
            </a:pPr>
            <a:endParaRPr lang="hr-HR" sz="2200" dirty="0" smtClean="0">
              <a:solidFill>
                <a:srgbClr val="0000A4"/>
              </a:solidFill>
              <a:latin typeface="Arial" pitchFamily="34" charset="0"/>
              <a:cs typeface="Arial" pitchFamily="34" charset="0"/>
            </a:endParaRPr>
          </a:p>
          <a:p>
            <a:pPr marL="0" indent="0" eaLnBrk="1" fontAlgn="auto" hangingPunct="1">
              <a:spcAft>
                <a:spcPts val="0"/>
              </a:spcAft>
              <a:buFont typeface="Arial" pitchFamily="34" charset="0"/>
              <a:buNone/>
              <a:defRPr/>
            </a:pPr>
            <a:endParaRPr lang="hr-HR" sz="2400" dirty="0" smtClean="0">
              <a:solidFill>
                <a:schemeClr val="tx2">
                  <a:lumMod val="50000"/>
                </a:schemeClr>
              </a:solidFill>
              <a:latin typeface="Arial" pitchFamily="34" charset="0"/>
              <a:cs typeface="Arial" pitchFamily="34" charset="0"/>
            </a:endParaRPr>
          </a:p>
        </p:txBody>
      </p:sp>
      <p:pic>
        <p:nvPicPr>
          <p:cNvPr id="4100" name="Picture 173"/>
          <p:cNvPicPr>
            <a:picLocks noChangeAspect="1" noChangeArrowheads="1"/>
          </p:cNvPicPr>
          <p:nvPr/>
        </p:nvPicPr>
        <p:blipFill>
          <a:blip r:embed="rId2"/>
          <a:srcRect/>
          <a:stretch>
            <a:fillRect/>
          </a:stretch>
        </p:blipFill>
        <p:spPr bwMode="auto">
          <a:xfrm>
            <a:off x="4806950" y="1473200"/>
            <a:ext cx="3778250" cy="4252913"/>
          </a:xfrm>
          <a:prstGeom prst="rect">
            <a:avLst/>
          </a:prstGeom>
          <a:noFill/>
          <a:ln w="9525">
            <a:noFill/>
            <a:miter lim="800000"/>
            <a:headEnd/>
            <a:tailEnd/>
          </a:ln>
        </p:spPr>
      </p:pic>
      <p:sp>
        <p:nvSpPr>
          <p:cNvPr id="4103" name="Rectangle 16"/>
          <p:cNvSpPr>
            <a:spLocks noChangeArrowheads="1"/>
          </p:cNvSpPr>
          <p:nvPr/>
        </p:nvSpPr>
        <p:spPr bwMode="auto">
          <a:xfrm>
            <a:off x="4806950" y="5689600"/>
            <a:ext cx="3778250" cy="646113"/>
          </a:xfrm>
          <a:prstGeom prst="rect">
            <a:avLst/>
          </a:prstGeom>
          <a:noFill/>
          <a:ln w="9525">
            <a:noFill/>
            <a:miter lim="800000"/>
            <a:headEnd/>
            <a:tailEnd/>
          </a:ln>
        </p:spPr>
        <p:txBody>
          <a:bodyPr>
            <a:spAutoFit/>
          </a:bodyPr>
          <a:lstStyle/>
          <a:p>
            <a:pPr algn="just"/>
            <a:r>
              <a:rPr lang="hr-HR" b="1" dirty="0" smtClean="0"/>
              <a:t>Figure: </a:t>
            </a:r>
            <a:r>
              <a:rPr lang="hr-HR" b="1" dirty="0"/>
              <a:t>Map of the region with position of standard stations. </a:t>
            </a:r>
            <a:endParaRPr lang="hr-HR" b="1" dirty="0">
              <a:latin typeface="Calibri" pitchFamily="34" charset="0"/>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r-HR" dirty="0" smtClean="0"/>
              <a:t>Types of NA winter conditions</a:t>
            </a:r>
            <a:endParaRPr lang="hr-HR" dirty="0"/>
          </a:p>
        </p:txBody>
      </p:sp>
      <p:sp>
        <p:nvSpPr>
          <p:cNvPr id="3" name="Content Placeholder 2"/>
          <p:cNvSpPr>
            <a:spLocks noGrp="1"/>
          </p:cNvSpPr>
          <p:nvPr>
            <p:ph idx="1"/>
          </p:nvPr>
        </p:nvSpPr>
        <p:spPr/>
        <p:txBody>
          <a:bodyPr>
            <a:normAutofit fontScale="92500" lnSpcReduction="20000"/>
          </a:bodyPr>
          <a:lstStyle/>
          <a:p>
            <a:r>
              <a:rPr lang="hr-HR" dirty="0" smtClean="0"/>
              <a:t>based on earlier research of long term data we found that there are two basic types of NA winter conditions: A and B</a:t>
            </a:r>
          </a:p>
          <a:p>
            <a:r>
              <a:rPr lang="hr-HR" dirty="0" smtClean="0"/>
              <a:t>main difference between the two types is </a:t>
            </a:r>
            <a:r>
              <a:rPr lang="hr-HR" dirty="0" smtClean="0"/>
              <a:t>under the impact </a:t>
            </a:r>
            <a:r>
              <a:rPr lang="hr-HR" dirty="0" smtClean="0"/>
              <a:t>of Po River waters: in A winters they spread across the NA inducing large bio-production, in B winters the NA is under impact of oligotrophic high salinity waters </a:t>
            </a:r>
            <a:r>
              <a:rPr lang="hr-HR" dirty="0" smtClean="0"/>
              <a:t>from central Adriatic</a:t>
            </a:r>
            <a:r>
              <a:rPr lang="hr-HR" dirty="0" smtClean="0"/>
              <a:t/>
            </a:r>
            <a:br>
              <a:rPr lang="hr-HR" dirty="0" smtClean="0"/>
            </a:br>
            <a:r>
              <a:rPr lang="hr-HR" dirty="0" smtClean="0"/>
              <a:t> </a:t>
            </a:r>
            <a:r>
              <a:rPr lang="hr-HR" dirty="0" smtClean="0"/>
              <a:t/>
            </a:r>
            <a:br>
              <a:rPr lang="hr-HR" dirty="0" smtClean="0"/>
            </a:br>
            <a:endParaRPr lang="hr-HR"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Autofit/>
          </a:bodyPr>
          <a:lstStyle/>
          <a:p>
            <a:pPr eaLnBrk="1" fontAlgn="auto" hangingPunct="1">
              <a:spcAft>
                <a:spcPts val="0"/>
              </a:spcAft>
              <a:defRPr/>
            </a:pPr>
            <a:r>
              <a:rPr lang="hr-HR" sz="3600" b="1" dirty="0" smtClean="0">
                <a:latin typeface="Arial" pitchFamily="34" charset="0"/>
                <a:cs typeface="Arial" pitchFamily="34" charset="0"/>
              </a:rPr>
              <a:t>Hypothesized circulation patterns in winters </a:t>
            </a:r>
            <a:r>
              <a:rPr lang="hr-HR" sz="3600" b="1" dirty="0" smtClean="0">
                <a:latin typeface="Arial" pitchFamily="34" charset="0"/>
                <a:cs typeface="Arial" pitchFamily="34" charset="0"/>
              </a:rPr>
              <a:t>of A </a:t>
            </a:r>
            <a:r>
              <a:rPr lang="hr-HR" sz="3600" b="1" dirty="0" smtClean="0">
                <a:latin typeface="Arial" pitchFamily="34" charset="0"/>
                <a:cs typeface="Arial" pitchFamily="34" charset="0"/>
              </a:rPr>
              <a:t>and B type:</a:t>
            </a:r>
            <a:endParaRPr lang="hr-HR" sz="3600" b="1" dirty="0">
              <a:latin typeface="Arial" pitchFamily="34" charset="0"/>
              <a:cs typeface="Arial" pitchFamily="34" charset="0"/>
            </a:endParaRPr>
          </a:p>
        </p:txBody>
      </p:sp>
      <p:sp>
        <p:nvSpPr>
          <p:cNvPr id="3" name="Content Placeholder 2"/>
          <p:cNvSpPr>
            <a:spLocks noGrp="1"/>
          </p:cNvSpPr>
          <p:nvPr>
            <p:ph idx="1"/>
          </p:nvPr>
        </p:nvSpPr>
        <p:spPr/>
        <p:txBody>
          <a:bodyPr rtlCol="0">
            <a:normAutofit lnSpcReduction="10000"/>
          </a:bodyPr>
          <a:lstStyle/>
          <a:p>
            <a:pPr eaLnBrk="1" fontAlgn="auto" hangingPunct="1">
              <a:spcAft>
                <a:spcPts val="0"/>
              </a:spcAft>
              <a:buFont typeface="Arial" pitchFamily="34" charset="0"/>
              <a:buChar char="•"/>
              <a:defRPr/>
            </a:pPr>
            <a:endParaRPr lang="hr-HR" dirty="0" smtClean="0"/>
          </a:p>
          <a:p>
            <a:pPr eaLnBrk="1" fontAlgn="auto" hangingPunct="1">
              <a:spcAft>
                <a:spcPts val="0"/>
              </a:spcAft>
              <a:buFont typeface="Arial" pitchFamily="34" charset="0"/>
              <a:buChar char="•"/>
              <a:defRPr/>
            </a:pPr>
            <a:endParaRPr lang="hr-HR" dirty="0"/>
          </a:p>
          <a:p>
            <a:pPr eaLnBrk="1" fontAlgn="auto" hangingPunct="1">
              <a:spcAft>
                <a:spcPts val="0"/>
              </a:spcAft>
              <a:buFont typeface="Arial" pitchFamily="34" charset="0"/>
              <a:buChar char="•"/>
              <a:defRPr/>
            </a:pPr>
            <a:endParaRPr lang="hr-HR" dirty="0" smtClean="0"/>
          </a:p>
          <a:p>
            <a:pPr eaLnBrk="1" fontAlgn="auto" hangingPunct="1">
              <a:spcAft>
                <a:spcPts val="0"/>
              </a:spcAft>
              <a:buFont typeface="Arial" pitchFamily="34" charset="0"/>
              <a:buChar char="•"/>
              <a:defRPr/>
            </a:pPr>
            <a:endParaRPr lang="hr-HR" dirty="0"/>
          </a:p>
          <a:p>
            <a:pPr eaLnBrk="1" fontAlgn="auto" hangingPunct="1">
              <a:spcAft>
                <a:spcPts val="0"/>
              </a:spcAft>
              <a:buFont typeface="Arial" pitchFamily="34" charset="0"/>
              <a:buChar char="•"/>
              <a:defRPr/>
            </a:pPr>
            <a:endParaRPr lang="hr-HR" dirty="0" smtClean="0"/>
          </a:p>
          <a:p>
            <a:pPr eaLnBrk="1" fontAlgn="auto" hangingPunct="1">
              <a:spcAft>
                <a:spcPts val="0"/>
              </a:spcAft>
              <a:buFont typeface="Arial" pitchFamily="34" charset="0"/>
              <a:buChar char="•"/>
              <a:defRPr/>
            </a:pPr>
            <a:endParaRPr lang="hr-HR" dirty="0"/>
          </a:p>
          <a:p>
            <a:pPr eaLnBrk="1" fontAlgn="auto" hangingPunct="1">
              <a:spcAft>
                <a:spcPts val="0"/>
              </a:spcAft>
              <a:buFont typeface="Arial" pitchFamily="34" charset="0"/>
              <a:buChar char="•"/>
              <a:defRPr/>
            </a:pPr>
            <a:endParaRPr lang="hr-HR" dirty="0" smtClean="0"/>
          </a:p>
          <a:p>
            <a:pPr eaLnBrk="1" fontAlgn="auto" hangingPunct="1">
              <a:spcAft>
                <a:spcPts val="0"/>
              </a:spcAft>
              <a:buFont typeface="Arial" pitchFamily="34" charset="0"/>
              <a:buNone/>
              <a:defRPr/>
            </a:pPr>
            <a:r>
              <a:rPr lang="hr-HR" b="1" dirty="0" smtClean="0">
                <a:solidFill>
                  <a:srgbClr val="0000A4"/>
                </a:solidFill>
              </a:rPr>
              <a:t>                      </a:t>
            </a:r>
            <a:r>
              <a:rPr lang="hr-HR" b="1" dirty="0" smtClean="0"/>
              <a:t>type A                  type B</a:t>
            </a:r>
            <a:endParaRPr lang="hr-HR" b="1" dirty="0"/>
          </a:p>
        </p:txBody>
      </p:sp>
      <p:pic>
        <p:nvPicPr>
          <p:cNvPr id="2051" name="Picture 3"/>
          <p:cNvPicPr>
            <a:picLocks noChangeAspect="1" noChangeArrowheads="1"/>
          </p:cNvPicPr>
          <p:nvPr/>
        </p:nvPicPr>
        <p:blipFill>
          <a:blip r:embed="rId2"/>
          <a:srcRect/>
          <a:stretch>
            <a:fillRect/>
          </a:stretch>
        </p:blipFill>
        <p:spPr bwMode="auto">
          <a:xfrm>
            <a:off x="1905000" y="1452563"/>
            <a:ext cx="5334000" cy="3952875"/>
          </a:xfrm>
          <a:prstGeom prst="rect">
            <a:avLst/>
          </a:prstGeom>
          <a:solidFill>
            <a:schemeClr val="tx2">
              <a:lumMod val="40000"/>
              <a:lumOff val="60000"/>
            </a:schemeClr>
          </a:solidFill>
          <a:ln>
            <a:noFill/>
          </a:ln>
          <a:effectLst/>
          <a:extLst/>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a:xfrm>
            <a:off x="395288" y="115888"/>
            <a:ext cx="8229600" cy="1143000"/>
          </a:xfrm>
        </p:spPr>
        <p:txBody>
          <a:bodyPr/>
          <a:lstStyle/>
          <a:p>
            <a:pPr eaLnBrk="1" hangingPunct="1"/>
            <a:r>
              <a:rPr lang="hr-HR" dirty="0" smtClean="0"/>
              <a:t> </a:t>
            </a:r>
            <a:r>
              <a:rPr lang="hr-HR" sz="3600" b="1" dirty="0" smtClean="0">
                <a:latin typeface="Arial" charset="0"/>
                <a:cs typeface="Arial" charset="0"/>
              </a:rPr>
              <a:t>List of winter types in 1981-2015:</a:t>
            </a:r>
          </a:p>
        </p:txBody>
      </p:sp>
      <p:graphicFrame>
        <p:nvGraphicFramePr>
          <p:cNvPr id="4" name="Content Placeholder 3"/>
          <p:cNvGraphicFramePr>
            <a:graphicFrameLocks noGrp="1"/>
          </p:cNvGraphicFramePr>
          <p:nvPr>
            <p:ph idx="1"/>
          </p:nvPr>
        </p:nvGraphicFramePr>
        <p:xfrm>
          <a:off x="1714500" y="1214438"/>
          <a:ext cx="5595938" cy="4416552"/>
        </p:xfrm>
        <a:graphic>
          <a:graphicData uri="http://schemas.openxmlformats.org/drawingml/2006/table">
            <a:tbl>
              <a:tblPr firstRow="1" firstCol="1" lastRow="1" lastCol="1" bandRow="1" bandCol="1">
                <a:tableStyleId>{5940675A-B579-460E-94D1-54222C63F5DA}</a:tableStyleId>
              </a:tblPr>
              <a:tblGrid>
                <a:gridCol w="765326"/>
                <a:gridCol w="847589"/>
                <a:gridCol w="773417"/>
                <a:gridCol w="954803"/>
                <a:gridCol w="757908"/>
                <a:gridCol w="757908"/>
                <a:gridCol w="738987"/>
              </a:tblGrid>
              <a:tr h="210306">
                <a:tc>
                  <a:txBody>
                    <a:bodyPr/>
                    <a:lstStyle/>
                    <a:p>
                      <a:pPr algn="ctr">
                        <a:lnSpc>
                          <a:spcPct val="115000"/>
                        </a:lnSpc>
                        <a:spcAft>
                          <a:spcPts val="0"/>
                        </a:spcAft>
                      </a:pPr>
                      <a:r>
                        <a:rPr lang="en-GB" sz="1200" dirty="0">
                          <a:effectLst/>
                        </a:rPr>
                        <a:t>year</a:t>
                      </a:r>
                      <a:endParaRPr lang="hr-HR" sz="1200" b="0" dirty="0">
                        <a:effectLst/>
                        <a:latin typeface="Arial" pitchFamily="34" charset="0"/>
                        <a:ea typeface="Times New Roman"/>
                        <a:cs typeface="Arial" pitchFamily="34" charset="0"/>
                      </a:endParaRPr>
                    </a:p>
                  </a:txBody>
                  <a:tcPr marL="52707" marR="52707" marT="0" marB="0"/>
                </a:tc>
                <a:tc>
                  <a:txBody>
                    <a:bodyPr/>
                    <a:lstStyle/>
                    <a:p>
                      <a:pPr algn="ctr">
                        <a:lnSpc>
                          <a:spcPct val="115000"/>
                        </a:lnSpc>
                        <a:spcAft>
                          <a:spcPts val="0"/>
                        </a:spcAft>
                      </a:pPr>
                      <a:r>
                        <a:rPr lang="hr-HR" sz="1200" smtClean="0">
                          <a:effectLst/>
                        </a:rPr>
                        <a:t>BD</a:t>
                      </a:r>
                      <a:r>
                        <a:rPr lang="hr-HR" sz="1200" baseline="0" smtClean="0">
                          <a:effectLst/>
                        </a:rPr>
                        <a:t> - west</a:t>
                      </a:r>
                      <a:endParaRPr lang="hr-HR" sz="1200" b="0">
                        <a:effectLst/>
                        <a:latin typeface="Arial" pitchFamily="34" charset="0"/>
                        <a:ea typeface="Times New Roman"/>
                        <a:cs typeface="Arial" pitchFamily="34" charset="0"/>
                      </a:endParaRPr>
                    </a:p>
                  </a:txBody>
                  <a:tcPr marL="52707" marR="52707" marT="0" marB="0"/>
                </a:tc>
                <a:tc>
                  <a:txBody>
                    <a:bodyPr/>
                    <a:lstStyle/>
                    <a:p>
                      <a:pPr algn="ctr">
                        <a:lnSpc>
                          <a:spcPct val="115000"/>
                        </a:lnSpc>
                        <a:spcAft>
                          <a:spcPts val="0"/>
                        </a:spcAft>
                      </a:pPr>
                      <a:r>
                        <a:rPr lang="hr-HR" sz="1200" smtClean="0">
                          <a:effectLst/>
                        </a:rPr>
                        <a:t>BD</a:t>
                      </a:r>
                      <a:r>
                        <a:rPr lang="hr-HR" sz="1200" baseline="0" smtClean="0">
                          <a:effectLst/>
                        </a:rPr>
                        <a:t> -east</a:t>
                      </a:r>
                      <a:endParaRPr lang="hr-HR" sz="1200" b="0">
                        <a:effectLst/>
                        <a:latin typeface="Arial" pitchFamily="34" charset="0"/>
                        <a:ea typeface="Times New Roman"/>
                        <a:cs typeface="Arial" pitchFamily="34" charset="0"/>
                      </a:endParaRPr>
                    </a:p>
                  </a:txBody>
                  <a:tcPr marL="52707" marR="52707" marT="0" marB="0"/>
                </a:tc>
                <a:tc>
                  <a:txBody>
                    <a:bodyPr/>
                    <a:lstStyle/>
                    <a:p>
                      <a:pPr algn="ctr">
                        <a:lnSpc>
                          <a:spcPct val="115000"/>
                        </a:lnSpc>
                        <a:spcAft>
                          <a:spcPts val="0"/>
                        </a:spcAft>
                      </a:pPr>
                      <a:r>
                        <a:rPr lang="en-GB" sz="1200">
                          <a:effectLst/>
                        </a:rPr>
                        <a:t>TYPE</a:t>
                      </a:r>
                      <a:endParaRPr lang="hr-HR" sz="1200" b="0">
                        <a:effectLst/>
                        <a:latin typeface="Arial" pitchFamily="34" charset="0"/>
                        <a:ea typeface="Times New Roman"/>
                        <a:cs typeface="Arial" pitchFamily="34" charset="0"/>
                      </a:endParaRPr>
                    </a:p>
                  </a:txBody>
                  <a:tcPr marL="52707" marR="52707" marT="0" marB="0"/>
                </a:tc>
                <a:tc>
                  <a:txBody>
                    <a:bodyPr/>
                    <a:lstStyle/>
                    <a:p>
                      <a:pPr algn="ctr">
                        <a:lnSpc>
                          <a:spcPct val="115000"/>
                        </a:lnSpc>
                        <a:spcAft>
                          <a:spcPts val="0"/>
                        </a:spcAft>
                      </a:pPr>
                      <a:r>
                        <a:rPr lang="en-GB" sz="1200" smtClean="0">
                          <a:effectLst/>
                        </a:rPr>
                        <a:t>T</a:t>
                      </a:r>
                      <a:endParaRPr lang="hr-HR" sz="1200" b="0">
                        <a:effectLst/>
                        <a:latin typeface="Arial" pitchFamily="34" charset="0"/>
                        <a:ea typeface="Times New Roman"/>
                        <a:cs typeface="Arial" pitchFamily="34" charset="0"/>
                      </a:endParaRPr>
                    </a:p>
                  </a:txBody>
                  <a:tcPr marL="52707" marR="52707" marT="0" marB="0"/>
                </a:tc>
                <a:tc>
                  <a:txBody>
                    <a:bodyPr/>
                    <a:lstStyle/>
                    <a:p>
                      <a:pPr algn="ctr">
                        <a:lnSpc>
                          <a:spcPct val="115000"/>
                        </a:lnSpc>
                        <a:spcAft>
                          <a:spcPts val="0"/>
                        </a:spcAft>
                      </a:pPr>
                      <a:r>
                        <a:rPr lang="en-GB" sz="1200" smtClean="0">
                          <a:effectLst/>
                        </a:rPr>
                        <a:t>S</a:t>
                      </a:r>
                      <a:endParaRPr lang="hr-HR" sz="1200" b="0">
                        <a:effectLst/>
                        <a:latin typeface="Arial" pitchFamily="34" charset="0"/>
                        <a:ea typeface="Times New Roman"/>
                        <a:cs typeface="Arial" pitchFamily="34" charset="0"/>
                      </a:endParaRPr>
                    </a:p>
                  </a:txBody>
                  <a:tcPr marL="52707" marR="52707" marT="0" marB="0"/>
                </a:tc>
                <a:tc>
                  <a:txBody>
                    <a:bodyPr/>
                    <a:lstStyle/>
                    <a:p>
                      <a:pPr algn="ctr">
                        <a:lnSpc>
                          <a:spcPct val="115000"/>
                        </a:lnSpc>
                        <a:spcAft>
                          <a:spcPts val="0"/>
                        </a:spcAft>
                      </a:pPr>
                      <a:r>
                        <a:rPr lang="hr-HR" sz="1200" smtClean="0">
                          <a:effectLst/>
                        </a:rPr>
                        <a:t>Sigma-t</a:t>
                      </a:r>
                      <a:endParaRPr lang="hr-HR" sz="1200" b="0">
                        <a:effectLst/>
                        <a:latin typeface="Arial" pitchFamily="34" charset="0"/>
                        <a:ea typeface="Times New Roman"/>
                        <a:cs typeface="Arial" pitchFamily="34" charset="0"/>
                      </a:endParaRPr>
                    </a:p>
                  </a:txBody>
                  <a:tcPr marL="52707" marR="52707" marT="0" marB="0"/>
                </a:tc>
              </a:tr>
              <a:tr h="210306">
                <a:tc>
                  <a:txBody>
                    <a:bodyPr/>
                    <a:lstStyle/>
                    <a:p>
                      <a:pPr algn="ctr">
                        <a:lnSpc>
                          <a:spcPct val="115000"/>
                        </a:lnSpc>
                        <a:spcAft>
                          <a:spcPts val="0"/>
                        </a:spcAft>
                      </a:pPr>
                      <a:r>
                        <a:rPr lang="en-GB" sz="1200" b="1" dirty="0">
                          <a:effectLst/>
                        </a:rPr>
                        <a:t>1981</a:t>
                      </a:r>
                      <a:endParaRPr lang="hr-HR" sz="1200" b="1" dirty="0">
                        <a:effectLst/>
                        <a:latin typeface="Arial" pitchFamily="34" charset="0"/>
                        <a:ea typeface="Times New Roman"/>
                        <a:cs typeface="Arial" pitchFamily="34" charset="0"/>
                      </a:endParaRPr>
                    </a:p>
                  </a:txBody>
                  <a:tcPr marL="52707" marR="52707" marT="0" marB="0">
                    <a:solidFill>
                      <a:schemeClr val="bg1"/>
                    </a:solidFill>
                  </a:tcPr>
                </a:tc>
                <a:tc>
                  <a:txBody>
                    <a:bodyPr/>
                    <a:lstStyle/>
                    <a:p>
                      <a:pPr algn="ctr">
                        <a:lnSpc>
                          <a:spcPct val="115000"/>
                        </a:lnSpc>
                        <a:spcAft>
                          <a:spcPts val="0"/>
                        </a:spcAft>
                      </a:pPr>
                      <a:r>
                        <a:rPr lang="en-GB" sz="1200">
                          <a:effectLst/>
                        </a:rPr>
                        <a:t>29.8</a:t>
                      </a:r>
                      <a:endParaRPr lang="hr-HR" sz="1200" b="0">
                        <a:effectLst/>
                        <a:latin typeface="Arial" pitchFamily="34" charset="0"/>
                        <a:ea typeface="Times New Roman"/>
                        <a:cs typeface="Arial" pitchFamily="34" charset="0"/>
                      </a:endParaRPr>
                    </a:p>
                  </a:txBody>
                  <a:tcPr marL="52707" marR="52707" marT="0" marB="0">
                    <a:solidFill>
                      <a:schemeClr val="bg1"/>
                    </a:solidFill>
                  </a:tcPr>
                </a:tc>
                <a:tc>
                  <a:txBody>
                    <a:bodyPr/>
                    <a:lstStyle/>
                    <a:p>
                      <a:pPr algn="ctr">
                        <a:lnSpc>
                          <a:spcPct val="115000"/>
                        </a:lnSpc>
                        <a:spcAft>
                          <a:spcPts val="0"/>
                        </a:spcAft>
                      </a:pPr>
                      <a:r>
                        <a:rPr lang="en-GB" sz="1200">
                          <a:effectLst/>
                        </a:rPr>
                        <a:t>29.8</a:t>
                      </a:r>
                      <a:endParaRPr lang="hr-HR" sz="1200" b="0">
                        <a:effectLst/>
                        <a:latin typeface="Arial" pitchFamily="34" charset="0"/>
                        <a:ea typeface="Times New Roman"/>
                        <a:cs typeface="Arial" pitchFamily="34" charset="0"/>
                      </a:endParaRPr>
                    </a:p>
                  </a:txBody>
                  <a:tcPr marL="52707" marR="52707" marT="0" marB="0">
                    <a:solidFill>
                      <a:schemeClr val="bg1"/>
                    </a:solidFill>
                  </a:tcPr>
                </a:tc>
                <a:tc>
                  <a:txBody>
                    <a:bodyPr/>
                    <a:lstStyle/>
                    <a:p>
                      <a:pPr algn="ctr">
                        <a:lnSpc>
                          <a:spcPct val="115000"/>
                        </a:lnSpc>
                        <a:spcAft>
                          <a:spcPts val="0"/>
                        </a:spcAft>
                      </a:pPr>
                      <a:r>
                        <a:rPr lang="hr-HR" sz="1100" b="0" dirty="0" smtClean="0">
                          <a:effectLst/>
                          <a:latin typeface="Arial" pitchFamily="34" charset="0"/>
                          <a:ea typeface="Times New Roman"/>
                          <a:cs typeface="Arial" pitchFamily="34" charset="0"/>
                        </a:rPr>
                        <a:t>similar to </a:t>
                      </a:r>
                      <a:r>
                        <a:rPr lang="hr-HR" sz="1200" b="1" dirty="0" smtClean="0">
                          <a:effectLst/>
                          <a:latin typeface="Arial" pitchFamily="34" charset="0"/>
                          <a:ea typeface="Times New Roman"/>
                          <a:cs typeface="Arial" pitchFamily="34" charset="0"/>
                        </a:rPr>
                        <a:t>A</a:t>
                      </a:r>
                      <a:endParaRPr lang="hr-HR" sz="1200" b="1" dirty="0">
                        <a:effectLst/>
                        <a:latin typeface="Arial" pitchFamily="34" charset="0"/>
                        <a:ea typeface="Times New Roman"/>
                        <a:cs typeface="Arial" pitchFamily="34" charset="0"/>
                      </a:endParaRPr>
                    </a:p>
                  </a:txBody>
                  <a:tcPr marL="52707" marR="52707" marT="0" marB="0">
                    <a:solidFill>
                      <a:schemeClr val="bg1"/>
                    </a:solidFill>
                  </a:tcPr>
                </a:tc>
                <a:tc>
                  <a:txBody>
                    <a:bodyPr/>
                    <a:lstStyle/>
                    <a:p>
                      <a:pPr algn="ctr">
                        <a:lnSpc>
                          <a:spcPct val="115000"/>
                        </a:lnSpc>
                        <a:spcAft>
                          <a:spcPts val="0"/>
                        </a:spcAft>
                      </a:pPr>
                      <a:r>
                        <a:rPr lang="en-GB" sz="1200">
                          <a:effectLst/>
                        </a:rPr>
                        <a:t>8.6</a:t>
                      </a:r>
                      <a:endParaRPr lang="hr-HR" sz="1200" b="0">
                        <a:effectLst/>
                        <a:latin typeface="Arial" pitchFamily="34" charset="0"/>
                        <a:ea typeface="Times New Roman"/>
                        <a:cs typeface="Arial" pitchFamily="34" charset="0"/>
                      </a:endParaRPr>
                    </a:p>
                  </a:txBody>
                  <a:tcPr marL="52707" marR="52707" marT="0" marB="0">
                    <a:solidFill>
                      <a:schemeClr val="bg1"/>
                    </a:solidFill>
                  </a:tcPr>
                </a:tc>
                <a:tc>
                  <a:txBody>
                    <a:bodyPr/>
                    <a:lstStyle/>
                    <a:p>
                      <a:pPr algn="ctr">
                        <a:lnSpc>
                          <a:spcPct val="115000"/>
                        </a:lnSpc>
                        <a:spcAft>
                          <a:spcPts val="0"/>
                        </a:spcAft>
                      </a:pPr>
                      <a:r>
                        <a:rPr lang="en-GB" sz="1200">
                          <a:effectLst/>
                        </a:rPr>
                        <a:t>38.3</a:t>
                      </a:r>
                      <a:endParaRPr lang="hr-HR" sz="1200" b="0">
                        <a:effectLst/>
                        <a:latin typeface="Arial" pitchFamily="34" charset="0"/>
                        <a:ea typeface="Times New Roman"/>
                        <a:cs typeface="Arial" pitchFamily="34" charset="0"/>
                      </a:endParaRPr>
                    </a:p>
                  </a:txBody>
                  <a:tcPr marL="52707" marR="52707" marT="0" marB="0">
                    <a:solidFill>
                      <a:schemeClr val="bg1"/>
                    </a:solidFill>
                  </a:tcPr>
                </a:tc>
                <a:tc>
                  <a:txBody>
                    <a:bodyPr/>
                    <a:lstStyle/>
                    <a:p>
                      <a:pPr algn="ctr">
                        <a:lnSpc>
                          <a:spcPct val="115000"/>
                        </a:lnSpc>
                        <a:spcAft>
                          <a:spcPts val="0"/>
                        </a:spcAft>
                      </a:pPr>
                      <a:r>
                        <a:rPr lang="en-GB" sz="1200">
                          <a:effectLst/>
                        </a:rPr>
                        <a:t>29.8</a:t>
                      </a:r>
                      <a:endParaRPr lang="hr-HR" sz="1200" b="0">
                        <a:effectLst/>
                        <a:latin typeface="Arial" pitchFamily="34" charset="0"/>
                        <a:ea typeface="Times New Roman"/>
                        <a:cs typeface="Arial" pitchFamily="34" charset="0"/>
                      </a:endParaRPr>
                    </a:p>
                  </a:txBody>
                  <a:tcPr marL="52707" marR="52707" marT="0" marB="0">
                    <a:solidFill>
                      <a:schemeClr val="bg1"/>
                    </a:solidFill>
                  </a:tcPr>
                </a:tc>
              </a:tr>
              <a:tr h="210306">
                <a:tc>
                  <a:txBody>
                    <a:bodyPr/>
                    <a:lstStyle/>
                    <a:p>
                      <a:pPr algn="ctr">
                        <a:lnSpc>
                          <a:spcPct val="115000"/>
                        </a:lnSpc>
                        <a:spcAft>
                          <a:spcPts val="0"/>
                        </a:spcAft>
                      </a:pPr>
                      <a:r>
                        <a:rPr lang="en-GB" sz="1200" b="1" dirty="0">
                          <a:effectLst/>
                        </a:rPr>
                        <a:t>1982</a:t>
                      </a:r>
                      <a:endParaRPr lang="hr-HR" sz="1200" b="1" dirty="0">
                        <a:effectLst/>
                        <a:latin typeface="Arial" pitchFamily="34" charset="0"/>
                        <a:ea typeface="Times New Roman"/>
                        <a:cs typeface="Arial" pitchFamily="34" charset="0"/>
                      </a:endParaRPr>
                    </a:p>
                  </a:txBody>
                  <a:tcPr marL="52707" marR="52707" marT="0" marB="0">
                    <a:solidFill>
                      <a:schemeClr val="bg1"/>
                    </a:solidFill>
                  </a:tcPr>
                </a:tc>
                <a:tc>
                  <a:txBody>
                    <a:bodyPr/>
                    <a:lstStyle/>
                    <a:p>
                      <a:pPr algn="ctr">
                        <a:lnSpc>
                          <a:spcPct val="115000"/>
                        </a:lnSpc>
                        <a:spcAft>
                          <a:spcPts val="0"/>
                        </a:spcAft>
                      </a:pPr>
                      <a:r>
                        <a:rPr lang="en-GB" sz="1200" dirty="0">
                          <a:effectLst/>
                        </a:rPr>
                        <a:t>29.4</a:t>
                      </a:r>
                      <a:endParaRPr lang="hr-HR" sz="1200" b="0" dirty="0">
                        <a:effectLst/>
                        <a:latin typeface="Arial" pitchFamily="34" charset="0"/>
                        <a:ea typeface="Times New Roman"/>
                        <a:cs typeface="Arial" pitchFamily="34" charset="0"/>
                      </a:endParaRPr>
                    </a:p>
                  </a:txBody>
                  <a:tcPr marL="52707" marR="52707" marT="0" marB="0">
                    <a:solidFill>
                      <a:schemeClr val="bg1"/>
                    </a:solidFill>
                  </a:tcPr>
                </a:tc>
                <a:tc>
                  <a:txBody>
                    <a:bodyPr/>
                    <a:lstStyle/>
                    <a:p>
                      <a:pPr algn="ctr">
                        <a:lnSpc>
                          <a:spcPct val="115000"/>
                        </a:lnSpc>
                        <a:spcAft>
                          <a:spcPts val="0"/>
                        </a:spcAft>
                      </a:pPr>
                      <a:r>
                        <a:rPr lang="en-GB" sz="1200">
                          <a:effectLst/>
                        </a:rPr>
                        <a:t>29.4</a:t>
                      </a:r>
                      <a:endParaRPr lang="hr-HR" sz="1200" b="0">
                        <a:effectLst/>
                        <a:latin typeface="Arial" pitchFamily="34" charset="0"/>
                        <a:ea typeface="Times New Roman"/>
                        <a:cs typeface="Arial" pitchFamily="34" charset="0"/>
                      </a:endParaRPr>
                    </a:p>
                  </a:txBody>
                  <a:tcPr marL="52707" marR="52707" marT="0" marB="0">
                    <a:solidFill>
                      <a:schemeClr val="bg1"/>
                    </a:solidFill>
                  </a:tcPr>
                </a:tc>
                <a:tc>
                  <a:txBody>
                    <a:bodyPr/>
                    <a:lstStyle/>
                    <a:p>
                      <a:pPr algn="ctr">
                        <a:lnSpc>
                          <a:spcPct val="115000"/>
                        </a:lnSpc>
                        <a:spcAft>
                          <a:spcPts val="0"/>
                        </a:spcAft>
                      </a:pPr>
                      <a:r>
                        <a:rPr lang="hr-HR" sz="1100" b="0" dirty="0" smtClean="0">
                          <a:effectLst/>
                          <a:latin typeface="Arial" pitchFamily="34" charset="0"/>
                          <a:ea typeface="Times New Roman"/>
                          <a:cs typeface="Arial" pitchFamily="34" charset="0"/>
                        </a:rPr>
                        <a:t>similar to </a:t>
                      </a:r>
                      <a:r>
                        <a:rPr lang="hr-HR" sz="1200" b="1" dirty="0" smtClean="0">
                          <a:effectLst/>
                          <a:latin typeface="Arial" pitchFamily="34" charset="0"/>
                          <a:ea typeface="Times New Roman"/>
                          <a:cs typeface="Arial" pitchFamily="34" charset="0"/>
                        </a:rPr>
                        <a:t>A</a:t>
                      </a:r>
                      <a:endParaRPr lang="hr-HR" sz="1200" b="1" dirty="0">
                        <a:effectLst/>
                        <a:latin typeface="Arial" pitchFamily="34" charset="0"/>
                        <a:ea typeface="Times New Roman"/>
                        <a:cs typeface="Arial" pitchFamily="34" charset="0"/>
                      </a:endParaRPr>
                    </a:p>
                  </a:txBody>
                  <a:tcPr marL="52707" marR="52707" marT="0" marB="0">
                    <a:solidFill>
                      <a:schemeClr val="bg1"/>
                    </a:solidFill>
                  </a:tcPr>
                </a:tc>
                <a:tc>
                  <a:txBody>
                    <a:bodyPr/>
                    <a:lstStyle/>
                    <a:p>
                      <a:pPr algn="ctr">
                        <a:lnSpc>
                          <a:spcPct val="115000"/>
                        </a:lnSpc>
                        <a:spcAft>
                          <a:spcPts val="0"/>
                        </a:spcAft>
                      </a:pPr>
                      <a:r>
                        <a:rPr lang="en-GB" sz="1200">
                          <a:effectLst/>
                        </a:rPr>
                        <a:t>9.2</a:t>
                      </a:r>
                      <a:endParaRPr lang="hr-HR" sz="1200" b="0">
                        <a:effectLst/>
                        <a:latin typeface="Arial" pitchFamily="34" charset="0"/>
                        <a:ea typeface="Times New Roman"/>
                        <a:cs typeface="Arial" pitchFamily="34" charset="0"/>
                      </a:endParaRPr>
                    </a:p>
                  </a:txBody>
                  <a:tcPr marL="52707" marR="52707" marT="0" marB="0">
                    <a:solidFill>
                      <a:schemeClr val="bg1"/>
                    </a:solidFill>
                  </a:tcPr>
                </a:tc>
                <a:tc>
                  <a:txBody>
                    <a:bodyPr/>
                    <a:lstStyle/>
                    <a:p>
                      <a:pPr algn="ctr">
                        <a:lnSpc>
                          <a:spcPct val="115000"/>
                        </a:lnSpc>
                        <a:spcAft>
                          <a:spcPts val="0"/>
                        </a:spcAft>
                      </a:pPr>
                      <a:r>
                        <a:rPr lang="en-GB" sz="1200">
                          <a:effectLst/>
                        </a:rPr>
                        <a:t>37.6</a:t>
                      </a:r>
                      <a:endParaRPr lang="hr-HR" sz="1200" b="0">
                        <a:effectLst/>
                        <a:latin typeface="Arial" pitchFamily="34" charset="0"/>
                        <a:ea typeface="Times New Roman"/>
                        <a:cs typeface="Arial" pitchFamily="34" charset="0"/>
                      </a:endParaRPr>
                    </a:p>
                  </a:txBody>
                  <a:tcPr marL="52707" marR="52707" marT="0" marB="0">
                    <a:solidFill>
                      <a:schemeClr val="bg1"/>
                    </a:solidFill>
                  </a:tcPr>
                </a:tc>
                <a:tc>
                  <a:txBody>
                    <a:bodyPr/>
                    <a:lstStyle/>
                    <a:p>
                      <a:pPr algn="ctr">
                        <a:lnSpc>
                          <a:spcPct val="115000"/>
                        </a:lnSpc>
                        <a:spcAft>
                          <a:spcPts val="0"/>
                        </a:spcAft>
                      </a:pPr>
                      <a:r>
                        <a:rPr lang="en-GB" sz="1200">
                          <a:effectLst/>
                        </a:rPr>
                        <a:t>29.2</a:t>
                      </a:r>
                      <a:endParaRPr lang="hr-HR" sz="1200" b="0">
                        <a:effectLst/>
                        <a:latin typeface="Arial" pitchFamily="34" charset="0"/>
                        <a:ea typeface="Times New Roman"/>
                        <a:cs typeface="Arial" pitchFamily="34" charset="0"/>
                      </a:endParaRPr>
                    </a:p>
                  </a:txBody>
                  <a:tcPr marL="52707" marR="52707" marT="0" marB="0">
                    <a:solidFill>
                      <a:schemeClr val="bg1"/>
                    </a:solidFill>
                  </a:tcPr>
                </a:tc>
              </a:tr>
              <a:tr h="210306">
                <a:tc>
                  <a:txBody>
                    <a:bodyPr/>
                    <a:lstStyle/>
                    <a:p>
                      <a:pPr algn="ctr">
                        <a:lnSpc>
                          <a:spcPct val="115000"/>
                        </a:lnSpc>
                        <a:spcAft>
                          <a:spcPts val="0"/>
                        </a:spcAft>
                      </a:pPr>
                      <a:r>
                        <a:rPr lang="en-GB" sz="1200" b="1" dirty="0">
                          <a:effectLst/>
                        </a:rPr>
                        <a:t>1987</a:t>
                      </a:r>
                      <a:endParaRPr lang="hr-HR" sz="1200" b="1" dirty="0">
                        <a:effectLst/>
                        <a:latin typeface="Arial" pitchFamily="34" charset="0"/>
                        <a:ea typeface="Times New Roman"/>
                        <a:cs typeface="Arial" pitchFamily="34" charset="0"/>
                      </a:endParaRPr>
                    </a:p>
                  </a:txBody>
                  <a:tcPr marL="52707" marR="52707" marT="0" marB="0">
                    <a:solidFill>
                      <a:schemeClr val="bg1"/>
                    </a:solidFill>
                  </a:tcPr>
                </a:tc>
                <a:tc>
                  <a:txBody>
                    <a:bodyPr/>
                    <a:lstStyle/>
                    <a:p>
                      <a:pPr algn="ctr">
                        <a:lnSpc>
                          <a:spcPct val="115000"/>
                        </a:lnSpc>
                        <a:spcAft>
                          <a:spcPts val="0"/>
                        </a:spcAft>
                      </a:pPr>
                      <a:r>
                        <a:rPr lang="en-GB" sz="1200" dirty="0">
                          <a:effectLst/>
                        </a:rPr>
                        <a:t>29.8</a:t>
                      </a:r>
                      <a:endParaRPr lang="hr-HR" sz="1200" b="0" dirty="0">
                        <a:effectLst/>
                        <a:latin typeface="Arial" pitchFamily="34" charset="0"/>
                        <a:ea typeface="Times New Roman"/>
                        <a:cs typeface="Arial" pitchFamily="34" charset="0"/>
                      </a:endParaRPr>
                    </a:p>
                  </a:txBody>
                  <a:tcPr marL="52707" marR="52707" marT="0" marB="0">
                    <a:solidFill>
                      <a:schemeClr val="bg1"/>
                    </a:solidFill>
                  </a:tcPr>
                </a:tc>
                <a:tc>
                  <a:txBody>
                    <a:bodyPr/>
                    <a:lstStyle/>
                    <a:p>
                      <a:pPr algn="ctr">
                        <a:lnSpc>
                          <a:spcPct val="115000"/>
                        </a:lnSpc>
                        <a:spcAft>
                          <a:spcPts val="0"/>
                        </a:spcAft>
                      </a:pPr>
                      <a:r>
                        <a:rPr lang="en-GB" sz="1200">
                          <a:effectLst/>
                        </a:rPr>
                        <a:t>29.5</a:t>
                      </a:r>
                      <a:endParaRPr lang="hr-HR" sz="1200" b="0">
                        <a:effectLst/>
                        <a:latin typeface="Arial" pitchFamily="34" charset="0"/>
                        <a:ea typeface="Times New Roman"/>
                        <a:cs typeface="Arial" pitchFamily="34" charset="0"/>
                      </a:endParaRPr>
                    </a:p>
                  </a:txBody>
                  <a:tcPr marL="52707" marR="52707" marT="0" marB="0">
                    <a:solidFill>
                      <a:schemeClr val="bg1"/>
                    </a:solidFill>
                  </a:tcPr>
                </a:tc>
                <a:tc>
                  <a:txBody>
                    <a:bodyPr/>
                    <a:lstStyle/>
                    <a:p>
                      <a:pPr algn="ctr">
                        <a:lnSpc>
                          <a:spcPct val="115000"/>
                        </a:lnSpc>
                        <a:spcAft>
                          <a:spcPts val="0"/>
                        </a:spcAft>
                      </a:pPr>
                      <a:r>
                        <a:rPr lang="en-GB" sz="1200" b="1" dirty="0">
                          <a:effectLst/>
                        </a:rPr>
                        <a:t>B</a:t>
                      </a:r>
                      <a:endParaRPr lang="hr-HR" sz="1200" b="1" dirty="0">
                        <a:effectLst/>
                        <a:latin typeface="Arial" pitchFamily="34" charset="0"/>
                        <a:ea typeface="Times New Roman"/>
                        <a:cs typeface="Arial" pitchFamily="34" charset="0"/>
                      </a:endParaRPr>
                    </a:p>
                  </a:txBody>
                  <a:tcPr marL="52707" marR="52707" marT="0" marB="0">
                    <a:solidFill>
                      <a:schemeClr val="bg1"/>
                    </a:solidFill>
                  </a:tcPr>
                </a:tc>
                <a:tc>
                  <a:txBody>
                    <a:bodyPr/>
                    <a:lstStyle/>
                    <a:p>
                      <a:pPr algn="ctr">
                        <a:lnSpc>
                          <a:spcPct val="115000"/>
                        </a:lnSpc>
                        <a:spcAft>
                          <a:spcPts val="0"/>
                        </a:spcAft>
                      </a:pPr>
                      <a:r>
                        <a:rPr lang="en-GB" sz="1200">
                          <a:effectLst/>
                        </a:rPr>
                        <a:t>8.3</a:t>
                      </a:r>
                      <a:endParaRPr lang="hr-HR" sz="1200" b="0">
                        <a:effectLst/>
                        <a:latin typeface="Arial" pitchFamily="34" charset="0"/>
                        <a:ea typeface="Times New Roman"/>
                        <a:cs typeface="Arial" pitchFamily="34" charset="0"/>
                      </a:endParaRPr>
                    </a:p>
                  </a:txBody>
                  <a:tcPr marL="52707" marR="52707" marT="0" marB="0">
                    <a:solidFill>
                      <a:schemeClr val="bg1"/>
                    </a:solidFill>
                  </a:tcPr>
                </a:tc>
                <a:tc>
                  <a:txBody>
                    <a:bodyPr/>
                    <a:lstStyle/>
                    <a:p>
                      <a:pPr algn="ctr">
                        <a:lnSpc>
                          <a:spcPct val="115000"/>
                        </a:lnSpc>
                        <a:spcAft>
                          <a:spcPts val="0"/>
                        </a:spcAft>
                      </a:pPr>
                      <a:r>
                        <a:rPr lang="en-GB" sz="1200">
                          <a:effectLst/>
                        </a:rPr>
                        <a:t>38.0</a:t>
                      </a:r>
                      <a:endParaRPr lang="hr-HR" sz="1200" b="0">
                        <a:effectLst/>
                        <a:latin typeface="Arial" pitchFamily="34" charset="0"/>
                        <a:ea typeface="Times New Roman"/>
                        <a:cs typeface="Arial" pitchFamily="34" charset="0"/>
                      </a:endParaRPr>
                    </a:p>
                  </a:txBody>
                  <a:tcPr marL="52707" marR="52707" marT="0" marB="0">
                    <a:solidFill>
                      <a:schemeClr val="bg1"/>
                    </a:solidFill>
                  </a:tcPr>
                </a:tc>
                <a:tc>
                  <a:txBody>
                    <a:bodyPr/>
                    <a:lstStyle/>
                    <a:p>
                      <a:pPr algn="ctr">
                        <a:lnSpc>
                          <a:spcPct val="115000"/>
                        </a:lnSpc>
                        <a:spcAft>
                          <a:spcPts val="0"/>
                        </a:spcAft>
                      </a:pPr>
                      <a:r>
                        <a:rPr lang="en-GB" sz="1200">
                          <a:effectLst/>
                        </a:rPr>
                        <a:t>29.6</a:t>
                      </a:r>
                      <a:endParaRPr lang="hr-HR" sz="1200" b="0">
                        <a:effectLst/>
                        <a:latin typeface="Arial" pitchFamily="34" charset="0"/>
                        <a:ea typeface="Times New Roman"/>
                        <a:cs typeface="Arial" pitchFamily="34" charset="0"/>
                      </a:endParaRPr>
                    </a:p>
                  </a:txBody>
                  <a:tcPr marL="52707" marR="52707" marT="0" marB="0">
                    <a:solidFill>
                      <a:schemeClr val="bg1"/>
                    </a:solidFill>
                  </a:tcPr>
                </a:tc>
              </a:tr>
              <a:tr h="210306">
                <a:tc>
                  <a:txBody>
                    <a:bodyPr/>
                    <a:lstStyle/>
                    <a:p>
                      <a:pPr algn="ctr">
                        <a:lnSpc>
                          <a:spcPct val="115000"/>
                        </a:lnSpc>
                        <a:spcAft>
                          <a:spcPts val="0"/>
                        </a:spcAft>
                      </a:pPr>
                      <a:r>
                        <a:rPr lang="en-GB" sz="1200" b="1" dirty="0">
                          <a:effectLst/>
                        </a:rPr>
                        <a:t>1990</a:t>
                      </a:r>
                      <a:endParaRPr lang="hr-HR" sz="1200" b="1" dirty="0">
                        <a:effectLst/>
                        <a:latin typeface="Arial" pitchFamily="34" charset="0"/>
                        <a:ea typeface="Times New Roman"/>
                        <a:cs typeface="Arial" pitchFamily="34" charset="0"/>
                      </a:endParaRPr>
                    </a:p>
                  </a:txBody>
                  <a:tcPr marL="52707" marR="52707" marT="0" marB="0">
                    <a:solidFill>
                      <a:schemeClr val="bg1"/>
                    </a:solidFill>
                  </a:tcPr>
                </a:tc>
                <a:tc>
                  <a:txBody>
                    <a:bodyPr/>
                    <a:lstStyle/>
                    <a:p>
                      <a:pPr algn="ctr">
                        <a:lnSpc>
                          <a:spcPct val="115000"/>
                        </a:lnSpc>
                        <a:spcAft>
                          <a:spcPts val="0"/>
                        </a:spcAft>
                      </a:pPr>
                      <a:r>
                        <a:rPr lang="en-GB" sz="1200" dirty="0">
                          <a:effectLst/>
                        </a:rPr>
                        <a:t>29.6</a:t>
                      </a:r>
                      <a:endParaRPr lang="hr-HR" sz="1200" b="0" dirty="0">
                        <a:effectLst/>
                        <a:latin typeface="Arial" pitchFamily="34" charset="0"/>
                        <a:ea typeface="Times New Roman"/>
                        <a:cs typeface="Arial" pitchFamily="34" charset="0"/>
                      </a:endParaRPr>
                    </a:p>
                  </a:txBody>
                  <a:tcPr marL="52707" marR="52707" marT="0" marB="0">
                    <a:solidFill>
                      <a:schemeClr val="bg1"/>
                    </a:solidFill>
                  </a:tcPr>
                </a:tc>
                <a:tc>
                  <a:txBody>
                    <a:bodyPr/>
                    <a:lstStyle/>
                    <a:p>
                      <a:pPr algn="ctr">
                        <a:lnSpc>
                          <a:spcPct val="115000"/>
                        </a:lnSpc>
                        <a:spcAft>
                          <a:spcPts val="0"/>
                        </a:spcAft>
                      </a:pPr>
                      <a:r>
                        <a:rPr lang="en-GB" sz="1200" dirty="0">
                          <a:effectLst/>
                        </a:rPr>
                        <a:t>29.2</a:t>
                      </a:r>
                      <a:endParaRPr lang="hr-HR" sz="1200" b="0" dirty="0">
                        <a:effectLst/>
                        <a:latin typeface="Arial" pitchFamily="34" charset="0"/>
                        <a:ea typeface="Times New Roman"/>
                        <a:cs typeface="Arial" pitchFamily="34" charset="0"/>
                      </a:endParaRPr>
                    </a:p>
                  </a:txBody>
                  <a:tcPr marL="52707" marR="52707" marT="0" marB="0">
                    <a:solidFill>
                      <a:schemeClr val="bg1"/>
                    </a:solidFill>
                  </a:tcPr>
                </a:tc>
                <a:tc>
                  <a:txBody>
                    <a:bodyPr/>
                    <a:lstStyle/>
                    <a:p>
                      <a:pPr algn="ctr">
                        <a:lnSpc>
                          <a:spcPct val="115000"/>
                        </a:lnSpc>
                        <a:spcAft>
                          <a:spcPts val="0"/>
                        </a:spcAft>
                      </a:pPr>
                      <a:r>
                        <a:rPr lang="en-GB" sz="1200" b="1">
                          <a:effectLst/>
                        </a:rPr>
                        <a:t>B</a:t>
                      </a:r>
                      <a:endParaRPr lang="hr-HR" sz="1200" b="1">
                        <a:effectLst/>
                        <a:latin typeface="Arial" pitchFamily="34" charset="0"/>
                        <a:ea typeface="Times New Roman"/>
                        <a:cs typeface="Arial" pitchFamily="34" charset="0"/>
                      </a:endParaRPr>
                    </a:p>
                  </a:txBody>
                  <a:tcPr marL="52707" marR="52707" marT="0" marB="0">
                    <a:solidFill>
                      <a:schemeClr val="bg1"/>
                    </a:solidFill>
                  </a:tcPr>
                </a:tc>
                <a:tc>
                  <a:txBody>
                    <a:bodyPr/>
                    <a:lstStyle/>
                    <a:p>
                      <a:pPr algn="ctr">
                        <a:lnSpc>
                          <a:spcPct val="115000"/>
                        </a:lnSpc>
                        <a:spcAft>
                          <a:spcPts val="0"/>
                        </a:spcAft>
                      </a:pPr>
                      <a:r>
                        <a:rPr lang="en-GB" sz="1200">
                          <a:effectLst/>
                        </a:rPr>
                        <a:t>10.1</a:t>
                      </a:r>
                      <a:endParaRPr lang="hr-HR" sz="1200" b="0">
                        <a:effectLst/>
                        <a:latin typeface="Arial" pitchFamily="34" charset="0"/>
                        <a:ea typeface="Times New Roman"/>
                        <a:cs typeface="Arial" pitchFamily="34" charset="0"/>
                      </a:endParaRPr>
                    </a:p>
                  </a:txBody>
                  <a:tcPr marL="52707" marR="52707" marT="0" marB="0">
                    <a:solidFill>
                      <a:schemeClr val="bg1"/>
                    </a:solidFill>
                  </a:tcPr>
                </a:tc>
                <a:tc>
                  <a:txBody>
                    <a:bodyPr/>
                    <a:lstStyle/>
                    <a:p>
                      <a:pPr algn="ctr">
                        <a:lnSpc>
                          <a:spcPct val="115000"/>
                        </a:lnSpc>
                        <a:spcAft>
                          <a:spcPts val="0"/>
                        </a:spcAft>
                      </a:pPr>
                      <a:r>
                        <a:rPr lang="en-GB" sz="1200">
                          <a:effectLst/>
                        </a:rPr>
                        <a:t>38.2</a:t>
                      </a:r>
                      <a:endParaRPr lang="hr-HR" sz="1200" b="0">
                        <a:effectLst/>
                        <a:latin typeface="Arial" pitchFamily="34" charset="0"/>
                        <a:ea typeface="Times New Roman"/>
                        <a:cs typeface="Arial" pitchFamily="34" charset="0"/>
                      </a:endParaRPr>
                    </a:p>
                  </a:txBody>
                  <a:tcPr marL="52707" marR="52707" marT="0" marB="0">
                    <a:solidFill>
                      <a:schemeClr val="bg1"/>
                    </a:solidFill>
                  </a:tcPr>
                </a:tc>
                <a:tc>
                  <a:txBody>
                    <a:bodyPr/>
                    <a:lstStyle/>
                    <a:p>
                      <a:pPr algn="ctr">
                        <a:lnSpc>
                          <a:spcPct val="115000"/>
                        </a:lnSpc>
                        <a:spcAft>
                          <a:spcPts val="0"/>
                        </a:spcAft>
                      </a:pPr>
                      <a:r>
                        <a:rPr lang="en-GB" sz="1200">
                          <a:effectLst/>
                        </a:rPr>
                        <a:t>29.4</a:t>
                      </a:r>
                      <a:endParaRPr lang="hr-HR" sz="1200" b="0">
                        <a:effectLst/>
                        <a:latin typeface="Arial" pitchFamily="34" charset="0"/>
                        <a:ea typeface="Times New Roman"/>
                        <a:cs typeface="Arial" pitchFamily="34" charset="0"/>
                      </a:endParaRPr>
                    </a:p>
                  </a:txBody>
                  <a:tcPr marL="52707" marR="52707" marT="0" marB="0">
                    <a:solidFill>
                      <a:schemeClr val="bg1"/>
                    </a:solidFill>
                  </a:tcPr>
                </a:tc>
              </a:tr>
              <a:tr h="210306">
                <a:tc>
                  <a:txBody>
                    <a:bodyPr/>
                    <a:lstStyle/>
                    <a:p>
                      <a:pPr algn="ctr">
                        <a:lnSpc>
                          <a:spcPct val="115000"/>
                        </a:lnSpc>
                        <a:spcAft>
                          <a:spcPts val="0"/>
                        </a:spcAft>
                      </a:pPr>
                      <a:r>
                        <a:rPr lang="en-GB" sz="1200" b="1">
                          <a:effectLst/>
                        </a:rPr>
                        <a:t>1991</a:t>
                      </a:r>
                      <a:endParaRPr lang="hr-HR" sz="1200" b="1">
                        <a:effectLst/>
                        <a:latin typeface="Arial" pitchFamily="34" charset="0"/>
                        <a:ea typeface="Times New Roman"/>
                        <a:cs typeface="Arial" pitchFamily="34" charset="0"/>
                      </a:endParaRPr>
                    </a:p>
                  </a:txBody>
                  <a:tcPr marL="52707" marR="52707" marT="0" marB="0">
                    <a:solidFill>
                      <a:schemeClr val="bg1"/>
                    </a:solidFill>
                  </a:tcPr>
                </a:tc>
                <a:tc>
                  <a:txBody>
                    <a:bodyPr/>
                    <a:lstStyle/>
                    <a:p>
                      <a:pPr algn="ctr">
                        <a:lnSpc>
                          <a:spcPct val="115000"/>
                        </a:lnSpc>
                        <a:spcAft>
                          <a:spcPts val="0"/>
                        </a:spcAft>
                      </a:pPr>
                      <a:r>
                        <a:rPr lang="en-GB" sz="1200" dirty="0">
                          <a:effectLst/>
                        </a:rPr>
                        <a:t>29.9</a:t>
                      </a:r>
                      <a:endParaRPr lang="hr-HR" sz="1200" b="0" dirty="0">
                        <a:effectLst/>
                        <a:latin typeface="Arial" pitchFamily="34" charset="0"/>
                        <a:ea typeface="Times New Roman"/>
                        <a:cs typeface="Arial" pitchFamily="34" charset="0"/>
                      </a:endParaRPr>
                    </a:p>
                  </a:txBody>
                  <a:tcPr marL="52707" marR="52707" marT="0" marB="0">
                    <a:solidFill>
                      <a:schemeClr val="bg1"/>
                    </a:solidFill>
                  </a:tcPr>
                </a:tc>
                <a:tc>
                  <a:txBody>
                    <a:bodyPr/>
                    <a:lstStyle/>
                    <a:p>
                      <a:pPr algn="ctr">
                        <a:lnSpc>
                          <a:spcPct val="115000"/>
                        </a:lnSpc>
                        <a:spcAft>
                          <a:spcPts val="0"/>
                        </a:spcAft>
                      </a:pPr>
                      <a:r>
                        <a:rPr lang="en-GB" sz="1200">
                          <a:effectLst/>
                        </a:rPr>
                        <a:t>29.8</a:t>
                      </a:r>
                      <a:endParaRPr lang="hr-HR" sz="1200" b="0">
                        <a:effectLst/>
                        <a:latin typeface="Arial" pitchFamily="34" charset="0"/>
                        <a:ea typeface="Times New Roman"/>
                        <a:cs typeface="Arial" pitchFamily="34" charset="0"/>
                      </a:endParaRPr>
                    </a:p>
                  </a:txBody>
                  <a:tcPr marL="52707" marR="52707" marT="0" marB="0">
                    <a:solidFill>
                      <a:schemeClr val="bg1"/>
                    </a:solidFill>
                  </a:tcPr>
                </a:tc>
                <a:tc>
                  <a:txBody>
                    <a:bodyPr/>
                    <a:lstStyle/>
                    <a:p>
                      <a:pPr algn="ctr">
                        <a:lnSpc>
                          <a:spcPct val="115000"/>
                        </a:lnSpc>
                        <a:spcAft>
                          <a:spcPts val="0"/>
                        </a:spcAft>
                      </a:pPr>
                      <a:r>
                        <a:rPr lang="en-GB" sz="1200" b="1" dirty="0">
                          <a:effectLst/>
                        </a:rPr>
                        <a:t>B</a:t>
                      </a:r>
                      <a:endParaRPr lang="hr-HR" sz="1200" b="1" dirty="0">
                        <a:effectLst/>
                        <a:latin typeface="Arial" pitchFamily="34" charset="0"/>
                        <a:ea typeface="Times New Roman"/>
                        <a:cs typeface="Arial" pitchFamily="34" charset="0"/>
                      </a:endParaRPr>
                    </a:p>
                  </a:txBody>
                  <a:tcPr marL="52707" marR="52707" marT="0" marB="0">
                    <a:solidFill>
                      <a:schemeClr val="bg1"/>
                    </a:solidFill>
                  </a:tcPr>
                </a:tc>
                <a:tc>
                  <a:txBody>
                    <a:bodyPr/>
                    <a:lstStyle/>
                    <a:p>
                      <a:pPr algn="ctr">
                        <a:lnSpc>
                          <a:spcPct val="115000"/>
                        </a:lnSpc>
                        <a:spcAft>
                          <a:spcPts val="0"/>
                        </a:spcAft>
                      </a:pPr>
                      <a:r>
                        <a:rPr lang="en-GB" sz="1200">
                          <a:effectLst/>
                        </a:rPr>
                        <a:t>8.3</a:t>
                      </a:r>
                      <a:endParaRPr lang="hr-HR" sz="1200" b="0">
                        <a:effectLst/>
                        <a:latin typeface="Arial" pitchFamily="34" charset="0"/>
                        <a:ea typeface="Times New Roman"/>
                        <a:cs typeface="Arial" pitchFamily="34" charset="0"/>
                      </a:endParaRPr>
                    </a:p>
                  </a:txBody>
                  <a:tcPr marL="52707" marR="52707" marT="0" marB="0">
                    <a:solidFill>
                      <a:schemeClr val="bg1"/>
                    </a:solidFill>
                  </a:tcPr>
                </a:tc>
                <a:tc>
                  <a:txBody>
                    <a:bodyPr/>
                    <a:lstStyle/>
                    <a:p>
                      <a:pPr algn="ctr">
                        <a:lnSpc>
                          <a:spcPct val="115000"/>
                        </a:lnSpc>
                        <a:spcAft>
                          <a:spcPts val="0"/>
                        </a:spcAft>
                      </a:pPr>
                      <a:r>
                        <a:rPr lang="en-GB" sz="1200">
                          <a:effectLst/>
                        </a:rPr>
                        <a:t>37.9</a:t>
                      </a:r>
                      <a:endParaRPr lang="hr-HR" sz="1200" b="0">
                        <a:effectLst/>
                        <a:latin typeface="Arial" pitchFamily="34" charset="0"/>
                        <a:ea typeface="Times New Roman"/>
                        <a:cs typeface="Arial" pitchFamily="34" charset="0"/>
                      </a:endParaRPr>
                    </a:p>
                  </a:txBody>
                  <a:tcPr marL="52707" marR="52707" marT="0" marB="0">
                    <a:solidFill>
                      <a:schemeClr val="bg1"/>
                    </a:solidFill>
                  </a:tcPr>
                </a:tc>
                <a:tc>
                  <a:txBody>
                    <a:bodyPr/>
                    <a:lstStyle/>
                    <a:p>
                      <a:pPr algn="ctr">
                        <a:lnSpc>
                          <a:spcPct val="115000"/>
                        </a:lnSpc>
                        <a:spcAft>
                          <a:spcPts val="0"/>
                        </a:spcAft>
                      </a:pPr>
                      <a:r>
                        <a:rPr lang="en-GB" sz="1200">
                          <a:effectLst/>
                        </a:rPr>
                        <a:t>29.5</a:t>
                      </a:r>
                      <a:endParaRPr lang="hr-HR" sz="1200" b="0">
                        <a:effectLst/>
                        <a:latin typeface="Arial" pitchFamily="34" charset="0"/>
                        <a:ea typeface="Times New Roman"/>
                        <a:cs typeface="Arial" pitchFamily="34" charset="0"/>
                      </a:endParaRPr>
                    </a:p>
                  </a:txBody>
                  <a:tcPr marL="52707" marR="52707" marT="0" marB="0">
                    <a:solidFill>
                      <a:schemeClr val="bg1"/>
                    </a:solidFill>
                  </a:tcPr>
                </a:tc>
              </a:tr>
              <a:tr h="210306">
                <a:tc>
                  <a:txBody>
                    <a:bodyPr/>
                    <a:lstStyle/>
                    <a:p>
                      <a:pPr algn="ctr">
                        <a:lnSpc>
                          <a:spcPct val="115000"/>
                        </a:lnSpc>
                        <a:spcAft>
                          <a:spcPts val="0"/>
                        </a:spcAft>
                      </a:pPr>
                      <a:r>
                        <a:rPr lang="en-GB" sz="1200" b="1">
                          <a:effectLst/>
                        </a:rPr>
                        <a:t>1993</a:t>
                      </a:r>
                      <a:endParaRPr lang="hr-HR" sz="1200" b="1">
                        <a:effectLst/>
                        <a:latin typeface="Arial" pitchFamily="34" charset="0"/>
                        <a:ea typeface="Times New Roman"/>
                        <a:cs typeface="Arial" pitchFamily="34" charset="0"/>
                      </a:endParaRPr>
                    </a:p>
                  </a:txBody>
                  <a:tcPr marL="52707" marR="52707" marT="0" marB="0">
                    <a:solidFill>
                      <a:schemeClr val="bg1"/>
                    </a:solidFill>
                  </a:tcPr>
                </a:tc>
                <a:tc>
                  <a:txBody>
                    <a:bodyPr/>
                    <a:lstStyle/>
                    <a:p>
                      <a:pPr algn="ctr">
                        <a:lnSpc>
                          <a:spcPct val="115000"/>
                        </a:lnSpc>
                        <a:spcAft>
                          <a:spcPts val="0"/>
                        </a:spcAft>
                      </a:pPr>
                      <a:r>
                        <a:rPr lang="en-GB" sz="1200" dirty="0">
                          <a:effectLst/>
                        </a:rPr>
                        <a:t>29.0</a:t>
                      </a:r>
                      <a:endParaRPr lang="hr-HR" sz="1200" b="0" dirty="0">
                        <a:effectLst/>
                        <a:latin typeface="Arial" pitchFamily="34" charset="0"/>
                        <a:ea typeface="Times New Roman"/>
                        <a:cs typeface="Arial" pitchFamily="34" charset="0"/>
                      </a:endParaRPr>
                    </a:p>
                  </a:txBody>
                  <a:tcPr marL="52707" marR="52707" marT="0" marB="0">
                    <a:solidFill>
                      <a:schemeClr val="bg1"/>
                    </a:solidFill>
                  </a:tcPr>
                </a:tc>
                <a:tc>
                  <a:txBody>
                    <a:bodyPr/>
                    <a:lstStyle/>
                    <a:p>
                      <a:pPr algn="ctr">
                        <a:lnSpc>
                          <a:spcPct val="115000"/>
                        </a:lnSpc>
                        <a:spcAft>
                          <a:spcPts val="0"/>
                        </a:spcAft>
                      </a:pPr>
                      <a:r>
                        <a:rPr lang="en-GB" sz="1200">
                          <a:effectLst/>
                        </a:rPr>
                        <a:t>29.2</a:t>
                      </a:r>
                      <a:endParaRPr lang="hr-HR" sz="1200" b="0">
                        <a:effectLst/>
                        <a:latin typeface="Arial" pitchFamily="34" charset="0"/>
                        <a:ea typeface="Times New Roman"/>
                        <a:cs typeface="Arial" pitchFamily="34" charset="0"/>
                      </a:endParaRPr>
                    </a:p>
                  </a:txBody>
                  <a:tcPr marL="52707" marR="52707" marT="0" marB="0">
                    <a:solidFill>
                      <a:schemeClr val="bg1"/>
                    </a:solidFill>
                  </a:tcPr>
                </a:tc>
                <a:tc>
                  <a:txBody>
                    <a:bodyPr/>
                    <a:lstStyle/>
                    <a:p>
                      <a:pPr algn="ctr">
                        <a:lnSpc>
                          <a:spcPct val="115000"/>
                        </a:lnSpc>
                        <a:spcAft>
                          <a:spcPts val="0"/>
                        </a:spcAft>
                      </a:pPr>
                      <a:r>
                        <a:rPr lang="en-GB" sz="1200" b="1" dirty="0">
                          <a:effectLst/>
                        </a:rPr>
                        <a:t>A</a:t>
                      </a:r>
                      <a:endParaRPr lang="hr-HR" sz="1200" b="1" dirty="0">
                        <a:effectLst/>
                        <a:latin typeface="Arial" pitchFamily="34" charset="0"/>
                        <a:ea typeface="Times New Roman"/>
                        <a:cs typeface="Arial" pitchFamily="34" charset="0"/>
                      </a:endParaRPr>
                    </a:p>
                  </a:txBody>
                  <a:tcPr marL="52707" marR="52707" marT="0" marB="0">
                    <a:solidFill>
                      <a:schemeClr val="bg1"/>
                    </a:solidFill>
                  </a:tcPr>
                </a:tc>
                <a:tc>
                  <a:txBody>
                    <a:bodyPr/>
                    <a:lstStyle/>
                    <a:p>
                      <a:pPr algn="ctr">
                        <a:lnSpc>
                          <a:spcPct val="115000"/>
                        </a:lnSpc>
                        <a:spcAft>
                          <a:spcPts val="0"/>
                        </a:spcAft>
                      </a:pPr>
                      <a:r>
                        <a:rPr lang="en-GB" sz="1200">
                          <a:effectLst/>
                        </a:rPr>
                        <a:t>8.9</a:t>
                      </a:r>
                      <a:endParaRPr lang="hr-HR" sz="1200" b="0">
                        <a:effectLst/>
                        <a:latin typeface="Arial" pitchFamily="34" charset="0"/>
                        <a:ea typeface="Times New Roman"/>
                        <a:cs typeface="Arial" pitchFamily="34" charset="0"/>
                      </a:endParaRPr>
                    </a:p>
                  </a:txBody>
                  <a:tcPr marL="52707" marR="52707" marT="0" marB="0">
                    <a:solidFill>
                      <a:schemeClr val="bg1"/>
                    </a:solidFill>
                  </a:tcPr>
                </a:tc>
                <a:tc>
                  <a:txBody>
                    <a:bodyPr/>
                    <a:lstStyle/>
                    <a:p>
                      <a:pPr algn="ctr">
                        <a:lnSpc>
                          <a:spcPct val="115000"/>
                        </a:lnSpc>
                        <a:spcAft>
                          <a:spcPts val="0"/>
                        </a:spcAft>
                      </a:pPr>
                      <a:r>
                        <a:rPr lang="en-GB" sz="1200">
                          <a:effectLst/>
                        </a:rPr>
                        <a:t>37.3</a:t>
                      </a:r>
                      <a:endParaRPr lang="hr-HR" sz="1200" b="0">
                        <a:effectLst/>
                        <a:latin typeface="Arial" pitchFamily="34" charset="0"/>
                        <a:ea typeface="Times New Roman"/>
                        <a:cs typeface="Arial" pitchFamily="34" charset="0"/>
                      </a:endParaRPr>
                    </a:p>
                  </a:txBody>
                  <a:tcPr marL="52707" marR="52707" marT="0" marB="0">
                    <a:solidFill>
                      <a:schemeClr val="bg1"/>
                    </a:solidFill>
                  </a:tcPr>
                </a:tc>
                <a:tc>
                  <a:txBody>
                    <a:bodyPr/>
                    <a:lstStyle/>
                    <a:p>
                      <a:pPr algn="ctr">
                        <a:lnSpc>
                          <a:spcPct val="115000"/>
                        </a:lnSpc>
                        <a:spcAft>
                          <a:spcPts val="0"/>
                        </a:spcAft>
                      </a:pPr>
                      <a:r>
                        <a:rPr lang="en-GB" sz="1200">
                          <a:effectLst/>
                        </a:rPr>
                        <a:t>28.9</a:t>
                      </a:r>
                      <a:endParaRPr lang="hr-HR" sz="1200" b="0">
                        <a:effectLst/>
                        <a:latin typeface="Arial" pitchFamily="34" charset="0"/>
                        <a:ea typeface="Times New Roman"/>
                        <a:cs typeface="Arial" pitchFamily="34" charset="0"/>
                      </a:endParaRPr>
                    </a:p>
                  </a:txBody>
                  <a:tcPr marL="52707" marR="52707" marT="0" marB="0">
                    <a:solidFill>
                      <a:schemeClr val="bg1"/>
                    </a:solidFill>
                  </a:tcPr>
                </a:tc>
              </a:tr>
              <a:tr h="210306">
                <a:tc>
                  <a:txBody>
                    <a:bodyPr/>
                    <a:lstStyle/>
                    <a:p>
                      <a:pPr algn="ctr">
                        <a:lnSpc>
                          <a:spcPct val="115000"/>
                        </a:lnSpc>
                        <a:spcAft>
                          <a:spcPts val="0"/>
                        </a:spcAft>
                      </a:pPr>
                      <a:r>
                        <a:rPr lang="en-GB" sz="1200" b="1">
                          <a:effectLst/>
                        </a:rPr>
                        <a:t>1994</a:t>
                      </a:r>
                      <a:endParaRPr lang="hr-HR" sz="1200" b="1">
                        <a:effectLst/>
                        <a:latin typeface="Arial" pitchFamily="34" charset="0"/>
                        <a:ea typeface="Times New Roman"/>
                        <a:cs typeface="Arial" pitchFamily="34" charset="0"/>
                      </a:endParaRPr>
                    </a:p>
                  </a:txBody>
                  <a:tcPr marL="52707" marR="52707" marT="0" marB="0">
                    <a:solidFill>
                      <a:schemeClr val="bg1"/>
                    </a:solidFill>
                  </a:tcPr>
                </a:tc>
                <a:tc>
                  <a:txBody>
                    <a:bodyPr/>
                    <a:lstStyle/>
                    <a:p>
                      <a:pPr algn="ctr">
                        <a:lnSpc>
                          <a:spcPct val="115000"/>
                        </a:lnSpc>
                        <a:spcAft>
                          <a:spcPts val="0"/>
                        </a:spcAft>
                      </a:pPr>
                      <a:r>
                        <a:rPr lang="en-GB" sz="1200" dirty="0">
                          <a:effectLst/>
                        </a:rPr>
                        <a:t>29.5</a:t>
                      </a:r>
                      <a:endParaRPr lang="hr-HR" sz="1200" b="0" dirty="0">
                        <a:effectLst/>
                        <a:latin typeface="Arial" pitchFamily="34" charset="0"/>
                        <a:ea typeface="Times New Roman"/>
                        <a:cs typeface="Arial" pitchFamily="34" charset="0"/>
                      </a:endParaRPr>
                    </a:p>
                  </a:txBody>
                  <a:tcPr marL="52707" marR="52707" marT="0" marB="0">
                    <a:solidFill>
                      <a:schemeClr val="bg1"/>
                    </a:solidFill>
                  </a:tcPr>
                </a:tc>
                <a:tc>
                  <a:txBody>
                    <a:bodyPr/>
                    <a:lstStyle/>
                    <a:p>
                      <a:pPr algn="ctr">
                        <a:lnSpc>
                          <a:spcPct val="115000"/>
                        </a:lnSpc>
                        <a:spcAft>
                          <a:spcPts val="0"/>
                        </a:spcAft>
                      </a:pPr>
                      <a:r>
                        <a:rPr lang="en-GB" sz="1200" dirty="0">
                          <a:effectLst/>
                        </a:rPr>
                        <a:t>29.2</a:t>
                      </a:r>
                      <a:endParaRPr lang="hr-HR" sz="1200" b="0" dirty="0">
                        <a:effectLst/>
                        <a:latin typeface="Arial" pitchFamily="34" charset="0"/>
                        <a:ea typeface="Times New Roman"/>
                        <a:cs typeface="Arial" pitchFamily="34" charset="0"/>
                      </a:endParaRPr>
                    </a:p>
                  </a:txBody>
                  <a:tcPr marL="52707" marR="52707" marT="0" marB="0">
                    <a:solidFill>
                      <a:schemeClr val="bg1"/>
                    </a:solidFill>
                  </a:tcPr>
                </a:tc>
                <a:tc>
                  <a:txBody>
                    <a:bodyPr/>
                    <a:lstStyle/>
                    <a:p>
                      <a:pPr algn="ctr">
                        <a:lnSpc>
                          <a:spcPct val="115000"/>
                        </a:lnSpc>
                        <a:spcAft>
                          <a:spcPts val="0"/>
                        </a:spcAft>
                      </a:pPr>
                      <a:r>
                        <a:rPr lang="en-GB" sz="1200" b="1">
                          <a:effectLst/>
                        </a:rPr>
                        <a:t>B</a:t>
                      </a:r>
                      <a:endParaRPr lang="hr-HR" sz="1200" b="1">
                        <a:effectLst/>
                        <a:latin typeface="Arial" pitchFamily="34" charset="0"/>
                        <a:ea typeface="Times New Roman"/>
                        <a:cs typeface="Arial" pitchFamily="34" charset="0"/>
                      </a:endParaRPr>
                    </a:p>
                  </a:txBody>
                  <a:tcPr marL="52707" marR="52707" marT="0" marB="0">
                    <a:solidFill>
                      <a:schemeClr val="bg1"/>
                    </a:solidFill>
                  </a:tcPr>
                </a:tc>
                <a:tc>
                  <a:txBody>
                    <a:bodyPr/>
                    <a:lstStyle/>
                    <a:p>
                      <a:pPr algn="ctr">
                        <a:lnSpc>
                          <a:spcPct val="115000"/>
                        </a:lnSpc>
                        <a:spcAft>
                          <a:spcPts val="0"/>
                        </a:spcAft>
                      </a:pPr>
                      <a:r>
                        <a:rPr lang="en-GB" sz="1200" dirty="0">
                          <a:effectLst/>
                        </a:rPr>
                        <a:t>9.6</a:t>
                      </a:r>
                      <a:endParaRPr lang="hr-HR" sz="1200" b="0" dirty="0">
                        <a:effectLst/>
                        <a:latin typeface="Arial" pitchFamily="34" charset="0"/>
                        <a:ea typeface="Times New Roman"/>
                        <a:cs typeface="Arial" pitchFamily="34" charset="0"/>
                      </a:endParaRPr>
                    </a:p>
                  </a:txBody>
                  <a:tcPr marL="52707" marR="52707" marT="0" marB="0">
                    <a:solidFill>
                      <a:schemeClr val="bg1"/>
                    </a:solidFill>
                  </a:tcPr>
                </a:tc>
                <a:tc>
                  <a:txBody>
                    <a:bodyPr/>
                    <a:lstStyle/>
                    <a:p>
                      <a:pPr algn="ctr">
                        <a:lnSpc>
                          <a:spcPct val="115000"/>
                        </a:lnSpc>
                        <a:spcAft>
                          <a:spcPts val="0"/>
                        </a:spcAft>
                      </a:pPr>
                      <a:r>
                        <a:rPr lang="en-GB" sz="1200">
                          <a:effectLst/>
                        </a:rPr>
                        <a:t>37.9</a:t>
                      </a:r>
                      <a:endParaRPr lang="hr-HR" sz="1200" b="0">
                        <a:effectLst/>
                        <a:latin typeface="Arial" pitchFamily="34" charset="0"/>
                        <a:ea typeface="Times New Roman"/>
                        <a:cs typeface="Arial" pitchFamily="34" charset="0"/>
                      </a:endParaRPr>
                    </a:p>
                  </a:txBody>
                  <a:tcPr marL="52707" marR="52707" marT="0" marB="0">
                    <a:solidFill>
                      <a:schemeClr val="bg1"/>
                    </a:solidFill>
                  </a:tcPr>
                </a:tc>
                <a:tc>
                  <a:txBody>
                    <a:bodyPr/>
                    <a:lstStyle/>
                    <a:p>
                      <a:pPr algn="ctr">
                        <a:lnSpc>
                          <a:spcPct val="115000"/>
                        </a:lnSpc>
                        <a:spcAft>
                          <a:spcPts val="0"/>
                        </a:spcAft>
                      </a:pPr>
                      <a:r>
                        <a:rPr lang="en-GB" sz="1200">
                          <a:effectLst/>
                        </a:rPr>
                        <a:t>29.3</a:t>
                      </a:r>
                      <a:endParaRPr lang="hr-HR" sz="1200" b="0">
                        <a:effectLst/>
                        <a:latin typeface="Arial" pitchFamily="34" charset="0"/>
                        <a:ea typeface="Times New Roman"/>
                        <a:cs typeface="Arial" pitchFamily="34" charset="0"/>
                      </a:endParaRPr>
                    </a:p>
                  </a:txBody>
                  <a:tcPr marL="52707" marR="52707" marT="0" marB="0">
                    <a:solidFill>
                      <a:schemeClr val="bg1"/>
                    </a:solidFill>
                  </a:tcPr>
                </a:tc>
              </a:tr>
              <a:tr h="210306">
                <a:tc>
                  <a:txBody>
                    <a:bodyPr/>
                    <a:lstStyle/>
                    <a:p>
                      <a:pPr algn="ctr">
                        <a:lnSpc>
                          <a:spcPct val="115000"/>
                        </a:lnSpc>
                        <a:spcAft>
                          <a:spcPts val="0"/>
                        </a:spcAft>
                      </a:pPr>
                      <a:r>
                        <a:rPr lang="en-GB" sz="1200" b="1">
                          <a:effectLst/>
                        </a:rPr>
                        <a:t>1995</a:t>
                      </a:r>
                      <a:endParaRPr lang="hr-HR" sz="1200" b="1">
                        <a:effectLst/>
                        <a:latin typeface="Arial" pitchFamily="34" charset="0"/>
                        <a:ea typeface="Times New Roman"/>
                        <a:cs typeface="Arial" pitchFamily="34" charset="0"/>
                      </a:endParaRPr>
                    </a:p>
                  </a:txBody>
                  <a:tcPr marL="52707" marR="52707" marT="0" marB="0">
                    <a:solidFill>
                      <a:schemeClr val="bg1"/>
                    </a:solidFill>
                  </a:tcPr>
                </a:tc>
                <a:tc>
                  <a:txBody>
                    <a:bodyPr/>
                    <a:lstStyle/>
                    <a:p>
                      <a:pPr algn="ctr">
                        <a:lnSpc>
                          <a:spcPct val="115000"/>
                        </a:lnSpc>
                        <a:spcAft>
                          <a:spcPts val="0"/>
                        </a:spcAft>
                      </a:pPr>
                      <a:r>
                        <a:rPr lang="en-GB" sz="1200" dirty="0">
                          <a:effectLst/>
                        </a:rPr>
                        <a:t>29.2</a:t>
                      </a:r>
                      <a:endParaRPr lang="hr-HR" sz="1200" b="0" dirty="0">
                        <a:effectLst/>
                        <a:latin typeface="Arial" pitchFamily="34" charset="0"/>
                        <a:ea typeface="Times New Roman"/>
                        <a:cs typeface="Arial" pitchFamily="34" charset="0"/>
                      </a:endParaRPr>
                    </a:p>
                  </a:txBody>
                  <a:tcPr marL="52707" marR="52707" marT="0" marB="0">
                    <a:solidFill>
                      <a:schemeClr val="bg1"/>
                    </a:solidFill>
                  </a:tcPr>
                </a:tc>
                <a:tc>
                  <a:txBody>
                    <a:bodyPr/>
                    <a:lstStyle/>
                    <a:p>
                      <a:pPr algn="ctr">
                        <a:lnSpc>
                          <a:spcPct val="115000"/>
                        </a:lnSpc>
                        <a:spcAft>
                          <a:spcPts val="0"/>
                        </a:spcAft>
                      </a:pPr>
                      <a:r>
                        <a:rPr lang="en-GB" sz="1200" dirty="0">
                          <a:effectLst/>
                        </a:rPr>
                        <a:t>29.2</a:t>
                      </a:r>
                      <a:endParaRPr lang="hr-HR" sz="1200" b="0" dirty="0">
                        <a:effectLst/>
                        <a:latin typeface="Arial" pitchFamily="34" charset="0"/>
                        <a:ea typeface="Times New Roman"/>
                        <a:cs typeface="Arial" pitchFamily="34" charset="0"/>
                      </a:endParaRPr>
                    </a:p>
                  </a:txBody>
                  <a:tcPr marL="52707" marR="52707" marT="0" marB="0">
                    <a:solidFill>
                      <a:schemeClr val="bg1"/>
                    </a:solidFill>
                  </a:tcPr>
                </a:tc>
                <a:tc>
                  <a:txBody>
                    <a:bodyPr/>
                    <a:lstStyle/>
                    <a:p>
                      <a:pPr algn="ctr">
                        <a:lnSpc>
                          <a:spcPct val="115000"/>
                        </a:lnSpc>
                        <a:spcAft>
                          <a:spcPts val="0"/>
                        </a:spcAft>
                      </a:pPr>
                      <a:r>
                        <a:rPr lang="hr-HR" sz="1100" b="0" dirty="0" smtClean="0">
                          <a:effectLst/>
                          <a:latin typeface="Arial" pitchFamily="34" charset="0"/>
                          <a:ea typeface="Times New Roman"/>
                          <a:cs typeface="Arial" pitchFamily="34" charset="0"/>
                        </a:rPr>
                        <a:t>similar to </a:t>
                      </a:r>
                      <a:r>
                        <a:rPr lang="hr-HR" sz="1200" b="1" dirty="0" smtClean="0">
                          <a:effectLst/>
                          <a:latin typeface="Arial" pitchFamily="34" charset="0"/>
                          <a:ea typeface="Times New Roman"/>
                          <a:cs typeface="Arial" pitchFamily="34" charset="0"/>
                        </a:rPr>
                        <a:t>A</a:t>
                      </a:r>
                      <a:endParaRPr lang="hr-HR" sz="1200" b="1" dirty="0">
                        <a:effectLst/>
                        <a:latin typeface="Arial" pitchFamily="34" charset="0"/>
                        <a:ea typeface="Times New Roman"/>
                        <a:cs typeface="Arial" pitchFamily="34" charset="0"/>
                      </a:endParaRPr>
                    </a:p>
                  </a:txBody>
                  <a:tcPr marL="52707" marR="52707" marT="0" marB="0">
                    <a:solidFill>
                      <a:schemeClr val="bg1"/>
                    </a:solidFill>
                  </a:tcPr>
                </a:tc>
                <a:tc>
                  <a:txBody>
                    <a:bodyPr/>
                    <a:lstStyle/>
                    <a:p>
                      <a:pPr algn="ctr">
                        <a:lnSpc>
                          <a:spcPct val="115000"/>
                        </a:lnSpc>
                        <a:spcAft>
                          <a:spcPts val="0"/>
                        </a:spcAft>
                      </a:pPr>
                      <a:r>
                        <a:rPr lang="en-GB" sz="1200" dirty="0">
                          <a:effectLst/>
                        </a:rPr>
                        <a:t>/</a:t>
                      </a:r>
                      <a:endParaRPr lang="hr-HR" sz="1200" b="0" dirty="0">
                        <a:effectLst/>
                        <a:latin typeface="Arial" pitchFamily="34" charset="0"/>
                        <a:ea typeface="Times New Roman"/>
                        <a:cs typeface="Arial" pitchFamily="34" charset="0"/>
                      </a:endParaRPr>
                    </a:p>
                  </a:txBody>
                  <a:tcPr marL="52707" marR="52707" marT="0" marB="0">
                    <a:solidFill>
                      <a:schemeClr val="bg1"/>
                    </a:solidFill>
                  </a:tcPr>
                </a:tc>
                <a:tc>
                  <a:txBody>
                    <a:bodyPr/>
                    <a:lstStyle/>
                    <a:p>
                      <a:pPr algn="ctr">
                        <a:lnSpc>
                          <a:spcPct val="115000"/>
                        </a:lnSpc>
                        <a:spcAft>
                          <a:spcPts val="0"/>
                        </a:spcAft>
                      </a:pPr>
                      <a:r>
                        <a:rPr lang="en-GB" sz="1200">
                          <a:effectLst/>
                        </a:rPr>
                        <a:t>/</a:t>
                      </a:r>
                      <a:endParaRPr lang="hr-HR" sz="1200" b="0">
                        <a:effectLst/>
                        <a:latin typeface="Arial" pitchFamily="34" charset="0"/>
                        <a:ea typeface="Times New Roman"/>
                        <a:cs typeface="Arial" pitchFamily="34" charset="0"/>
                      </a:endParaRPr>
                    </a:p>
                  </a:txBody>
                  <a:tcPr marL="52707" marR="52707" marT="0" marB="0">
                    <a:solidFill>
                      <a:schemeClr val="bg1"/>
                    </a:solidFill>
                  </a:tcPr>
                </a:tc>
                <a:tc>
                  <a:txBody>
                    <a:bodyPr/>
                    <a:lstStyle/>
                    <a:p>
                      <a:pPr algn="ctr">
                        <a:lnSpc>
                          <a:spcPct val="115000"/>
                        </a:lnSpc>
                        <a:spcAft>
                          <a:spcPts val="0"/>
                        </a:spcAft>
                      </a:pPr>
                      <a:r>
                        <a:rPr lang="en-GB" sz="1200">
                          <a:effectLst/>
                        </a:rPr>
                        <a:t>/</a:t>
                      </a:r>
                      <a:endParaRPr lang="hr-HR" sz="1200" b="0">
                        <a:effectLst/>
                        <a:latin typeface="Arial" pitchFamily="34" charset="0"/>
                        <a:ea typeface="Times New Roman"/>
                        <a:cs typeface="Arial" pitchFamily="34" charset="0"/>
                      </a:endParaRPr>
                    </a:p>
                  </a:txBody>
                  <a:tcPr marL="52707" marR="52707" marT="0" marB="0">
                    <a:solidFill>
                      <a:schemeClr val="bg1"/>
                    </a:solidFill>
                  </a:tcPr>
                </a:tc>
              </a:tr>
              <a:tr h="210306">
                <a:tc>
                  <a:txBody>
                    <a:bodyPr/>
                    <a:lstStyle/>
                    <a:p>
                      <a:pPr algn="ctr">
                        <a:lnSpc>
                          <a:spcPct val="115000"/>
                        </a:lnSpc>
                        <a:spcAft>
                          <a:spcPts val="0"/>
                        </a:spcAft>
                      </a:pPr>
                      <a:r>
                        <a:rPr lang="en-GB" sz="1200" b="1">
                          <a:effectLst/>
                        </a:rPr>
                        <a:t>1998</a:t>
                      </a:r>
                      <a:endParaRPr lang="hr-HR" sz="1200" b="1">
                        <a:effectLst/>
                        <a:latin typeface="Arial" pitchFamily="34" charset="0"/>
                        <a:ea typeface="Times New Roman"/>
                        <a:cs typeface="Arial" pitchFamily="34" charset="0"/>
                      </a:endParaRPr>
                    </a:p>
                  </a:txBody>
                  <a:tcPr marL="52707" marR="52707" marT="0" marB="0">
                    <a:solidFill>
                      <a:schemeClr val="bg1"/>
                    </a:solidFill>
                  </a:tcPr>
                </a:tc>
                <a:tc>
                  <a:txBody>
                    <a:bodyPr/>
                    <a:lstStyle/>
                    <a:p>
                      <a:pPr algn="ctr">
                        <a:lnSpc>
                          <a:spcPct val="115000"/>
                        </a:lnSpc>
                        <a:spcAft>
                          <a:spcPts val="0"/>
                        </a:spcAft>
                      </a:pPr>
                      <a:r>
                        <a:rPr lang="en-GB" sz="1200" dirty="0">
                          <a:effectLst/>
                        </a:rPr>
                        <a:t>29.1</a:t>
                      </a:r>
                      <a:endParaRPr lang="hr-HR" sz="1200" b="0" dirty="0">
                        <a:effectLst/>
                        <a:latin typeface="Arial" pitchFamily="34" charset="0"/>
                        <a:ea typeface="Times New Roman"/>
                        <a:cs typeface="Arial" pitchFamily="34" charset="0"/>
                      </a:endParaRPr>
                    </a:p>
                  </a:txBody>
                  <a:tcPr marL="52707" marR="52707" marT="0" marB="0">
                    <a:solidFill>
                      <a:schemeClr val="bg1"/>
                    </a:solidFill>
                  </a:tcPr>
                </a:tc>
                <a:tc>
                  <a:txBody>
                    <a:bodyPr/>
                    <a:lstStyle/>
                    <a:p>
                      <a:pPr algn="ctr">
                        <a:lnSpc>
                          <a:spcPct val="115000"/>
                        </a:lnSpc>
                        <a:spcAft>
                          <a:spcPts val="0"/>
                        </a:spcAft>
                      </a:pPr>
                      <a:r>
                        <a:rPr lang="en-GB" sz="1200" dirty="0">
                          <a:effectLst/>
                        </a:rPr>
                        <a:t>29.1</a:t>
                      </a:r>
                      <a:endParaRPr lang="hr-HR" sz="1200" b="0" dirty="0">
                        <a:effectLst/>
                        <a:latin typeface="Arial" pitchFamily="34" charset="0"/>
                        <a:ea typeface="Times New Roman"/>
                        <a:cs typeface="Arial" pitchFamily="34" charset="0"/>
                      </a:endParaRPr>
                    </a:p>
                  </a:txBody>
                  <a:tcPr marL="52707" marR="52707" marT="0" marB="0">
                    <a:solidFill>
                      <a:schemeClr val="bg1"/>
                    </a:solidFill>
                  </a:tcPr>
                </a:tc>
                <a:tc>
                  <a:txBody>
                    <a:bodyPr/>
                    <a:lstStyle/>
                    <a:p>
                      <a:pPr algn="ctr">
                        <a:lnSpc>
                          <a:spcPct val="115000"/>
                        </a:lnSpc>
                        <a:spcAft>
                          <a:spcPts val="0"/>
                        </a:spcAft>
                      </a:pPr>
                      <a:r>
                        <a:rPr lang="hr-HR" sz="1100" b="0" dirty="0" smtClean="0">
                          <a:effectLst/>
                          <a:latin typeface="Arial" pitchFamily="34" charset="0"/>
                          <a:ea typeface="Times New Roman"/>
                          <a:cs typeface="Arial" pitchFamily="34" charset="0"/>
                        </a:rPr>
                        <a:t>similar to </a:t>
                      </a:r>
                      <a:r>
                        <a:rPr lang="hr-HR" sz="1200" b="1" dirty="0" smtClean="0">
                          <a:effectLst/>
                          <a:latin typeface="Arial" pitchFamily="34" charset="0"/>
                          <a:ea typeface="Times New Roman"/>
                          <a:cs typeface="Arial" pitchFamily="34" charset="0"/>
                        </a:rPr>
                        <a:t>A</a:t>
                      </a:r>
                      <a:endParaRPr lang="hr-HR" sz="1200" b="1" dirty="0">
                        <a:effectLst/>
                        <a:latin typeface="Arial" pitchFamily="34" charset="0"/>
                        <a:ea typeface="Times New Roman"/>
                        <a:cs typeface="Arial" pitchFamily="34" charset="0"/>
                      </a:endParaRPr>
                    </a:p>
                  </a:txBody>
                  <a:tcPr marL="52707" marR="52707" marT="0" marB="0">
                    <a:solidFill>
                      <a:schemeClr val="bg1"/>
                    </a:solidFill>
                  </a:tcPr>
                </a:tc>
                <a:tc>
                  <a:txBody>
                    <a:bodyPr/>
                    <a:lstStyle/>
                    <a:p>
                      <a:pPr algn="ctr">
                        <a:lnSpc>
                          <a:spcPct val="115000"/>
                        </a:lnSpc>
                        <a:spcAft>
                          <a:spcPts val="0"/>
                        </a:spcAft>
                      </a:pPr>
                      <a:r>
                        <a:rPr lang="en-GB" sz="1200" dirty="0">
                          <a:effectLst/>
                        </a:rPr>
                        <a:t>9.9</a:t>
                      </a:r>
                      <a:endParaRPr lang="hr-HR" sz="1200" b="0" dirty="0">
                        <a:effectLst/>
                        <a:latin typeface="Arial" pitchFamily="34" charset="0"/>
                        <a:ea typeface="Times New Roman"/>
                        <a:cs typeface="Arial" pitchFamily="34" charset="0"/>
                      </a:endParaRPr>
                    </a:p>
                  </a:txBody>
                  <a:tcPr marL="52707" marR="52707" marT="0" marB="0">
                    <a:solidFill>
                      <a:schemeClr val="bg1"/>
                    </a:solidFill>
                  </a:tcPr>
                </a:tc>
                <a:tc>
                  <a:txBody>
                    <a:bodyPr/>
                    <a:lstStyle/>
                    <a:p>
                      <a:pPr algn="ctr">
                        <a:lnSpc>
                          <a:spcPct val="115000"/>
                        </a:lnSpc>
                        <a:spcAft>
                          <a:spcPts val="0"/>
                        </a:spcAft>
                      </a:pPr>
                      <a:r>
                        <a:rPr lang="en-GB" sz="1200">
                          <a:effectLst/>
                        </a:rPr>
                        <a:t>37.1</a:t>
                      </a:r>
                      <a:endParaRPr lang="hr-HR" sz="1200" b="0">
                        <a:effectLst/>
                        <a:latin typeface="Arial" pitchFamily="34" charset="0"/>
                        <a:ea typeface="Times New Roman"/>
                        <a:cs typeface="Arial" pitchFamily="34" charset="0"/>
                      </a:endParaRPr>
                    </a:p>
                  </a:txBody>
                  <a:tcPr marL="52707" marR="52707" marT="0" marB="0">
                    <a:solidFill>
                      <a:schemeClr val="bg1"/>
                    </a:solidFill>
                  </a:tcPr>
                </a:tc>
                <a:tc>
                  <a:txBody>
                    <a:bodyPr/>
                    <a:lstStyle/>
                    <a:p>
                      <a:pPr algn="ctr">
                        <a:lnSpc>
                          <a:spcPct val="115000"/>
                        </a:lnSpc>
                        <a:spcAft>
                          <a:spcPts val="0"/>
                        </a:spcAft>
                      </a:pPr>
                      <a:r>
                        <a:rPr lang="en-GB" sz="1200">
                          <a:effectLst/>
                        </a:rPr>
                        <a:t>28.6</a:t>
                      </a:r>
                      <a:endParaRPr lang="hr-HR" sz="1200" b="0">
                        <a:effectLst/>
                        <a:latin typeface="Arial" pitchFamily="34" charset="0"/>
                        <a:ea typeface="Times New Roman"/>
                        <a:cs typeface="Arial" pitchFamily="34" charset="0"/>
                      </a:endParaRPr>
                    </a:p>
                  </a:txBody>
                  <a:tcPr marL="52707" marR="52707" marT="0" marB="0">
                    <a:solidFill>
                      <a:schemeClr val="bg1"/>
                    </a:solidFill>
                  </a:tcPr>
                </a:tc>
              </a:tr>
              <a:tr h="210306">
                <a:tc>
                  <a:txBody>
                    <a:bodyPr/>
                    <a:lstStyle/>
                    <a:p>
                      <a:pPr algn="ctr">
                        <a:lnSpc>
                          <a:spcPct val="115000"/>
                        </a:lnSpc>
                        <a:spcAft>
                          <a:spcPts val="0"/>
                        </a:spcAft>
                      </a:pPr>
                      <a:r>
                        <a:rPr lang="en-GB" sz="1200" b="1">
                          <a:effectLst/>
                        </a:rPr>
                        <a:t>1999</a:t>
                      </a:r>
                      <a:endParaRPr lang="hr-HR" sz="1200" b="1">
                        <a:effectLst/>
                        <a:latin typeface="Arial" pitchFamily="34" charset="0"/>
                        <a:ea typeface="Times New Roman"/>
                        <a:cs typeface="Arial" pitchFamily="34" charset="0"/>
                      </a:endParaRPr>
                    </a:p>
                  </a:txBody>
                  <a:tcPr marL="52707" marR="52707" marT="0" marB="0">
                    <a:solidFill>
                      <a:schemeClr val="bg1"/>
                    </a:solidFill>
                  </a:tcPr>
                </a:tc>
                <a:tc>
                  <a:txBody>
                    <a:bodyPr/>
                    <a:lstStyle/>
                    <a:p>
                      <a:pPr algn="ctr">
                        <a:lnSpc>
                          <a:spcPct val="115000"/>
                        </a:lnSpc>
                        <a:spcAft>
                          <a:spcPts val="0"/>
                        </a:spcAft>
                      </a:pPr>
                      <a:r>
                        <a:rPr lang="en-GB" sz="1200" dirty="0">
                          <a:effectLst/>
                        </a:rPr>
                        <a:t>29.8</a:t>
                      </a:r>
                      <a:endParaRPr lang="hr-HR" sz="1200" b="0" dirty="0">
                        <a:effectLst/>
                        <a:latin typeface="Arial" pitchFamily="34" charset="0"/>
                        <a:ea typeface="Times New Roman"/>
                        <a:cs typeface="Arial" pitchFamily="34" charset="0"/>
                      </a:endParaRPr>
                    </a:p>
                  </a:txBody>
                  <a:tcPr marL="52707" marR="52707" marT="0" marB="0">
                    <a:solidFill>
                      <a:schemeClr val="bg1"/>
                    </a:solidFill>
                  </a:tcPr>
                </a:tc>
                <a:tc>
                  <a:txBody>
                    <a:bodyPr/>
                    <a:lstStyle/>
                    <a:p>
                      <a:pPr algn="ctr">
                        <a:lnSpc>
                          <a:spcPct val="115000"/>
                        </a:lnSpc>
                        <a:spcAft>
                          <a:spcPts val="0"/>
                        </a:spcAft>
                      </a:pPr>
                      <a:r>
                        <a:rPr lang="en-GB" sz="1200" dirty="0">
                          <a:effectLst/>
                        </a:rPr>
                        <a:t>29.6</a:t>
                      </a:r>
                      <a:endParaRPr lang="hr-HR" sz="1200" b="0" dirty="0">
                        <a:effectLst/>
                        <a:latin typeface="Arial" pitchFamily="34" charset="0"/>
                        <a:ea typeface="Times New Roman"/>
                        <a:cs typeface="Arial" pitchFamily="34" charset="0"/>
                      </a:endParaRPr>
                    </a:p>
                  </a:txBody>
                  <a:tcPr marL="52707" marR="52707" marT="0" marB="0">
                    <a:solidFill>
                      <a:schemeClr val="bg1"/>
                    </a:solidFill>
                  </a:tcPr>
                </a:tc>
                <a:tc>
                  <a:txBody>
                    <a:bodyPr/>
                    <a:lstStyle/>
                    <a:p>
                      <a:pPr algn="ctr">
                        <a:lnSpc>
                          <a:spcPct val="115000"/>
                        </a:lnSpc>
                        <a:spcAft>
                          <a:spcPts val="0"/>
                        </a:spcAft>
                      </a:pPr>
                      <a:r>
                        <a:rPr lang="en-GB" sz="1200" b="1" dirty="0">
                          <a:effectLst/>
                        </a:rPr>
                        <a:t>B</a:t>
                      </a:r>
                      <a:endParaRPr lang="hr-HR" sz="1200" b="1" dirty="0">
                        <a:effectLst/>
                        <a:latin typeface="Arial" pitchFamily="34" charset="0"/>
                        <a:ea typeface="Times New Roman"/>
                        <a:cs typeface="Arial" pitchFamily="34" charset="0"/>
                      </a:endParaRPr>
                    </a:p>
                  </a:txBody>
                  <a:tcPr marL="52707" marR="52707" marT="0" marB="0">
                    <a:solidFill>
                      <a:schemeClr val="bg1"/>
                    </a:solidFill>
                  </a:tcPr>
                </a:tc>
                <a:tc>
                  <a:txBody>
                    <a:bodyPr/>
                    <a:lstStyle/>
                    <a:p>
                      <a:pPr algn="ctr">
                        <a:lnSpc>
                          <a:spcPct val="115000"/>
                        </a:lnSpc>
                        <a:spcAft>
                          <a:spcPts val="0"/>
                        </a:spcAft>
                      </a:pPr>
                      <a:r>
                        <a:rPr lang="en-GB" sz="1200" dirty="0">
                          <a:effectLst/>
                        </a:rPr>
                        <a:t>8.7</a:t>
                      </a:r>
                      <a:endParaRPr lang="hr-HR" sz="1200" b="0" dirty="0">
                        <a:effectLst/>
                        <a:latin typeface="Arial" pitchFamily="34" charset="0"/>
                        <a:ea typeface="Times New Roman"/>
                        <a:cs typeface="Arial" pitchFamily="34" charset="0"/>
                      </a:endParaRPr>
                    </a:p>
                  </a:txBody>
                  <a:tcPr marL="52707" marR="52707" marT="0" marB="0">
                    <a:solidFill>
                      <a:schemeClr val="bg1"/>
                    </a:solidFill>
                  </a:tcPr>
                </a:tc>
                <a:tc>
                  <a:txBody>
                    <a:bodyPr/>
                    <a:lstStyle/>
                    <a:p>
                      <a:pPr algn="ctr">
                        <a:lnSpc>
                          <a:spcPct val="115000"/>
                        </a:lnSpc>
                        <a:spcAft>
                          <a:spcPts val="0"/>
                        </a:spcAft>
                      </a:pPr>
                      <a:r>
                        <a:rPr lang="en-GB" sz="1200" dirty="0">
                          <a:effectLst/>
                        </a:rPr>
                        <a:t>38.2</a:t>
                      </a:r>
                      <a:endParaRPr lang="hr-HR" sz="1200" b="0" dirty="0">
                        <a:effectLst/>
                        <a:latin typeface="Arial" pitchFamily="34" charset="0"/>
                        <a:ea typeface="Times New Roman"/>
                        <a:cs typeface="Arial" pitchFamily="34" charset="0"/>
                      </a:endParaRPr>
                    </a:p>
                  </a:txBody>
                  <a:tcPr marL="52707" marR="52707" marT="0" marB="0">
                    <a:solidFill>
                      <a:schemeClr val="bg1"/>
                    </a:solidFill>
                  </a:tcPr>
                </a:tc>
                <a:tc>
                  <a:txBody>
                    <a:bodyPr/>
                    <a:lstStyle/>
                    <a:p>
                      <a:pPr algn="ctr">
                        <a:lnSpc>
                          <a:spcPct val="115000"/>
                        </a:lnSpc>
                        <a:spcAft>
                          <a:spcPts val="0"/>
                        </a:spcAft>
                      </a:pPr>
                      <a:r>
                        <a:rPr lang="en-GB" sz="1200">
                          <a:effectLst/>
                        </a:rPr>
                        <a:t>29.7</a:t>
                      </a:r>
                      <a:endParaRPr lang="hr-HR" sz="1200" b="0">
                        <a:effectLst/>
                        <a:latin typeface="Arial" pitchFamily="34" charset="0"/>
                        <a:ea typeface="Times New Roman"/>
                        <a:cs typeface="Arial" pitchFamily="34" charset="0"/>
                      </a:endParaRPr>
                    </a:p>
                  </a:txBody>
                  <a:tcPr marL="52707" marR="52707" marT="0" marB="0">
                    <a:solidFill>
                      <a:schemeClr val="bg1"/>
                    </a:solidFill>
                  </a:tcPr>
                </a:tc>
              </a:tr>
              <a:tr h="210306">
                <a:tc>
                  <a:txBody>
                    <a:bodyPr/>
                    <a:lstStyle/>
                    <a:p>
                      <a:pPr algn="ctr">
                        <a:lnSpc>
                          <a:spcPct val="115000"/>
                        </a:lnSpc>
                        <a:spcAft>
                          <a:spcPts val="0"/>
                        </a:spcAft>
                      </a:pPr>
                      <a:r>
                        <a:rPr lang="en-GB" sz="1200" b="1">
                          <a:effectLst/>
                        </a:rPr>
                        <a:t>2000</a:t>
                      </a:r>
                      <a:endParaRPr lang="hr-HR" sz="1200" b="1">
                        <a:effectLst/>
                        <a:latin typeface="Arial" pitchFamily="34" charset="0"/>
                        <a:ea typeface="Times New Roman"/>
                        <a:cs typeface="Arial" pitchFamily="34" charset="0"/>
                      </a:endParaRPr>
                    </a:p>
                  </a:txBody>
                  <a:tcPr marL="52707" marR="52707" marT="0" marB="0">
                    <a:solidFill>
                      <a:schemeClr val="bg1"/>
                    </a:solidFill>
                  </a:tcPr>
                </a:tc>
                <a:tc>
                  <a:txBody>
                    <a:bodyPr/>
                    <a:lstStyle/>
                    <a:p>
                      <a:pPr algn="ctr">
                        <a:lnSpc>
                          <a:spcPct val="115000"/>
                        </a:lnSpc>
                        <a:spcAft>
                          <a:spcPts val="0"/>
                        </a:spcAft>
                      </a:pPr>
                      <a:r>
                        <a:rPr lang="en-GB" sz="1200">
                          <a:effectLst/>
                        </a:rPr>
                        <a:t>29.9</a:t>
                      </a:r>
                      <a:endParaRPr lang="hr-HR" sz="1200" b="0">
                        <a:effectLst/>
                        <a:latin typeface="Arial" pitchFamily="34" charset="0"/>
                        <a:ea typeface="Times New Roman"/>
                        <a:cs typeface="Arial" pitchFamily="34" charset="0"/>
                      </a:endParaRPr>
                    </a:p>
                  </a:txBody>
                  <a:tcPr marL="52707" marR="52707" marT="0" marB="0">
                    <a:solidFill>
                      <a:schemeClr val="bg1"/>
                    </a:solidFill>
                  </a:tcPr>
                </a:tc>
                <a:tc>
                  <a:txBody>
                    <a:bodyPr/>
                    <a:lstStyle/>
                    <a:p>
                      <a:pPr algn="ctr">
                        <a:lnSpc>
                          <a:spcPct val="115000"/>
                        </a:lnSpc>
                        <a:spcAft>
                          <a:spcPts val="0"/>
                        </a:spcAft>
                      </a:pPr>
                      <a:r>
                        <a:rPr lang="en-GB" sz="1200" dirty="0">
                          <a:effectLst/>
                        </a:rPr>
                        <a:t>29.6</a:t>
                      </a:r>
                      <a:endParaRPr lang="hr-HR" sz="1200" b="0" dirty="0">
                        <a:effectLst/>
                        <a:latin typeface="Arial" pitchFamily="34" charset="0"/>
                        <a:ea typeface="Times New Roman"/>
                        <a:cs typeface="Arial" pitchFamily="34" charset="0"/>
                      </a:endParaRPr>
                    </a:p>
                  </a:txBody>
                  <a:tcPr marL="52707" marR="52707" marT="0" marB="0">
                    <a:solidFill>
                      <a:schemeClr val="bg1"/>
                    </a:solidFill>
                  </a:tcPr>
                </a:tc>
                <a:tc>
                  <a:txBody>
                    <a:bodyPr/>
                    <a:lstStyle/>
                    <a:p>
                      <a:pPr algn="ctr">
                        <a:lnSpc>
                          <a:spcPct val="115000"/>
                        </a:lnSpc>
                        <a:spcAft>
                          <a:spcPts val="0"/>
                        </a:spcAft>
                      </a:pPr>
                      <a:r>
                        <a:rPr lang="en-GB" sz="1200" b="1" dirty="0">
                          <a:effectLst/>
                        </a:rPr>
                        <a:t>B</a:t>
                      </a:r>
                      <a:endParaRPr lang="hr-HR" sz="1200" b="1" dirty="0">
                        <a:effectLst/>
                        <a:latin typeface="Arial" pitchFamily="34" charset="0"/>
                        <a:ea typeface="Times New Roman"/>
                        <a:cs typeface="Arial" pitchFamily="34" charset="0"/>
                      </a:endParaRPr>
                    </a:p>
                  </a:txBody>
                  <a:tcPr marL="52707" marR="52707" marT="0" marB="0">
                    <a:solidFill>
                      <a:schemeClr val="bg1"/>
                    </a:solidFill>
                  </a:tcPr>
                </a:tc>
                <a:tc>
                  <a:txBody>
                    <a:bodyPr/>
                    <a:lstStyle/>
                    <a:p>
                      <a:pPr algn="ctr">
                        <a:lnSpc>
                          <a:spcPct val="115000"/>
                        </a:lnSpc>
                        <a:spcAft>
                          <a:spcPts val="0"/>
                        </a:spcAft>
                      </a:pPr>
                      <a:r>
                        <a:rPr lang="en-GB" sz="1200">
                          <a:effectLst/>
                        </a:rPr>
                        <a:t>8.7</a:t>
                      </a:r>
                      <a:endParaRPr lang="hr-HR" sz="1200" b="0">
                        <a:effectLst/>
                        <a:latin typeface="Arial" pitchFamily="34" charset="0"/>
                        <a:ea typeface="Times New Roman"/>
                        <a:cs typeface="Arial" pitchFamily="34" charset="0"/>
                      </a:endParaRPr>
                    </a:p>
                  </a:txBody>
                  <a:tcPr marL="52707" marR="52707" marT="0" marB="0">
                    <a:solidFill>
                      <a:schemeClr val="bg1"/>
                    </a:solidFill>
                  </a:tcPr>
                </a:tc>
                <a:tc>
                  <a:txBody>
                    <a:bodyPr/>
                    <a:lstStyle/>
                    <a:p>
                      <a:pPr algn="ctr">
                        <a:lnSpc>
                          <a:spcPct val="115000"/>
                        </a:lnSpc>
                        <a:spcAft>
                          <a:spcPts val="0"/>
                        </a:spcAft>
                      </a:pPr>
                      <a:r>
                        <a:rPr lang="en-GB" sz="1200" dirty="0">
                          <a:effectLst/>
                        </a:rPr>
                        <a:t>38.1</a:t>
                      </a:r>
                      <a:endParaRPr lang="hr-HR" sz="1200" b="0" dirty="0">
                        <a:effectLst/>
                        <a:latin typeface="Arial" pitchFamily="34" charset="0"/>
                        <a:ea typeface="Times New Roman"/>
                        <a:cs typeface="Arial" pitchFamily="34" charset="0"/>
                      </a:endParaRPr>
                    </a:p>
                  </a:txBody>
                  <a:tcPr marL="52707" marR="52707" marT="0" marB="0">
                    <a:solidFill>
                      <a:schemeClr val="bg1"/>
                    </a:solidFill>
                  </a:tcPr>
                </a:tc>
                <a:tc>
                  <a:txBody>
                    <a:bodyPr/>
                    <a:lstStyle/>
                    <a:p>
                      <a:pPr algn="ctr">
                        <a:lnSpc>
                          <a:spcPct val="115000"/>
                        </a:lnSpc>
                        <a:spcAft>
                          <a:spcPts val="0"/>
                        </a:spcAft>
                      </a:pPr>
                      <a:r>
                        <a:rPr lang="en-GB" sz="1200">
                          <a:effectLst/>
                        </a:rPr>
                        <a:t>29.6</a:t>
                      </a:r>
                      <a:endParaRPr lang="hr-HR" sz="1200" b="0">
                        <a:effectLst/>
                        <a:latin typeface="Arial" pitchFamily="34" charset="0"/>
                        <a:ea typeface="Times New Roman"/>
                        <a:cs typeface="Arial" pitchFamily="34" charset="0"/>
                      </a:endParaRPr>
                    </a:p>
                  </a:txBody>
                  <a:tcPr marL="52707" marR="52707" marT="0" marB="0">
                    <a:solidFill>
                      <a:schemeClr val="bg1"/>
                    </a:solidFill>
                  </a:tcPr>
                </a:tc>
              </a:tr>
              <a:tr h="210306">
                <a:tc>
                  <a:txBody>
                    <a:bodyPr/>
                    <a:lstStyle/>
                    <a:p>
                      <a:pPr algn="ctr">
                        <a:lnSpc>
                          <a:spcPct val="115000"/>
                        </a:lnSpc>
                        <a:spcAft>
                          <a:spcPts val="0"/>
                        </a:spcAft>
                      </a:pPr>
                      <a:r>
                        <a:rPr lang="en-GB" sz="1200" b="1">
                          <a:effectLst/>
                        </a:rPr>
                        <a:t>2001</a:t>
                      </a:r>
                      <a:endParaRPr lang="hr-HR" sz="1200" b="1">
                        <a:effectLst/>
                        <a:latin typeface="Arial" pitchFamily="34" charset="0"/>
                        <a:ea typeface="Times New Roman"/>
                        <a:cs typeface="Arial" pitchFamily="34" charset="0"/>
                      </a:endParaRPr>
                    </a:p>
                  </a:txBody>
                  <a:tcPr marL="52707" marR="52707" marT="0" marB="0">
                    <a:solidFill>
                      <a:schemeClr val="bg1"/>
                    </a:solidFill>
                  </a:tcPr>
                </a:tc>
                <a:tc>
                  <a:txBody>
                    <a:bodyPr/>
                    <a:lstStyle/>
                    <a:p>
                      <a:pPr algn="ctr">
                        <a:lnSpc>
                          <a:spcPct val="115000"/>
                        </a:lnSpc>
                        <a:spcAft>
                          <a:spcPts val="0"/>
                        </a:spcAft>
                      </a:pPr>
                      <a:r>
                        <a:rPr lang="en-GB" sz="1200">
                          <a:effectLst/>
                        </a:rPr>
                        <a:t>28.7</a:t>
                      </a:r>
                      <a:endParaRPr lang="hr-HR" sz="1200" b="0">
                        <a:effectLst/>
                        <a:latin typeface="Arial" pitchFamily="34" charset="0"/>
                        <a:ea typeface="Times New Roman"/>
                        <a:cs typeface="Arial" pitchFamily="34" charset="0"/>
                      </a:endParaRPr>
                    </a:p>
                  </a:txBody>
                  <a:tcPr marL="52707" marR="52707" marT="0" marB="0">
                    <a:solidFill>
                      <a:schemeClr val="bg1"/>
                    </a:solidFill>
                  </a:tcPr>
                </a:tc>
                <a:tc>
                  <a:txBody>
                    <a:bodyPr/>
                    <a:lstStyle/>
                    <a:p>
                      <a:pPr algn="ctr">
                        <a:lnSpc>
                          <a:spcPct val="115000"/>
                        </a:lnSpc>
                        <a:spcAft>
                          <a:spcPts val="0"/>
                        </a:spcAft>
                      </a:pPr>
                      <a:r>
                        <a:rPr lang="en-GB" sz="1200" dirty="0">
                          <a:effectLst/>
                        </a:rPr>
                        <a:t>29.0</a:t>
                      </a:r>
                      <a:endParaRPr lang="hr-HR" sz="1200" b="0" dirty="0">
                        <a:effectLst/>
                        <a:latin typeface="Arial" pitchFamily="34" charset="0"/>
                        <a:ea typeface="Times New Roman"/>
                        <a:cs typeface="Arial" pitchFamily="34" charset="0"/>
                      </a:endParaRPr>
                    </a:p>
                  </a:txBody>
                  <a:tcPr marL="52707" marR="52707" marT="0" marB="0">
                    <a:solidFill>
                      <a:schemeClr val="bg1"/>
                    </a:solidFill>
                  </a:tcPr>
                </a:tc>
                <a:tc>
                  <a:txBody>
                    <a:bodyPr/>
                    <a:lstStyle/>
                    <a:p>
                      <a:pPr algn="ctr">
                        <a:lnSpc>
                          <a:spcPct val="115000"/>
                        </a:lnSpc>
                        <a:spcAft>
                          <a:spcPts val="0"/>
                        </a:spcAft>
                      </a:pPr>
                      <a:r>
                        <a:rPr lang="en-GB" sz="1200" b="1" dirty="0">
                          <a:effectLst/>
                        </a:rPr>
                        <a:t>A</a:t>
                      </a:r>
                      <a:endParaRPr lang="hr-HR" sz="1200" b="1" dirty="0">
                        <a:effectLst/>
                        <a:latin typeface="Arial" pitchFamily="34" charset="0"/>
                        <a:ea typeface="Times New Roman"/>
                        <a:cs typeface="Arial" pitchFamily="34" charset="0"/>
                      </a:endParaRPr>
                    </a:p>
                  </a:txBody>
                  <a:tcPr marL="52707" marR="52707" marT="0" marB="0">
                    <a:solidFill>
                      <a:schemeClr val="bg1"/>
                    </a:solidFill>
                  </a:tcPr>
                </a:tc>
                <a:tc>
                  <a:txBody>
                    <a:bodyPr/>
                    <a:lstStyle/>
                    <a:p>
                      <a:pPr algn="ctr">
                        <a:lnSpc>
                          <a:spcPct val="115000"/>
                        </a:lnSpc>
                        <a:spcAft>
                          <a:spcPts val="0"/>
                        </a:spcAft>
                      </a:pPr>
                      <a:r>
                        <a:rPr lang="en-GB" sz="1200">
                          <a:effectLst/>
                        </a:rPr>
                        <a:t>11.6</a:t>
                      </a:r>
                      <a:endParaRPr lang="hr-HR" sz="1200" b="0">
                        <a:effectLst/>
                        <a:latin typeface="Arial" pitchFamily="34" charset="0"/>
                        <a:ea typeface="Times New Roman"/>
                        <a:cs typeface="Arial" pitchFamily="34" charset="0"/>
                      </a:endParaRPr>
                    </a:p>
                  </a:txBody>
                  <a:tcPr marL="52707" marR="52707" marT="0" marB="0">
                    <a:solidFill>
                      <a:schemeClr val="bg1"/>
                    </a:solidFill>
                  </a:tcPr>
                </a:tc>
                <a:tc>
                  <a:txBody>
                    <a:bodyPr/>
                    <a:lstStyle/>
                    <a:p>
                      <a:pPr algn="ctr">
                        <a:lnSpc>
                          <a:spcPct val="115000"/>
                        </a:lnSpc>
                        <a:spcAft>
                          <a:spcPts val="0"/>
                        </a:spcAft>
                      </a:pPr>
                      <a:r>
                        <a:rPr lang="en-GB" sz="1200" dirty="0">
                          <a:effectLst/>
                        </a:rPr>
                        <a:t>37.8</a:t>
                      </a:r>
                      <a:endParaRPr lang="hr-HR" sz="1200" b="0" dirty="0">
                        <a:effectLst/>
                        <a:latin typeface="Arial" pitchFamily="34" charset="0"/>
                        <a:ea typeface="Times New Roman"/>
                        <a:cs typeface="Arial" pitchFamily="34" charset="0"/>
                      </a:endParaRPr>
                    </a:p>
                  </a:txBody>
                  <a:tcPr marL="52707" marR="52707" marT="0" marB="0">
                    <a:solidFill>
                      <a:schemeClr val="bg1"/>
                    </a:solidFill>
                  </a:tcPr>
                </a:tc>
                <a:tc>
                  <a:txBody>
                    <a:bodyPr/>
                    <a:lstStyle/>
                    <a:p>
                      <a:pPr algn="ctr">
                        <a:lnSpc>
                          <a:spcPct val="115000"/>
                        </a:lnSpc>
                        <a:spcAft>
                          <a:spcPts val="0"/>
                        </a:spcAft>
                      </a:pPr>
                      <a:r>
                        <a:rPr lang="en-GB" sz="1200">
                          <a:effectLst/>
                        </a:rPr>
                        <a:t>28.8</a:t>
                      </a:r>
                      <a:endParaRPr lang="hr-HR" sz="1200" b="0">
                        <a:effectLst/>
                        <a:latin typeface="Arial" pitchFamily="34" charset="0"/>
                        <a:ea typeface="Times New Roman"/>
                        <a:cs typeface="Arial" pitchFamily="34" charset="0"/>
                      </a:endParaRPr>
                    </a:p>
                  </a:txBody>
                  <a:tcPr marL="52707" marR="52707" marT="0" marB="0">
                    <a:solidFill>
                      <a:schemeClr val="bg1"/>
                    </a:solidFill>
                  </a:tcPr>
                </a:tc>
              </a:tr>
              <a:tr h="210306">
                <a:tc>
                  <a:txBody>
                    <a:bodyPr/>
                    <a:lstStyle/>
                    <a:p>
                      <a:pPr algn="ctr">
                        <a:lnSpc>
                          <a:spcPct val="115000"/>
                        </a:lnSpc>
                        <a:spcAft>
                          <a:spcPts val="0"/>
                        </a:spcAft>
                      </a:pPr>
                      <a:r>
                        <a:rPr lang="en-GB" sz="1200" b="1">
                          <a:effectLst/>
                        </a:rPr>
                        <a:t>2003</a:t>
                      </a:r>
                      <a:endParaRPr lang="hr-HR" sz="1200" b="1">
                        <a:effectLst/>
                        <a:latin typeface="Arial" pitchFamily="34" charset="0"/>
                        <a:ea typeface="Times New Roman"/>
                        <a:cs typeface="Arial" pitchFamily="34" charset="0"/>
                      </a:endParaRPr>
                    </a:p>
                  </a:txBody>
                  <a:tcPr marL="52707" marR="52707" marT="0" marB="0">
                    <a:solidFill>
                      <a:schemeClr val="bg1"/>
                    </a:solidFill>
                  </a:tcPr>
                </a:tc>
                <a:tc>
                  <a:txBody>
                    <a:bodyPr/>
                    <a:lstStyle/>
                    <a:p>
                      <a:pPr algn="ctr">
                        <a:lnSpc>
                          <a:spcPct val="115000"/>
                        </a:lnSpc>
                        <a:spcAft>
                          <a:spcPts val="0"/>
                        </a:spcAft>
                      </a:pPr>
                      <a:r>
                        <a:rPr lang="en-GB" sz="1200">
                          <a:effectLst/>
                        </a:rPr>
                        <a:t>29.7</a:t>
                      </a:r>
                      <a:endParaRPr lang="hr-HR" sz="1200" b="0">
                        <a:effectLst/>
                        <a:latin typeface="Arial" pitchFamily="34" charset="0"/>
                        <a:ea typeface="Times New Roman"/>
                        <a:cs typeface="Arial" pitchFamily="34" charset="0"/>
                      </a:endParaRPr>
                    </a:p>
                  </a:txBody>
                  <a:tcPr marL="52707" marR="52707" marT="0" marB="0">
                    <a:solidFill>
                      <a:schemeClr val="bg1"/>
                    </a:solidFill>
                  </a:tcPr>
                </a:tc>
                <a:tc>
                  <a:txBody>
                    <a:bodyPr/>
                    <a:lstStyle/>
                    <a:p>
                      <a:pPr algn="ctr">
                        <a:lnSpc>
                          <a:spcPct val="115000"/>
                        </a:lnSpc>
                        <a:spcAft>
                          <a:spcPts val="0"/>
                        </a:spcAft>
                      </a:pPr>
                      <a:r>
                        <a:rPr lang="en-GB" sz="1200">
                          <a:effectLst/>
                        </a:rPr>
                        <a:t>29.6</a:t>
                      </a:r>
                      <a:endParaRPr lang="hr-HR" sz="1200" b="0">
                        <a:effectLst/>
                        <a:latin typeface="Arial" pitchFamily="34" charset="0"/>
                        <a:ea typeface="Times New Roman"/>
                        <a:cs typeface="Arial" pitchFamily="34" charset="0"/>
                      </a:endParaRPr>
                    </a:p>
                  </a:txBody>
                  <a:tcPr marL="52707" marR="52707" marT="0" marB="0">
                    <a:solidFill>
                      <a:schemeClr val="bg1"/>
                    </a:solidFill>
                  </a:tcPr>
                </a:tc>
                <a:tc>
                  <a:txBody>
                    <a:bodyPr/>
                    <a:lstStyle/>
                    <a:p>
                      <a:pPr algn="ctr">
                        <a:lnSpc>
                          <a:spcPct val="115000"/>
                        </a:lnSpc>
                        <a:spcAft>
                          <a:spcPts val="0"/>
                        </a:spcAft>
                      </a:pPr>
                      <a:r>
                        <a:rPr lang="en-GB" sz="1200" b="1" dirty="0">
                          <a:effectLst/>
                        </a:rPr>
                        <a:t>B</a:t>
                      </a:r>
                      <a:endParaRPr lang="hr-HR" sz="1200" b="1" dirty="0">
                        <a:effectLst/>
                        <a:latin typeface="Arial" pitchFamily="34" charset="0"/>
                        <a:ea typeface="Times New Roman"/>
                        <a:cs typeface="Arial" pitchFamily="34" charset="0"/>
                      </a:endParaRPr>
                    </a:p>
                  </a:txBody>
                  <a:tcPr marL="52707" marR="52707" marT="0" marB="0">
                    <a:solidFill>
                      <a:schemeClr val="bg1"/>
                    </a:solidFill>
                  </a:tcPr>
                </a:tc>
                <a:tc>
                  <a:txBody>
                    <a:bodyPr/>
                    <a:lstStyle/>
                    <a:p>
                      <a:pPr algn="ctr">
                        <a:lnSpc>
                          <a:spcPct val="115000"/>
                        </a:lnSpc>
                        <a:spcAft>
                          <a:spcPts val="0"/>
                        </a:spcAft>
                      </a:pPr>
                      <a:r>
                        <a:rPr lang="en-GB" sz="1200">
                          <a:effectLst/>
                        </a:rPr>
                        <a:t>8.5</a:t>
                      </a:r>
                      <a:endParaRPr lang="hr-HR" sz="1200" b="0">
                        <a:effectLst/>
                        <a:latin typeface="Arial" pitchFamily="34" charset="0"/>
                        <a:ea typeface="Times New Roman"/>
                        <a:cs typeface="Arial" pitchFamily="34" charset="0"/>
                      </a:endParaRPr>
                    </a:p>
                  </a:txBody>
                  <a:tcPr marL="52707" marR="52707" marT="0" marB="0">
                    <a:solidFill>
                      <a:schemeClr val="bg1"/>
                    </a:solidFill>
                  </a:tcPr>
                </a:tc>
                <a:tc>
                  <a:txBody>
                    <a:bodyPr/>
                    <a:lstStyle/>
                    <a:p>
                      <a:pPr algn="ctr">
                        <a:lnSpc>
                          <a:spcPct val="115000"/>
                        </a:lnSpc>
                        <a:spcAft>
                          <a:spcPts val="0"/>
                        </a:spcAft>
                      </a:pPr>
                      <a:r>
                        <a:rPr lang="en-GB" sz="1200" dirty="0">
                          <a:effectLst/>
                        </a:rPr>
                        <a:t>38.1</a:t>
                      </a:r>
                      <a:endParaRPr lang="hr-HR" sz="1200" b="0" dirty="0">
                        <a:effectLst/>
                        <a:latin typeface="Arial" pitchFamily="34" charset="0"/>
                        <a:ea typeface="Times New Roman"/>
                        <a:cs typeface="Arial" pitchFamily="34" charset="0"/>
                      </a:endParaRPr>
                    </a:p>
                  </a:txBody>
                  <a:tcPr marL="52707" marR="52707" marT="0" marB="0">
                    <a:solidFill>
                      <a:schemeClr val="bg1"/>
                    </a:solidFill>
                  </a:tcPr>
                </a:tc>
                <a:tc>
                  <a:txBody>
                    <a:bodyPr/>
                    <a:lstStyle/>
                    <a:p>
                      <a:pPr algn="ctr">
                        <a:lnSpc>
                          <a:spcPct val="115000"/>
                        </a:lnSpc>
                        <a:spcAft>
                          <a:spcPts val="0"/>
                        </a:spcAft>
                      </a:pPr>
                      <a:r>
                        <a:rPr lang="en-GB" sz="1200">
                          <a:effectLst/>
                        </a:rPr>
                        <a:t>29.6</a:t>
                      </a:r>
                      <a:endParaRPr lang="hr-HR" sz="1200" b="0">
                        <a:effectLst/>
                        <a:latin typeface="Arial" pitchFamily="34" charset="0"/>
                        <a:ea typeface="Times New Roman"/>
                        <a:cs typeface="Arial" pitchFamily="34" charset="0"/>
                      </a:endParaRPr>
                    </a:p>
                  </a:txBody>
                  <a:tcPr marL="52707" marR="52707" marT="0" marB="0">
                    <a:solidFill>
                      <a:schemeClr val="bg1"/>
                    </a:solidFill>
                  </a:tcPr>
                </a:tc>
              </a:tr>
              <a:tr h="210306">
                <a:tc>
                  <a:txBody>
                    <a:bodyPr/>
                    <a:lstStyle/>
                    <a:p>
                      <a:pPr algn="ctr">
                        <a:lnSpc>
                          <a:spcPct val="115000"/>
                        </a:lnSpc>
                        <a:spcAft>
                          <a:spcPts val="0"/>
                        </a:spcAft>
                      </a:pPr>
                      <a:r>
                        <a:rPr lang="en-GB" sz="1200" b="1">
                          <a:effectLst/>
                        </a:rPr>
                        <a:t>2004</a:t>
                      </a:r>
                      <a:endParaRPr lang="hr-HR" sz="1200" b="1">
                        <a:effectLst/>
                        <a:latin typeface="Arial" pitchFamily="34" charset="0"/>
                        <a:ea typeface="Times New Roman"/>
                        <a:cs typeface="Arial" pitchFamily="34" charset="0"/>
                      </a:endParaRPr>
                    </a:p>
                  </a:txBody>
                  <a:tcPr marL="52707" marR="52707" marT="0" marB="0">
                    <a:solidFill>
                      <a:schemeClr val="bg1"/>
                    </a:solidFill>
                  </a:tcPr>
                </a:tc>
                <a:tc>
                  <a:txBody>
                    <a:bodyPr/>
                    <a:lstStyle/>
                    <a:p>
                      <a:pPr algn="ctr">
                        <a:lnSpc>
                          <a:spcPct val="115000"/>
                        </a:lnSpc>
                        <a:spcAft>
                          <a:spcPts val="0"/>
                        </a:spcAft>
                      </a:pPr>
                      <a:r>
                        <a:rPr lang="en-GB" sz="1200">
                          <a:effectLst/>
                        </a:rPr>
                        <a:t>29.6</a:t>
                      </a:r>
                      <a:endParaRPr lang="hr-HR" sz="1200" b="0">
                        <a:effectLst/>
                        <a:latin typeface="Arial" pitchFamily="34" charset="0"/>
                        <a:ea typeface="Times New Roman"/>
                        <a:cs typeface="Arial" pitchFamily="34" charset="0"/>
                      </a:endParaRPr>
                    </a:p>
                  </a:txBody>
                  <a:tcPr marL="52707" marR="52707" marT="0" marB="0">
                    <a:solidFill>
                      <a:schemeClr val="bg1"/>
                    </a:solidFill>
                  </a:tcPr>
                </a:tc>
                <a:tc>
                  <a:txBody>
                    <a:bodyPr/>
                    <a:lstStyle/>
                    <a:p>
                      <a:pPr algn="ctr">
                        <a:lnSpc>
                          <a:spcPct val="115000"/>
                        </a:lnSpc>
                        <a:spcAft>
                          <a:spcPts val="0"/>
                        </a:spcAft>
                      </a:pPr>
                      <a:r>
                        <a:rPr lang="en-GB" sz="1200">
                          <a:effectLst/>
                        </a:rPr>
                        <a:t>29.7</a:t>
                      </a:r>
                      <a:endParaRPr lang="hr-HR" sz="1200" b="0">
                        <a:effectLst/>
                        <a:latin typeface="Arial" pitchFamily="34" charset="0"/>
                        <a:ea typeface="Times New Roman"/>
                        <a:cs typeface="Arial" pitchFamily="34" charset="0"/>
                      </a:endParaRPr>
                    </a:p>
                  </a:txBody>
                  <a:tcPr marL="52707" marR="52707" marT="0" marB="0">
                    <a:solidFill>
                      <a:schemeClr val="bg1"/>
                    </a:solidFill>
                  </a:tcPr>
                </a:tc>
                <a:tc>
                  <a:txBody>
                    <a:bodyPr/>
                    <a:lstStyle/>
                    <a:p>
                      <a:pPr algn="ctr">
                        <a:lnSpc>
                          <a:spcPct val="115000"/>
                        </a:lnSpc>
                        <a:spcAft>
                          <a:spcPts val="0"/>
                        </a:spcAft>
                      </a:pPr>
                      <a:r>
                        <a:rPr lang="en-GB" sz="1200" b="1" dirty="0">
                          <a:effectLst/>
                        </a:rPr>
                        <a:t>A</a:t>
                      </a:r>
                      <a:endParaRPr lang="hr-HR" sz="1200" b="1" dirty="0">
                        <a:effectLst/>
                        <a:latin typeface="Arial" pitchFamily="34" charset="0"/>
                        <a:ea typeface="Times New Roman"/>
                        <a:cs typeface="Arial" pitchFamily="34" charset="0"/>
                      </a:endParaRPr>
                    </a:p>
                  </a:txBody>
                  <a:tcPr marL="52707" marR="52707" marT="0" marB="0">
                    <a:solidFill>
                      <a:schemeClr val="bg1"/>
                    </a:solidFill>
                  </a:tcPr>
                </a:tc>
                <a:tc>
                  <a:txBody>
                    <a:bodyPr/>
                    <a:lstStyle/>
                    <a:p>
                      <a:pPr algn="ctr">
                        <a:lnSpc>
                          <a:spcPct val="115000"/>
                        </a:lnSpc>
                        <a:spcAft>
                          <a:spcPts val="0"/>
                        </a:spcAft>
                      </a:pPr>
                      <a:r>
                        <a:rPr lang="en-GB" sz="1200">
                          <a:effectLst/>
                        </a:rPr>
                        <a:t>8.7</a:t>
                      </a:r>
                      <a:endParaRPr lang="hr-HR" sz="1200" b="0">
                        <a:effectLst/>
                        <a:latin typeface="Arial" pitchFamily="34" charset="0"/>
                        <a:ea typeface="Times New Roman"/>
                        <a:cs typeface="Arial" pitchFamily="34" charset="0"/>
                      </a:endParaRPr>
                    </a:p>
                  </a:txBody>
                  <a:tcPr marL="52707" marR="52707" marT="0" marB="0">
                    <a:solidFill>
                      <a:schemeClr val="bg1"/>
                    </a:solidFill>
                  </a:tcPr>
                </a:tc>
                <a:tc>
                  <a:txBody>
                    <a:bodyPr/>
                    <a:lstStyle/>
                    <a:p>
                      <a:pPr algn="ctr">
                        <a:lnSpc>
                          <a:spcPct val="115000"/>
                        </a:lnSpc>
                        <a:spcAft>
                          <a:spcPts val="0"/>
                        </a:spcAft>
                      </a:pPr>
                      <a:r>
                        <a:rPr lang="en-GB" sz="1200" dirty="0">
                          <a:effectLst/>
                        </a:rPr>
                        <a:t>37.0</a:t>
                      </a:r>
                      <a:endParaRPr lang="hr-HR" sz="1200" b="0" dirty="0">
                        <a:effectLst/>
                        <a:latin typeface="Arial" pitchFamily="34" charset="0"/>
                        <a:ea typeface="Times New Roman"/>
                        <a:cs typeface="Arial" pitchFamily="34" charset="0"/>
                      </a:endParaRPr>
                    </a:p>
                  </a:txBody>
                  <a:tcPr marL="52707" marR="52707" marT="0" marB="0">
                    <a:solidFill>
                      <a:schemeClr val="bg1"/>
                    </a:solidFill>
                  </a:tcPr>
                </a:tc>
                <a:tc>
                  <a:txBody>
                    <a:bodyPr/>
                    <a:lstStyle/>
                    <a:p>
                      <a:pPr algn="ctr">
                        <a:lnSpc>
                          <a:spcPct val="115000"/>
                        </a:lnSpc>
                        <a:spcAft>
                          <a:spcPts val="0"/>
                        </a:spcAft>
                      </a:pPr>
                      <a:r>
                        <a:rPr lang="en-GB" sz="1200">
                          <a:effectLst/>
                        </a:rPr>
                        <a:t>28.7</a:t>
                      </a:r>
                      <a:endParaRPr lang="hr-HR" sz="1200" b="0">
                        <a:effectLst/>
                        <a:latin typeface="Arial" pitchFamily="34" charset="0"/>
                        <a:ea typeface="Times New Roman"/>
                        <a:cs typeface="Arial" pitchFamily="34" charset="0"/>
                      </a:endParaRPr>
                    </a:p>
                  </a:txBody>
                  <a:tcPr marL="52707" marR="52707" marT="0" marB="0">
                    <a:solidFill>
                      <a:schemeClr val="bg1"/>
                    </a:solidFill>
                  </a:tcPr>
                </a:tc>
              </a:tr>
              <a:tr h="210306">
                <a:tc>
                  <a:txBody>
                    <a:bodyPr/>
                    <a:lstStyle/>
                    <a:p>
                      <a:pPr algn="ctr">
                        <a:lnSpc>
                          <a:spcPct val="115000"/>
                        </a:lnSpc>
                        <a:spcAft>
                          <a:spcPts val="0"/>
                        </a:spcAft>
                      </a:pPr>
                      <a:r>
                        <a:rPr lang="en-GB" sz="1200" b="1">
                          <a:effectLst/>
                        </a:rPr>
                        <a:t>2005</a:t>
                      </a:r>
                      <a:endParaRPr lang="hr-HR" sz="1200" b="1">
                        <a:effectLst/>
                        <a:latin typeface="Arial" pitchFamily="34" charset="0"/>
                        <a:ea typeface="Times New Roman"/>
                        <a:cs typeface="Arial" pitchFamily="34" charset="0"/>
                      </a:endParaRPr>
                    </a:p>
                  </a:txBody>
                  <a:tcPr marL="52707" marR="52707" marT="0" marB="0">
                    <a:solidFill>
                      <a:schemeClr val="bg1"/>
                    </a:solidFill>
                  </a:tcPr>
                </a:tc>
                <a:tc>
                  <a:txBody>
                    <a:bodyPr/>
                    <a:lstStyle/>
                    <a:p>
                      <a:pPr algn="ctr">
                        <a:lnSpc>
                          <a:spcPct val="115000"/>
                        </a:lnSpc>
                        <a:spcAft>
                          <a:spcPts val="0"/>
                        </a:spcAft>
                      </a:pPr>
                      <a:r>
                        <a:rPr lang="en-GB" sz="1200">
                          <a:effectLst/>
                        </a:rPr>
                        <a:t>29.9</a:t>
                      </a:r>
                      <a:endParaRPr lang="hr-HR" sz="1200" b="0">
                        <a:effectLst/>
                        <a:latin typeface="Arial" pitchFamily="34" charset="0"/>
                        <a:ea typeface="Times New Roman"/>
                        <a:cs typeface="Arial" pitchFamily="34" charset="0"/>
                      </a:endParaRPr>
                    </a:p>
                  </a:txBody>
                  <a:tcPr marL="52707" marR="52707" marT="0" marB="0">
                    <a:solidFill>
                      <a:schemeClr val="bg1"/>
                    </a:solidFill>
                  </a:tcPr>
                </a:tc>
                <a:tc>
                  <a:txBody>
                    <a:bodyPr/>
                    <a:lstStyle/>
                    <a:p>
                      <a:pPr algn="ctr">
                        <a:lnSpc>
                          <a:spcPct val="115000"/>
                        </a:lnSpc>
                        <a:spcAft>
                          <a:spcPts val="0"/>
                        </a:spcAft>
                      </a:pPr>
                      <a:r>
                        <a:rPr lang="en-GB" sz="1200">
                          <a:effectLst/>
                        </a:rPr>
                        <a:t>29.6</a:t>
                      </a:r>
                      <a:endParaRPr lang="hr-HR" sz="1200" b="0">
                        <a:effectLst/>
                        <a:latin typeface="Arial" pitchFamily="34" charset="0"/>
                        <a:ea typeface="Times New Roman"/>
                        <a:cs typeface="Arial" pitchFamily="34" charset="0"/>
                      </a:endParaRPr>
                    </a:p>
                  </a:txBody>
                  <a:tcPr marL="52707" marR="52707" marT="0" marB="0">
                    <a:solidFill>
                      <a:schemeClr val="bg1"/>
                    </a:solidFill>
                  </a:tcPr>
                </a:tc>
                <a:tc>
                  <a:txBody>
                    <a:bodyPr/>
                    <a:lstStyle/>
                    <a:p>
                      <a:pPr algn="ctr">
                        <a:lnSpc>
                          <a:spcPct val="115000"/>
                        </a:lnSpc>
                        <a:spcAft>
                          <a:spcPts val="0"/>
                        </a:spcAft>
                      </a:pPr>
                      <a:r>
                        <a:rPr lang="en-GB" sz="1200" b="1" dirty="0">
                          <a:effectLst/>
                        </a:rPr>
                        <a:t>B</a:t>
                      </a:r>
                      <a:endParaRPr lang="hr-HR" sz="1200" b="1" dirty="0">
                        <a:effectLst/>
                        <a:latin typeface="Arial" pitchFamily="34" charset="0"/>
                        <a:ea typeface="Times New Roman"/>
                        <a:cs typeface="Arial" pitchFamily="34" charset="0"/>
                      </a:endParaRPr>
                    </a:p>
                  </a:txBody>
                  <a:tcPr marL="52707" marR="52707" marT="0" marB="0">
                    <a:solidFill>
                      <a:schemeClr val="bg1"/>
                    </a:solidFill>
                  </a:tcPr>
                </a:tc>
                <a:tc>
                  <a:txBody>
                    <a:bodyPr/>
                    <a:lstStyle/>
                    <a:p>
                      <a:pPr algn="ctr">
                        <a:lnSpc>
                          <a:spcPct val="115000"/>
                        </a:lnSpc>
                        <a:spcAft>
                          <a:spcPts val="0"/>
                        </a:spcAft>
                      </a:pPr>
                      <a:r>
                        <a:rPr lang="en-GB" sz="1200" dirty="0">
                          <a:effectLst/>
                        </a:rPr>
                        <a:t>/</a:t>
                      </a:r>
                      <a:endParaRPr lang="hr-HR" sz="1200" b="0" dirty="0">
                        <a:effectLst/>
                        <a:latin typeface="Arial" pitchFamily="34" charset="0"/>
                        <a:ea typeface="Times New Roman"/>
                        <a:cs typeface="Arial" pitchFamily="34" charset="0"/>
                      </a:endParaRPr>
                    </a:p>
                  </a:txBody>
                  <a:tcPr marL="52707" marR="52707" marT="0" marB="0">
                    <a:solidFill>
                      <a:schemeClr val="bg1"/>
                    </a:solidFill>
                  </a:tcPr>
                </a:tc>
                <a:tc>
                  <a:txBody>
                    <a:bodyPr/>
                    <a:lstStyle/>
                    <a:p>
                      <a:pPr algn="ctr">
                        <a:lnSpc>
                          <a:spcPct val="115000"/>
                        </a:lnSpc>
                        <a:spcAft>
                          <a:spcPts val="0"/>
                        </a:spcAft>
                      </a:pPr>
                      <a:r>
                        <a:rPr lang="en-GB" sz="1200" dirty="0">
                          <a:effectLst/>
                        </a:rPr>
                        <a:t>/</a:t>
                      </a:r>
                      <a:endParaRPr lang="hr-HR" sz="1200" b="0" dirty="0">
                        <a:effectLst/>
                        <a:latin typeface="Arial" pitchFamily="34" charset="0"/>
                        <a:ea typeface="Times New Roman"/>
                        <a:cs typeface="Arial" pitchFamily="34" charset="0"/>
                      </a:endParaRPr>
                    </a:p>
                  </a:txBody>
                  <a:tcPr marL="52707" marR="52707" marT="0" marB="0">
                    <a:solidFill>
                      <a:schemeClr val="bg1"/>
                    </a:solidFill>
                  </a:tcPr>
                </a:tc>
                <a:tc>
                  <a:txBody>
                    <a:bodyPr/>
                    <a:lstStyle/>
                    <a:p>
                      <a:pPr algn="ctr">
                        <a:lnSpc>
                          <a:spcPct val="115000"/>
                        </a:lnSpc>
                        <a:spcAft>
                          <a:spcPts val="0"/>
                        </a:spcAft>
                      </a:pPr>
                      <a:r>
                        <a:rPr lang="en-GB" sz="1200">
                          <a:effectLst/>
                        </a:rPr>
                        <a:t>/</a:t>
                      </a:r>
                      <a:endParaRPr lang="hr-HR" sz="1200" b="0">
                        <a:effectLst/>
                        <a:latin typeface="Arial" pitchFamily="34" charset="0"/>
                        <a:ea typeface="Times New Roman"/>
                        <a:cs typeface="Arial" pitchFamily="34" charset="0"/>
                      </a:endParaRPr>
                    </a:p>
                  </a:txBody>
                  <a:tcPr marL="52707" marR="52707" marT="0" marB="0">
                    <a:solidFill>
                      <a:schemeClr val="bg1"/>
                    </a:solidFill>
                  </a:tcPr>
                </a:tc>
              </a:tr>
              <a:tr h="210306">
                <a:tc>
                  <a:txBody>
                    <a:bodyPr/>
                    <a:lstStyle/>
                    <a:p>
                      <a:pPr algn="ctr">
                        <a:lnSpc>
                          <a:spcPct val="115000"/>
                        </a:lnSpc>
                        <a:spcAft>
                          <a:spcPts val="0"/>
                        </a:spcAft>
                      </a:pPr>
                      <a:r>
                        <a:rPr lang="en-GB" sz="1200" b="1">
                          <a:effectLst/>
                        </a:rPr>
                        <a:t>2006</a:t>
                      </a:r>
                      <a:endParaRPr lang="hr-HR" sz="1200" b="1">
                        <a:effectLst/>
                        <a:latin typeface="Arial" pitchFamily="34" charset="0"/>
                        <a:ea typeface="Times New Roman"/>
                        <a:cs typeface="Arial" pitchFamily="34" charset="0"/>
                      </a:endParaRPr>
                    </a:p>
                  </a:txBody>
                  <a:tcPr marL="52707" marR="52707" marT="0" marB="0">
                    <a:solidFill>
                      <a:schemeClr val="bg1"/>
                    </a:solidFill>
                  </a:tcPr>
                </a:tc>
                <a:tc>
                  <a:txBody>
                    <a:bodyPr/>
                    <a:lstStyle/>
                    <a:p>
                      <a:pPr algn="ctr">
                        <a:lnSpc>
                          <a:spcPct val="115000"/>
                        </a:lnSpc>
                        <a:spcAft>
                          <a:spcPts val="0"/>
                        </a:spcAft>
                      </a:pPr>
                      <a:r>
                        <a:rPr lang="en-GB" sz="1200">
                          <a:effectLst/>
                        </a:rPr>
                        <a:t>29.9</a:t>
                      </a:r>
                      <a:endParaRPr lang="hr-HR" sz="1200" b="0">
                        <a:effectLst/>
                        <a:latin typeface="Arial" pitchFamily="34" charset="0"/>
                        <a:ea typeface="Times New Roman"/>
                        <a:cs typeface="Arial" pitchFamily="34" charset="0"/>
                      </a:endParaRPr>
                    </a:p>
                  </a:txBody>
                  <a:tcPr marL="52707" marR="52707" marT="0" marB="0">
                    <a:solidFill>
                      <a:schemeClr val="bg1"/>
                    </a:solidFill>
                  </a:tcPr>
                </a:tc>
                <a:tc>
                  <a:txBody>
                    <a:bodyPr/>
                    <a:lstStyle/>
                    <a:p>
                      <a:pPr algn="ctr">
                        <a:lnSpc>
                          <a:spcPct val="115000"/>
                        </a:lnSpc>
                        <a:spcAft>
                          <a:spcPts val="0"/>
                        </a:spcAft>
                      </a:pPr>
                      <a:r>
                        <a:rPr lang="en-GB" sz="1200">
                          <a:effectLst/>
                        </a:rPr>
                        <a:t>29.7</a:t>
                      </a:r>
                      <a:endParaRPr lang="hr-HR" sz="1200" b="0">
                        <a:effectLst/>
                        <a:latin typeface="Arial" pitchFamily="34" charset="0"/>
                        <a:ea typeface="Times New Roman"/>
                        <a:cs typeface="Arial" pitchFamily="34" charset="0"/>
                      </a:endParaRPr>
                    </a:p>
                  </a:txBody>
                  <a:tcPr marL="52707" marR="52707" marT="0" marB="0">
                    <a:solidFill>
                      <a:schemeClr val="bg1"/>
                    </a:solidFill>
                  </a:tcPr>
                </a:tc>
                <a:tc>
                  <a:txBody>
                    <a:bodyPr/>
                    <a:lstStyle/>
                    <a:p>
                      <a:pPr algn="ctr">
                        <a:lnSpc>
                          <a:spcPct val="115000"/>
                        </a:lnSpc>
                        <a:spcAft>
                          <a:spcPts val="0"/>
                        </a:spcAft>
                      </a:pPr>
                      <a:r>
                        <a:rPr lang="en-GB" sz="1200" b="1" dirty="0">
                          <a:effectLst/>
                        </a:rPr>
                        <a:t>B</a:t>
                      </a:r>
                      <a:endParaRPr lang="hr-HR" sz="1200" b="1" dirty="0">
                        <a:effectLst/>
                        <a:latin typeface="Arial" pitchFamily="34" charset="0"/>
                        <a:ea typeface="Times New Roman"/>
                        <a:cs typeface="Arial" pitchFamily="34" charset="0"/>
                      </a:endParaRPr>
                    </a:p>
                  </a:txBody>
                  <a:tcPr marL="52707" marR="52707" marT="0" marB="0">
                    <a:solidFill>
                      <a:schemeClr val="bg1"/>
                    </a:solidFill>
                  </a:tcPr>
                </a:tc>
                <a:tc>
                  <a:txBody>
                    <a:bodyPr/>
                    <a:lstStyle/>
                    <a:p>
                      <a:pPr algn="ctr">
                        <a:lnSpc>
                          <a:spcPct val="115000"/>
                        </a:lnSpc>
                        <a:spcAft>
                          <a:spcPts val="0"/>
                        </a:spcAft>
                      </a:pPr>
                      <a:r>
                        <a:rPr lang="en-GB" sz="1200" dirty="0">
                          <a:effectLst/>
                        </a:rPr>
                        <a:t>8.2</a:t>
                      </a:r>
                      <a:endParaRPr lang="hr-HR" sz="1200" b="0" dirty="0">
                        <a:effectLst/>
                        <a:latin typeface="Arial" pitchFamily="34" charset="0"/>
                        <a:ea typeface="Times New Roman"/>
                        <a:cs typeface="Arial" pitchFamily="34" charset="0"/>
                      </a:endParaRPr>
                    </a:p>
                  </a:txBody>
                  <a:tcPr marL="52707" marR="52707" marT="0" marB="0">
                    <a:solidFill>
                      <a:schemeClr val="bg1"/>
                    </a:solidFill>
                  </a:tcPr>
                </a:tc>
                <a:tc>
                  <a:txBody>
                    <a:bodyPr/>
                    <a:lstStyle/>
                    <a:p>
                      <a:pPr algn="ctr">
                        <a:lnSpc>
                          <a:spcPct val="115000"/>
                        </a:lnSpc>
                        <a:spcAft>
                          <a:spcPts val="0"/>
                        </a:spcAft>
                      </a:pPr>
                      <a:r>
                        <a:rPr lang="en-GB" sz="1200" dirty="0">
                          <a:effectLst/>
                        </a:rPr>
                        <a:t>38.3</a:t>
                      </a:r>
                      <a:endParaRPr lang="hr-HR" sz="1200" b="0" dirty="0">
                        <a:effectLst/>
                        <a:latin typeface="Arial" pitchFamily="34" charset="0"/>
                        <a:ea typeface="Times New Roman"/>
                        <a:cs typeface="Arial" pitchFamily="34" charset="0"/>
                      </a:endParaRPr>
                    </a:p>
                  </a:txBody>
                  <a:tcPr marL="52707" marR="52707" marT="0" marB="0">
                    <a:solidFill>
                      <a:schemeClr val="bg1"/>
                    </a:solidFill>
                  </a:tcPr>
                </a:tc>
                <a:tc>
                  <a:txBody>
                    <a:bodyPr/>
                    <a:lstStyle/>
                    <a:p>
                      <a:pPr algn="ctr">
                        <a:lnSpc>
                          <a:spcPct val="115000"/>
                        </a:lnSpc>
                        <a:spcAft>
                          <a:spcPts val="0"/>
                        </a:spcAft>
                      </a:pPr>
                      <a:r>
                        <a:rPr lang="en-GB" sz="1200">
                          <a:effectLst/>
                        </a:rPr>
                        <a:t>29.8</a:t>
                      </a:r>
                      <a:endParaRPr lang="hr-HR" sz="1200" b="0">
                        <a:effectLst/>
                        <a:latin typeface="Arial" pitchFamily="34" charset="0"/>
                        <a:ea typeface="Times New Roman"/>
                        <a:cs typeface="Arial" pitchFamily="34" charset="0"/>
                      </a:endParaRPr>
                    </a:p>
                  </a:txBody>
                  <a:tcPr marL="52707" marR="52707" marT="0" marB="0">
                    <a:solidFill>
                      <a:schemeClr val="bg1"/>
                    </a:solidFill>
                  </a:tcPr>
                </a:tc>
              </a:tr>
              <a:tr h="210306">
                <a:tc>
                  <a:txBody>
                    <a:bodyPr/>
                    <a:lstStyle/>
                    <a:p>
                      <a:pPr algn="ctr">
                        <a:lnSpc>
                          <a:spcPct val="115000"/>
                        </a:lnSpc>
                        <a:spcAft>
                          <a:spcPts val="0"/>
                        </a:spcAft>
                      </a:pPr>
                      <a:r>
                        <a:rPr lang="en-GB" sz="1200" b="1">
                          <a:effectLst/>
                        </a:rPr>
                        <a:t>2007</a:t>
                      </a:r>
                      <a:endParaRPr lang="hr-HR" sz="1200" b="1">
                        <a:effectLst/>
                        <a:latin typeface="Arial" pitchFamily="34" charset="0"/>
                        <a:ea typeface="Times New Roman"/>
                        <a:cs typeface="Arial" pitchFamily="34" charset="0"/>
                      </a:endParaRPr>
                    </a:p>
                  </a:txBody>
                  <a:tcPr marL="52707" marR="52707" marT="0" marB="0">
                    <a:solidFill>
                      <a:schemeClr val="bg1"/>
                    </a:solidFill>
                  </a:tcPr>
                </a:tc>
                <a:tc>
                  <a:txBody>
                    <a:bodyPr/>
                    <a:lstStyle/>
                    <a:p>
                      <a:pPr algn="ctr">
                        <a:lnSpc>
                          <a:spcPct val="115000"/>
                        </a:lnSpc>
                        <a:spcAft>
                          <a:spcPts val="0"/>
                        </a:spcAft>
                      </a:pPr>
                      <a:r>
                        <a:rPr lang="en-GB" sz="1200">
                          <a:effectLst/>
                        </a:rPr>
                        <a:t>29.0</a:t>
                      </a:r>
                      <a:endParaRPr lang="hr-HR" sz="1200" b="0">
                        <a:effectLst/>
                        <a:latin typeface="Arial" pitchFamily="34" charset="0"/>
                        <a:ea typeface="Times New Roman"/>
                        <a:cs typeface="Arial" pitchFamily="34" charset="0"/>
                      </a:endParaRPr>
                    </a:p>
                  </a:txBody>
                  <a:tcPr marL="52707" marR="52707" marT="0" marB="0">
                    <a:solidFill>
                      <a:schemeClr val="bg1"/>
                    </a:solidFill>
                  </a:tcPr>
                </a:tc>
                <a:tc>
                  <a:txBody>
                    <a:bodyPr/>
                    <a:lstStyle/>
                    <a:p>
                      <a:pPr algn="ctr">
                        <a:lnSpc>
                          <a:spcPct val="115000"/>
                        </a:lnSpc>
                        <a:spcAft>
                          <a:spcPts val="0"/>
                        </a:spcAft>
                      </a:pPr>
                      <a:r>
                        <a:rPr lang="en-GB" sz="1200">
                          <a:effectLst/>
                        </a:rPr>
                        <a:t>29.1</a:t>
                      </a:r>
                      <a:endParaRPr lang="hr-HR" sz="1200" b="0">
                        <a:effectLst/>
                        <a:latin typeface="Arial" pitchFamily="34" charset="0"/>
                        <a:ea typeface="Times New Roman"/>
                        <a:cs typeface="Arial" pitchFamily="34" charset="0"/>
                      </a:endParaRPr>
                    </a:p>
                  </a:txBody>
                  <a:tcPr marL="52707" marR="52707" marT="0" marB="0">
                    <a:solidFill>
                      <a:schemeClr val="bg1"/>
                    </a:solidFill>
                  </a:tcPr>
                </a:tc>
                <a:tc>
                  <a:txBody>
                    <a:bodyPr/>
                    <a:lstStyle/>
                    <a:p>
                      <a:pPr algn="ctr">
                        <a:lnSpc>
                          <a:spcPct val="115000"/>
                        </a:lnSpc>
                        <a:spcAft>
                          <a:spcPts val="0"/>
                        </a:spcAft>
                      </a:pPr>
                      <a:r>
                        <a:rPr lang="en-GB" sz="1200" b="1">
                          <a:effectLst/>
                        </a:rPr>
                        <a:t>A</a:t>
                      </a:r>
                      <a:endParaRPr lang="hr-HR" sz="1200" b="1">
                        <a:effectLst/>
                        <a:latin typeface="Arial" pitchFamily="34" charset="0"/>
                        <a:ea typeface="Times New Roman"/>
                        <a:cs typeface="Arial" pitchFamily="34" charset="0"/>
                      </a:endParaRPr>
                    </a:p>
                  </a:txBody>
                  <a:tcPr marL="52707" marR="52707" marT="0" marB="0">
                    <a:solidFill>
                      <a:schemeClr val="bg1"/>
                    </a:solidFill>
                  </a:tcPr>
                </a:tc>
                <a:tc>
                  <a:txBody>
                    <a:bodyPr/>
                    <a:lstStyle/>
                    <a:p>
                      <a:pPr algn="ctr">
                        <a:lnSpc>
                          <a:spcPct val="115000"/>
                        </a:lnSpc>
                        <a:spcAft>
                          <a:spcPts val="0"/>
                        </a:spcAft>
                      </a:pPr>
                      <a:r>
                        <a:rPr lang="en-GB" sz="1200" dirty="0">
                          <a:effectLst/>
                        </a:rPr>
                        <a:t>11.6</a:t>
                      </a:r>
                      <a:endParaRPr lang="hr-HR" sz="1200" b="0" dirty="0">
                        <a:effectLst/>
                        <a:latin typeface="Arial" pitchFamily="34" charset="0"/>
                        <a:ea typeface="Times New Roman"/>
                        <a:cs typeface="Arial" pitchFamily="34" charset="0"/>
                      </a:endParaRPr>
                    </a:p>
                  </a:txBody>
                  <a:tcPr marL="52707" marR="52707" marT="0" marB="0">
                    <a:solidFill>
                      <a:schemeClr val="bg1"/>
                    </a:solidFill>
                  </a:tcPr>
                </a:tc>
                <a:tc>
                  <a:txBody>
                    <a:bodyPr/>
                    <a:lstStyle/>
                    <a:p>
                      <a:pPr algn="ctr">
                        <a:lnSpc>
                          <a:spcPct val="115000"/>
                        </a:lnSpc>
                        <a:spcAft>
                          <a:spcPts val="0"/>
                        </a:spcAft>
                      </a:pPr>
                      <a:r>
                        <a:rPr lang="en-GB" sz="1200" dirty="0">
                          <a:effectLst/>
                        </a:rPr>
                        <a:t>38.0</a:t>
                      </a:r>
                      <a:endParaRPr lang="hr-HR" sz="1200" b="0" dirty="0">
                        <a:effectLst/>
                        <a:latin typeface="Arial" pitchFamily="34" charset="0"/>
                        <a:ea typeface="Times New Roman"/>
                        <a:cs typeface="Arial" pitchFamily="34" charset="0"/>
                      </a:endParaRPr>
                    </a:p>
                  </a:txBody>
                  <a:tcPr marL="52707" marR="52707" marT="0" marB="0">
                    <a:solidFill>
                      <a:schemeClr val="bg1"/>
                    </a:solidFill>
                  </a:tcPr>
                </a:tc>
                <a:tc>
                  <a:txBody>
                    <a:bodyPr/>
                    <a:lstStyle/>
                    <a:p>
                      <a:pPr algn="ctr">
                        <a:lnSpc>
                          <a:spcPct val="115000"/>
                        </a:lnSpc>
                        <a:spcAft>
                          <a:spcPts val="0"/>
                        </a:spcAft>
                      </a:pPr>
                      <a:r>
                        <a:rPr lang="en-GB" sz="1200" dirty="0">
                          <a:effectLst/>
                        </a:rPr>
                        <a:t>29.0</a:t>
                      </a:r>
                      <a:endParaRPr lang="hr-HR" sz="1200" b="0" dirty="0">
                        <a:effectLst/>
                        <a:latin typeface="Arial" pitchFamily="34" charset="0"/>
                        <a:ea typeface="Times New Roman"/>
                        <a:cs typeface="Arial" pitchFamily="34" charset="0"/>
                      </a:endParaRPr>
                    </a:p>
                  </a:txBody>
                  <a:tcPr marL="52707" marR="52707" marT="0" marB="0">
                    <a:solidFill>
                      <a:schemeClr val="bg1"/>
                    </a:solidFill>
                  </a:tcPr>
                </a:tc>
              </a:tr>
              <a:tr h="210306">
                <a:tc>
                  <a:txBody>
                    <a:bodyPr/>
                    <a:lstStyle/>
                    <a:p>
                      <a:pPr algn="ctr">
                        <a:lnSpc>
                          <a:spcPct val="115000"/>
                        </a:lnSpc>
                        <a:spcAft>
                          <a:spcPts val="0"/>
                        </a:spcAft>
                      </a:pPr>
                      <a:r>
                        <a:rPr lang="en-GB" sz="1200" b="1">
                          <a:effectLst/>
                        </a:rPr>
                        <a:t>2008</a:t>
                      </a:r>
                      <a:endParaRPr lang="hr-HR" sz="1200" b="1">
                        <a:effectLst/>
                        <a:latin typeface="Arial" pitchFamily="34" charset="0"/>
                        <a:ea typeface="Times New Roman"/>
                        <a:cs typeface="Arial" pitchFamily="34" charset="0"/>
                      </a:endParaRPr>
                    </a:p>
                  </a:txBody>
                  <a:tcPr marL="52707" marR="52707" marT="0" marB="0">
                    <a:solidFill>
                      <a:schemeClr val="bg1"/>
                    </a:solidFill>
                  </a:tcPr>
                </a:tc>
                <a:tc>
                  <a:txBody>
                    <a:bodyPr/>
                    <a:lstStyle/>
                    <a:p>
                      <a:pPr algn="ctr">
                        <a:lnSpc>
                          <a:spcPct val="115000"/>
                        </a:lnSpc>
                        <a:spcAft>
                          <a:spcPts val="0"/>
                        </a:spcAft>
                      </a:pPr>
                      <a:r>
                        <a:rPr lang="hr-HR" sz="1200">
                          <a:effectLst/>
                        </a:rPr>
                        <a:t>29.4</a:t>
                      </a:r>
                      <a:endParaRPr lang="hr-HR" sz="1200" b="0">
                        <a:effectLst/>
                        <a:latin typeface="Arial" pitchFamily="34" charset="0"/>
                        <a:ea typeface="Times New Roman"/>
                        <a:cs typeface="Arial" pitchFamily="34" charset="0"/>
                      </a:endParaRPr>
                    </a:p>
                  </a:txBody>
                  <a:tcPr marL="52707" marR="52707" marT="0" marB="0">
                    <a:solidFill>
                      <a:schemeClr val="bg1"/>
                    </a:solidFill>
                  </a:tcPr>
                </a:tc>
                <a:tc>
                  <a:txBody>
                    <a:bodyPr/>
                    <a:lstStyle/>
                    <a:p>
                      <a:pPr algn="ctr">
                        <a:lnSpc>
                          <a:spcPct val="115000"/>
                        </a:lnSpc>
                        <a:spcAft>
                          <a:spcPts val="0"/>
                        </a:spcAft>
                      </a:pPr>
                      <a:r>
                        <a:rPr lang="hr-HR" sz="1200">
                          <a:effectLst/>
                        </a:rPr>
                        <a:t>29.5</a:t>
                      </a:r>
                      <a:endParaRPr lang="hr-HR" sz="1200" b="0">
                        <a:effectLst/>
                        <a:latin typeface="Arial" pitchFamily="34" charset="0"/>
                        <a:ea typeface="Times New Roman"/>
                        <a:cs typeface="Arial" pitchFamily="34" charset="0"/>
                      </a:endParaRPr>
                    </a:p>
                  </a:txBody>
                  <a:tcPr marL="52707" marR="52707" marT="0" marB="0">
                    <a:solidFill>
                      <a:schemeClr val="bg1"/>
                    </a:solidFill>
                  </a:tcPr>
                </a:tc>
                <a:tc>
                  <a:txBody>
                    <a:bodyPr/>
                    <a:lstStyle/>
                    <a:p>
                      <a:pPr algn="ctr">
                        <a:lnSpc>
                          <a:spcPct val="115000"/>
                        </a:lnSpc>
                        <a:spcAft>
                          <a:spcPts val="0"/>
                        </a:spcAft>
                      </a:pPr>
                      <a:r>
                        <a:rPr lang="hr-HR" sz="1200" b="1">
                          <a:effectLst/>
                        </a:rPr>
                        <a:t>A</a:t>
                      </a:r>
                      <a:endParaRPr lang="hr-HR" sz="1200" b="1">
                        <a:effectLst/>
                        <a:latin typeface="Arial" pitchFamily="34" charset="0"/>
                        <a:ea typeface="Times New Roman"/>
                        <a:cs typeface="Arial" pitchFamily="34" charset="0"/>
                      </a:endParaRPr>
                    </a:p>
                  </a:txBody>
                  <a:tcPr marL="52707" marR="52707" marT="0" marB="0">
                    <a:solidFill>
                      <a:schemeClr val="bg1"/>
                    </a:solidFill>
                  </a:tcPr>
                </a:tc>
                <a:tc>
                  <a:txBody>
                    <a:bodyPr/>
                    <a:lstStyle/>
                    <a:p>
                      <a:pPr algn="ctr">
                        <a:lnSpc>
                          <a:spcPct val="115000"/>
                        </a:lnSpc>
                        <a:spcAft>
                          <a:spcPts val="0"/>
                        </a:spcAft>
                      </a:pPr>
                      <a:r>
                        <a:rPr lang="hr-HR" sz="1200" dirty="0">
                          <a:effectLst/>
                        </a:rPr>
                        <a:t>9.6</a:t>
                      </a:r>
                      <a:endParaRPr lang="hr-HR" sz="1200" b="0" dirty="0">
                        <a:effectLst/>
                        <a:latin typeface="Arial" pitchFamily="34" charset="0"/>
                        <a:ea typeface="Times New Roman"/>
                        <a:cs typeface="Arial" pitchFamily="34" charset="0"/>
                      </a:endParaRPr>
                    </a:p>
                  </a:txBody>
                  <a:tcPr marL="52707" marR="52707" marT="0" marB="0">
                    <a:solidFill>
                      <a:schemeClr val="bg1"/>
                    </a:solidFill>
                  </a:tcPr>
                </a:tc>
                <a:tc>
                  <a:txBody>
                    <a:bodyPr/>
                    <a:lstStyle/>
                    <a:p>
                      <a:pPr algn="ctr">
                        <a:lnSpc>
                          <a:spcPct val="115000"/>
                        </a:lnSpc>
                        <a:spcAft>
                          <a:spcPts val="0"/>
                        </a:spcAft>
                      </a:pPr>
                      <a:r>
                        <a:rPr lang="hr-HR" sz="1200" dirty="0">
                          <a:effectLst/>
                        </a:rPr>
                        <a:t>37.8</a:t>
                      </a:r>
                      <a:endParaRPr lang="hr-HR" sz="1200" b="0" dirty="0">
                        <a:effectLst/>
                        <a:latin typeface="Arial" pitchFamily="34" charset="0"/>
                        <a:ea typeface="Times New Roman"/>
                        <a:cs typeface="Arial" pitchFamily="34" charset="0"/>
                      </a:endParaRPr>
                    </a:p>
                  </a:txBody>
                  <a:tcPr marL="52707" marR="52707" marT="0" marB="0">
                    <a:solidFill>
                      <a:schemeClr val="bg1"/>
                    </a:solidFill>
                  </a:tcPr>
                </a:tc>
                <a:tc>
                  <a:txBody>
                    <a:bodyPr/>
                    <a:lstStyle/>
                    <a:p>
                      <a:pPr algn="ctr">
                        <a:lnSpc>
                          <a:spcPct val="115000"/>
                        </a:lnSpc>
                        <a:spcAft>
                          <a:spcPts val="0"/>
                        </a:spcAft>
                      </a:pPr>
                      <a:r>
                        <a:rPr lang="hr-HR" sz="1200">
                          <a:effectLst/>
                        </a:rPr>
                        <a:t>29.2</a:t>
                      </a:r>
                      <a:endParaRPr lang="hr-HR" sz="1200" b="0">
                        <a:effectLst/>
                        <a:latin typeface="Arial" pitchFamily="34" charset="0"/>
                        <a:ea typeface="Times New Roman"/>
                        <a:cs typeface="Arial" pitchFamily="34" charset="0"/>
                      </a:endParaRPr>
                    </a:p>
                  </a:txBody>
                  <a:tcPr marL="52707" marR="52707" marT="0" marB="0">
                    <a:solidFill>
                      <a:schemeClr val="bg1"/>
                    </a:solidFill>
                  </a:tcPr>
                </a:tc>
              </a:tr>
              <a:tr h="210306">
                <a:tc>
                  <a:txBody>
                    <a:bodyPr/>
                    <a:lstStyle/>
                    <a:p>
                      <a:pPr algn="ctr">
                        <a:lnSpc>
                          <a:spcPct val="115000"/>
                        </a:lnSpc>
                        <a:spcAft>
                          <a:spcPts val="0"/>
                        </a:spcAft>
                      </a:pPr>
                      <a:r>
                        <a:rPr lang="en-GB" sz="1200" b="1">
                          <a:effectLst/>
                        </a:rPr>
                        <a:t>2010</a:t>
                      </a:r>
                      <a:endParaRPr lang="hr-HR" sz="1200" b="1">
                        <a:effectLst/>
                        <a:latin typeface="Arial" pitchFamily="34" charset="0"/>
                        <a:ea typeface="Times New Roman"/>
                        <a:cs typeface="Arial" pitchFamily="34" charset="0"/>
                      </a:endParaRPr>
                    </a:p>
                  </a:txBody>
                  <a:tcPr marL="52707" marR="52707" marT="0" marB="0">
                    <a:solidFill>
                      <a:schemeClr val="bg1"/>
                    </a:solidFill>
                  </a:tcPr>
                </a:tc>
                <a:tc>
                  <a:txBody>
                    <a:bodyPr/>
                    <a:lstStyle/>
                    <a:p>
                      <a:pPr algn="ctr">
                        <a:lnSpc>
                          <a:spcPct val="115000"/>
                        </a:lnSpc>
                        <a:spcAft>
                          <a:spcPts val="0"/>
                        </a:spcAft>
                      </a:pPr>
                      <a:r>
                        <a:rPr lang="hr-HR" sz="1200">
                          <a:effectLst/>
                        </a:rPr>
                        <a:t>29.4</a:t>
                      </a:r>
                      <a:endParaRPr lang="hr-HR" sz="1200" b="0">
                        <a:effectLst/>
                        <a:latin typeface="Arial" pitchFamily="34" charset="0"/>
                        <a:ea typeface="Times New Roman"/>
                        <a:cs typeface="Arial" pitchFamily="34" charset="0"/>
                      </a:endParaRPr>
                    </a:p>
                  </a:txBody>
                  <a:tcPr marL="52707" marR="52707" marT="0" marB="0">
                    <a:solidFill>
                      <a:schemeClr val="bg1"/>
                    </a:solidFill>
                  </a:tcPr>
                </a:tc>
                <a:tc>
                  <a:txBody>
                    <a:bodyPr/>
                    <a:lstStyle/>
                    <a:p>
                      <a:pPr algn="ctr">
                        <a:lnSpc>
                          <a:spcPct val="115000"/>
                        </a:lnSpc>
                        <a:spcAft>
                          <a:spcPts val="0"/>
                        </a:spcAft>
                      </a:pPr>
                      <a:r>
                        <a:rPr lang="hr-HR" sz="1200">
                          <a:effectLst/>
                        </a:rPr>
                        <a:t>29.2</a:t>
                      </a:r>
                      <a:endParaRPr lang="hr-HR" sz="1200" b="0">
                        <a:effectLst/>
                        <a:latin typeface="Arial" pitchFamily="34" charset="0"/>
                        <a:ea typeface="Times New Roman"/>
                        <a:cs typeface="Arial" pitchFamily="34" charset="0"/>
                      </a:endParaRPr>
                    </a:p>
                  </a:txBody>
                  <a:tcPr marL="52707" marR="52707" marT="0" marB="0">
                    <a:solidFill>
                      <a:schemeClr val="bg1"/>
                    </a:solidFill>
                  </a:tcPr>
                </a:tc>
                <a:tc>
                  <a:txBody>
                    <a:bodyPr/>
                    <a:lstStyle/>
                    <a:p>
                      <a:pPr algn="ctr">
                        <a:lnSpc>
                          <a:spcPct val="115000"/>
                        </a:lnSpc>
                        <a:spcAft>
                          <a:spcPts val="0"/>
                        </a:spcAft>
                      </a:pPr>
                      <a:r>
                        <a:rPr lang="hr-HR" sz="1200" b="1">
                          <a:effectLst/>
                        </a:rPr>
                        <a:t>B</a:t>
                      </a:r>
                      <a:endParaRPr lang="hr-HR" sz="1200" b="1">
                        <a:effectLst/>
                        <a:latin typeface="Arial" pitchFamily="34" charset="0"/>
                        <a:ea typeface="Times New Roman"/>
                        <a:cs typeface="Arial" pitchFamily="34" charset="0"/>
                      </a:endParaRPr>
                    </a:p>
                  </a:txBody>
                  <a:tcPr marL="52707" marR="52707" marT="0" marB="0">
                    <a:solidFill>
                      <a:schemeClr val="bg1"/>
                    </a:solidFill>
                  </a:tcPr>
                </a:tc>
                <a:tc>
                  <a:txBody>
                    <a:bodyPr/>
                    <a:lstStyle/>
                    <a:p>
                      <a:pPr algn="ctr">
                        <a:lnSpc>
                          <a:spcPct val="115000"/>
                        </a:lnSpc>
                        <a:spcAft>
                          <a:spcPts val="0"/>
                        </a:spcAft>
                      </a:pPr>
                      <a:r>
                        <a:rPr lang="hr-HR" sz="1200">
                          <a:effectLst/>
                        </a:rPr>
                        <a:t>9.3</a:t>
                      </a:r>
                      <a:endParaRPr lang="hr-HR" sz="1200" b="0">
                        <a:effectLst/>
                        <a:latin typeface="Arial" pitchFamily="34" charset="0"/>
                        <a:ea typeface="Times New Roman"/>
                        <a:cs typeface="Arial" pitchFamily="34" charset="0"/>
                      </a:endParaRPr>
                    </a:p>
                  </a:txBody>
                  <a:tcPr marL="52707" marR="52707" marT="0" marB="0">
                    <a:solidFill>
                      <a:schemeClr val="bg1"/>
                    </a:solidFill>
                  </a:tcPr>
                </a:tc>
                <a:tc>
                  <a:txBody>
                    <a:bodyPr/>
                    <a:lstStyle/>
                    <a:p>
                      <a:pPr algn="ctr">
                        <a:lnSpc>
                          <a:spcPct val="115000"/>
                        </a:lnSpc>
                        <a:spcAft>
                          <a:spcPts val="0"/>
                        </a:spcAft>
                      </a:pPr>
                      <a:r>
                        <a:rPr lang="hr-HR" sz="1200">
                          <a:effectLst/>
                        </a:rPr>
                        <a:t>37.8</a:t>
                      </a:r>
                      <a:endParaRPr lang="hr-HR" sz="1200" b="0">
                        <a:effectLst/>
                        <a:latin typeface="Arial" pitchFamily="34" charset="0"/>
                        <a:ea typeface="Times New Roman"/>
                        <a:cs typeface="Arial" pitchFamily="34" charset="0"/>
                      </a:endParaRPr>
                    </a:p>
                  </a:txBody>
                  <a:tcPr marL="52707" marR="52707" marT="0" marB="0">
                    <a:solidFill>
                      <a:schemeClr val="bg1"/>
                    </a:solidFill>
                  </a:tcPr>
                </a:tc>
                <a:tc>
                  <a:txBody>
                    <a:bodyPr/>
                    <a:lstStyle/>
                    <a:p>
                      <a:pPr algn="ctr">
                        <a:lnSpc>
                          <a:spcPct val="115000"/>
                        </a:lnSpc>
                        <a:spcAft>
                          <a:spcPts val="0"/>
                        </a:spcAft>
                      </a:pPr>
                      <a:r>
                        <a:rPr lang="hr-HR" sz="1200" dirty="0">
                          <a:effectLst/>
                        </a:rPr>
                        <a:t>29.3</a:t>
                      </a:r>
                      <a:endParaRPr lang="hr-HR" sz="1200" b="0" dirty="0">
                        <a:effectLst/>
                        <a:latin typeface="Arial" pitchFamily="34" charset="0"/>
                        <a:ea typeface="Times New Roman"/>
                        <a:cs typeface="Arial" pitchFamily="34" charset="0"/>
                      </a:endParaRPr>
                    </a:p>
                  </a:txBody>
                  <a:tcPr marL="52707" marR="52707" marT="0" marB="0">
                    <a:solidFill>
                      <a:schemeClr val="bg1"/>
                    </a:solidFill>
                  </a:tcPr>
                </a:tc>
              </a:tr>
              <a:tr h="210306">
                <a:tc>
                  <a:txBody>
                    <a:bodyPr/>
                    <a:lstStyle/>
                    <a:p>
                      <a:pPr algn="ctr">
                        <a:lnSpc>
                          <a:spcPct val="115000"/>
                        </a:lnSpc>
                        <a:spcAft>
                          <a:spcPts val="0"/>
                        </a:spcAft>
                      </a:pPr>
                      <a:r>
                        <a:rPr lang="en-GB" sz="1200" b="1">
                          <a:effectLst/>
                        </a:rPr>
                        <a:t>2015</a:t>
                      </a:r>
                      <a:endParaRPr lang="hr-HR" sz="1200" b="1">
                        <a:effectLst/>
                        <a:latin typeface="Arial" pitchFamily="34" charset="0"/>
                        <a:ea typeface="Times New Roman"/>
                        <a:cs typeface="Arial" pitchFamily="34" charset="0"/>
                      </a:endParaRPr>
                    </a:p>
                  </a:txBody>
                  <a:tcPr marL="52707" marR="52707" marT="0" marB="0">
                    <a:solidFill>
                      <a:schemeClr val="bg1"/>
                    </a:solidFill>
                  </a:tcPr>
                </a:tc>
                <a:tc>
                  <a:txBody>
                    <a:bodyPr/>
                    <a:lstStyle/>
                    <a:p>
                      <a:pPr algn="ctr">
                        <a:lnSpc>
                          <a:spcPct val="115000"/>
                        </a:lnSpc>
                        <a:spcAft>
                          <a:spcPts val="0"/>
                        </a:spcAft>
                      </a:pPr>
                      <a:r>
                        <a:rPr lang="hr-HR" sz="1200">
                          <a:effectLst/>
                        </a:rPr>
                        <a:t>29.0</a:t>
                      </a:r>
                      <a:endParaRPr lang="hr-HR" sz="1200" b="0">
                        <a:effectLst/>
                        <a:latin typeface="Arial" pitchFamily="34" charset="0"/>
                        <a:ea typeface="Times New Roman"/>
                        <a:cs typeface="Arial" pitchFamily="34" charset="0"/>
                      </a:endParaRPr>
                    </a:p>
                  </a:txBody>
                  <a:tcPr marL="52707" marR="52707" marT="0" marB="0">
                    <a:solidFill>
                      <a:schemeClr val="bg1"/>
                    </a:solidFill>
                  </a:tcPr>
                </a:tc>
                <a:tc>
                  <a:txBody>
                    <a:bodyPr/>
                    <a:lstStyle/>
                    <a:p>
                      <a:pPr algn="ctr">
                        <a:lnSpc>
                          <a:spcPct val="115000"/>
                        </a:lnSpc>
                        <a:spcAft>
                          <a:spcPts val="0"/>
                        </a:spcAft>
                      </a:pPr>
                      <a:r>
                        <a:rPr lang="hr-HR" sz="1200">
                          <a:effectLst/>
                        </a:rPr>
                        <a:t>29.0</a:t>
                      </a:r>
                      <a:endParaRPr lang="hr-HR" sz="1200" b="0">
                        <a:effectLst/>
                        <a:latin typeface="Arial" pitchFamily="34" charset="0"/>
                        <a:ea typeface="Times New Roman"/>
                        <a:cs typeface="Arial" pitchFamily="34" charset="0"/>
                      </a:endParaRPr>
                    </a:p>
                  </a:txBody>
                  <a:tcPr marL="52707" marR="52707" marT="0" marB="0">
                    <a:solidFill>
                      <a:schemeClr val="bg1"/>
                    </a:solidFill>
                  </a:tcPr>
                </a:tc>
                <a:tc>
                  <a:txBody>
                    <a:bodyPr/>
                    <a:lstStyle/>
                    <a:p>
                      <a:pPr algn="ctr">
                        <a:lnSpc>
                          <a:spcPct val="115000"/>
                        </a:lnSpc>
                        <a:spcAft>
                          <a:spcPts val="0"/>
                        </a:spcAft>
                      </a:pPr>
                      <a:r>
                        <a:rPr lang="hr-HR" sz="1100" b="0" dirty="0" smtClean="0">
                          <a:effectLst/>
                          <a:latin typeface="Arial" pitchFamily="34" charset="0"/>
                          <a:ea typeface="Times New Roman"/>
                          <a:cs typeface="Arial" pitchFamily="34" charset="0"/>
                        </a:rPr>
                        <a:t>similar to </a:t>
                      </a:r>
                      <a:r>
                        <a:rPr lang="hr-HR" sz="1200" b="1" dirty="0" smtClean="0">
                          <a:effectLst/>
                          <a:latin typeface="Arial" pitchFamily="34" charset="0"/>
                          <a:ea typeface="Times New Roman"/>
                          <a:cs typeface="Arial" pitchFamily="34" charset="0"/>
                        </a:rPr>
                        <a:t>A</a:t>
                      </a:r>
                      <a:endParaRPr lang="hr-HR" sz="1200" b="1" dirty="0">
                        <a:effectLst/>
                        <a:latin typeface="Arial" pitchFamily="34" charset="0"/>
                        <a:ea typeface="Times New Roman"/>
                        <a:cs typeface="Arial" pitchFamily="34" charset="0"/>
                      </a:endParaRPr>
                    </a:p>
                  </a:txBody>
                  <a:tcPr marL="52707" marR="52707" marT="0" marB="0">
                    <a:solidFill>
                      <a:schemeClr val="bg1"/>
                    </a:solidFill>
                  </a:tcPr>
                </a:tc>
                <a:tc>
                  <a:txBody>
                    <a:bodyPr/>
                    <a:lstStyle/>
                    <a:p>
                      <a:pPr algn="ctr">
                        <a:lnSpc>
                          <a:spcPct val="115000"/>
                        </a:lnSpc>
                        <a:spcAft>
                          <a:spcPts val="0"/>
                        </a:spcAft>
                      </a:pPr>
                      <a:r>
                        <a:rPr lang="hr-HR" sz="1200">
                          <a:effectLst/>
                        </a:rPr>
                        <a:t>10.0</a:t>
                      </a:r>
                      <a:endParaRPr lang="hr-HR" sz="1200" b="0">
                        <a:effectLst/>
                        <a:latin typeface="Arial" pitchFamily="34" charset="0"/>
                        <a:ea typeface="Times New Roman"/>
                        <a:cs typeface="Arial" pitchFamily="34" charset="0"/>
                      </a:endParaRPr>
                    </a:p>
                  </a:txBody>
                  <a:tcPr marL="52707" marR="52707" marT="0" marB="0">
                    <a:solidFill>
                      <a:schemeClr val="bg1"/>
                    </a:solidFill>
                  </a:tcPr>
                </a:tc>
                <a:tc>
                  <a:txBody>
                    <a:bodyPr/>
                    <a:lstStyle/>
                    <a:p>
                      <a:pPr algn="ctr">
                        <a:lnSpc>
                          <a:spcPct val="115000"/>
                        </a:lnSpc>
                        <a:spcAft>
                          <a:spcPts val="0"/>
                        </a:spcAft>
                      </a:pPr>
                      <a:r>
                        <a:rPr lang="hr-HR" sz="1200" dirty="0">
                          <a:effectLst/>
                        </a:rPr>
                        <a:t>36.8</a:t>
                      </a:r>
                      <a:endParaRPr lang="hr-HR" sz="1200" b="0" dirty="0">
                        <a:effectLst/>
                        <a:latin typeface="Arial" pitchFamily="34" charset="0"/>
                        <a:ea typeface="Times New Roman"/>
                        <a:cs typeface="Arial" pitchFamily="34" charset="0"/>
                      </a:endParaRPr>
                    </a:p>
                  </a:txBody>
                  <a:tcPr marL="52707" marR="52707" marT="0" marB="0">
                    <a:solidFill>
                      <a:schemeClr val="bg1"/>
                    </a:solidFill>
                  </a:tcPr>
                </a:tc>
                <a:tc>
                  <a:txBody>
                    <a:bodyPr/>
                    <a:lstStyle/>
                    <a:p>
                      <a:pPr algn="ctr">
                        <a:lnSpc>
                          <a:spcPct val="115000"/>
                        </a:lnSpc>
                        <a:spcAft>
                          <a:spcPts val="0"/>
                        </a:spcAft>
                      </a:pPr>
                      <a:r>
                        <a:rPr lang="hr-HR" sz="1200" dirty="0">
                          <a:effectLst/>
                        </a:rPr>
                        <a:t>28.3</a:t>
                      </a:r>
                      <a:endParaRPr lang="hr-HR" sz="1200" b="0" dirty="0">
                        <a:effectLst/>
                        <a:latin typeface="Arial" pitchFamily="34" charset="0"/>
                        <a:ea typeface="Times New Roman"/>
                        <a:cs typeface="Arial" pitchFamily="34" charset="0"/>
                      </a:endParaRPr>
                    </a:p>
                  </a:txBody>
                  <a:tcPr marL="52707" marR="52707" marT="0" marB="0">
                    <a:solidFill>
                      <a:schemeClr val="bg1"/>
                    </a:solidFill>
                  </a:tcPr>
                </a:tc>
              </a:tr>
            </a:tbl>
          </a:graphicData>
        </a:graphic>
      </p:graphicFrame>
      <p:sp>
        <p:nvSpPr>
          <p:cNvPr id="17589" name="Rectangle 5"/>
          <p:cNvSpPr>
            <a:spLocks noChangeArrowheads="1"/>
          </p:cNvSpPr>
          <p:nvPr/>
        </p:nvSpPr>
        <p:spPr bwMode="auto">
          <a:xfrm>
            <a:off x="714375" y="5715000"/>
            <a:ext cx="7848600" cy="954088"/>
          </a:xfrm>
          <a:prstGeom prst="rect">
            <a:avLst/>
          </a:prstGeom>
          <a:noFill/>
          <a:ln w="9525">
            <a:noFill/>
            <a:miter lim="800000"/>
            <a:headEnd/>
            <a:tailEnd/>
          </a:ln>
        </p:spPr>
        <p:txBody>
          <a:bodyPr>
            <a:spAutoFit/>
          </a:bodyPr>
          <a:lstStyle/>
          <a:p>
            <a:pPr algn="just"/>
            <a:r>
              <a:rPr lang="en-US" sz="2000" b="1" dirty="0" smtClean="0">
                <a:latin typeface="Calibri" pitchFamily="34" charset="0"/>
              </a:rPr>
              <a:t>Table</a:t>
            </a:r>
            <a:r>
              <a:rPr lang="hr-HR" sz="2000" b="1" dirty="0" smtClean="0">
                <a:latin typeface="Calibri" pitchFamily="34" charset="0"/>
              </a:rPr>
              <a:t>:</a:t>
            </a:r>
            <a:r>
              <a:rPr lang="en-US" sz="2000" b="1" dirty="0" smtClean="0">
                <a:latin typeface="Calibri" pitchFamily="34" charset="0"/>
              </a:rPr>
              <a:t> </a:t>
            </a:r>
            <a:r>
              <a:rPr lang="hr-HR" b="1" dirty="0">
                <a:latin typeface="Calibri" pitchFamily="34" charset="0"/>
              </a:rPr>
              <a:t>Bottom </a:t>
            </a:r>
            <a:r>
              <a:rPr lang="hr-HR" b="1" dirty="0" smtClean="0">
                <a:latin typeface="Calibri" pitchFamily="34" charset="0"/>
              </a:rPr>
              <a:t>density (BD) </a:t>
            </a:r>
            <a:r>
              <a:rPr lang="hr-HR" b="1" dirty="0">
                <a:latin typeface="Calibri" pitchFamily="34" charset="0"/>
              </a:rPr>
              <a:t>in western and eastern NA (BD-west and BD-east); winter type; temperature, salinity and sigma-t values </a:t>
            </a:r>
            <a:r>
              <a:rPr lang="hr-HR" b="1" dirty="0" smtClean="0">
                <a:latin typeface="Calibri" pitchFamily="34" charset="0"/>
              </a:rPr>
              <a:t>at transect Po River delta-Rovinj. </a:t>
            </a:r>
            <a:r>
              <a:rPr lang="hr-HR" b="1" dirty="0">
                <a:latin typeface="Calibri" pitchFamily="34" charset="0"/>
              </a:rPr>
              <a:t>All values refer to February.</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10997</TotalTime>
  <Words>2148</Words>
  <Application>Microsoft Office PowerPoint</Application>
  <PresentationFormat>On-screen Show (4:3)</PresentationFormat>
  <Paragraphs>298</Paragraphs>
  <Slides>50</Slides>
  <Notes>0</Notes>
  <HiddenSlides>0</HiddenSlides>
  <MMClips>0</MMClips>
  <ScaleCrop>false</ScaleCrop>
  <HeadingPairs>
    <vt:vector size="4" baseType="variant">
      <vt:variant>
        <vt:lpstr>Theme</vt:lpstr>
      </vt:variant>
      <vt:variant>
        <vt:i4>1</vt:i4>
      </vt:variant>
      <vt:variant>
        <vt:lpstr>Slide Titles</vt:lpstr>
      </vt:variant>
      <vt:variant>
        <vt:i4>50</vt:i4>
      </vt:variant>
    </vt:vector>
  </HeadingPairs>
  <TitlesOfParts>
    <vt:vector size="51" baseType="lpstr">
      <vt:lpstr>Office Theme</vt:lpstr>
      <vt:lpstr>Preliminary analysis of  the 2017 winter cruise data in the northern Adriatic within the frame of the EcoRENA project</vt:lpstr>
      <vt:lpstr>List of authors</vt:lpstr>
      <vt:lpstr>The winter of 2017 in the northern Adriatic</vt:lpstr>
      <vt:lpstr>Project EcoRENA</vt:lpstr>
      <vt:lpstr>Northern Adriatic (NA)</vt:lpstr>
      <vt:lpstr>Northern Adriatic (NA)</vt:lpstr>
      <vt:lpstr>Types of NA winter conditions</vt:lpstr>
      <vt:lpstr>Hypothesized circulation patterns in winters of A and B type:</vt:lpstr>
      <vt:lpstr> List of winter types in 1981-2015:</vt:lpstr>
      <vt:lpstr>Two winter types and preconditioning</vt:lpstr>
      <vt:lpstr>Winter 2017</vt:lpstr>
      <vt:lpstr>Po discharge rates in 2016 were generally below average</vt:lpstr>
      <vt:lpstr>In this presentation we:</vt:lpstr>
      <vt:lpstr>Winter 2017 cruises</vt:lpstr>
      <vt:lpstr>February 2017</vt:lpstr>
      <vt:lpstr>February 2017</vt:lpstr>
      <vt:lpstr>February 2017</vt:lpstr>
      <vt:lpstr>February 2017</vt:lpstr>
      <vt:lpstr>February 2017</vt:lpstr>
      <vt:lpstr>February 2017</vt:lpstr>
      <vt:lpstr>February 2017</vt:lpstr>
      <vt:lpstr>February 2017</vt:lpstr>
      <vt:lpstr>February 2017</vt:lpstr>
      <vt:lpstr>February 2017</vt:lpstr>
      <vt:lpstr>Phytoplankton abundance was especially high in the coastal zone of lower salinity near st. SJ107 (ZI032)</vt:lpstr>
      <vt:lpstr>Phytoplankton abundance was especially high in the coastal zone of lower salinity near st. SJ107 (ZI032)</vt:lpstr>
      <vt:lpstr>February 2017</vt:lpstr>
      <vt:lpstr>February 2017</vt:lpstr>
      <vt:lpstr>Results</vt:lpstr>
      <vt:lpstr>Hypothesis</vt:lpstr>
      <vt:lpstr>February 2017</vt:lpstr>
      <vt:lpstr>Po rates in the winter of 2017 were below the average...</vt:lpstr>
      <vt:lpstr>...with a small peak value on 6-9 February</vt:lpstr>
      <vt:lpstr>Current field (vert. averaged) </vt:lpstr>
      <vt:lpstr>Current field and salinity (vert. averaged)</vt:lpstr>
      <vt:lpstr>Current field and temperature (vert. averaged)</vt:lpstr>
      <vt:lpstr>Hypothesis</vt:lpstr>
      <vt:lpstr>February 2017</vt:lpstr>
      <vt:lpstr>March 2017</vt:lpstr>
      <vt:lpstr>March 2017</vt:lpstr>
      <vt:lpstr>The winter of 2017</vt:lpstr>
      <vt:lpstr>April 2017</vt:lpstr>
      <vt:lpstr>April 2017</vt:lpstr>
      <vt:lpstr>April 2017</vt:lpstr>
      <vt:lpstr>April 2017</vt:lpstr>
      <vt:lpstr>Conclusion I</vt:lpstr>
      <vt:lpstr>Hypothesized circulation patterns in winters of A and B type:</vt:lpstr>
      <vt:lpstr>Conclusion II</vt:lpstr>
      <vt:lpstr>Future work</vt:lpstr>
      <vt:lpstr>Acknowledgement</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Preliminary analysis of  2017 winter cruise data in the northern Adriatic within frame of EcoRENA project</dc:title>
  <dc:creator>Supic Nastenjka</dc:creator>
  <cp:lastModifiedBy>Supic Nastenjka</cp:lastModifiedBy>
  <cp:revision>324</cp:revision>
  <dcterms:created xsi:type="dcterms:W3CDTF">2017-10-10T14:19:02Z</dcterms:created>
  <dcterms:modified xsi:type="dcterms:W3CDTF">2017-11-13T18:02:50Z</dcterms:modified>
</cp:coreProperties>
</file>