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9" r:id="rId4"/>
    <p:sldMasterId id="2147483775" r:id="rId5"/>
  </p:sldMasterIdLst>
  <p:notesMasterIdLst>
    <p:notesMasterId r:id="rId8"/>
  </p:notesMasterIdLst>
  <p:sldIdLst>
    <p:sldId id="256" r:id="rId6"/>
    <p:sldId id="293" r:id="rId7"/>
  </p:sldIdLst>
  <p:sldSz cx="9144000" cy="5143500" type="screen16x9"/>
  <p:notesSz cx="6761163" cy="9942513"/>
  <p:defaultTextStyle>
    <a:lvl1pPr defTabSz="685800">
      <a:defRPr sz="1400">
        <a:latin typeface="Calibri"/>
        <a:ea typeface="Calibri"/>
        <a:cs typeface="Calibri"/>
        <a:sym typeface="Calibri"/>
      </a:defRPr>
    </a:lvl1pPr>
    <a:lvl2pPr indent="342900" defTabSz="685800">
      <a:defRPr sz="1400">
        <a:latin typeface="Calibri"/>
        <a:ea typeface="Calibri"/>
        <a:cs typeface="Calibri"/>
        <a:sym typeface="Calibri"/>
      </a:defRPr>
    </a:lvl2pPr>
    <a:lvl3pPr indent="685800" defTabSz="685800">
      <a:defRPr sz="1400">
        <a:latin typeface="Calibri"/>
        <a:ea typeface="Calibri"/>
        <a:cs typeface="Calibri"/>
        <a:sym typeface="Calibri"/>
      </a:defRPr>
    </a:lvl3pPr>
    <a:lvl4pPr indent="1028700" defTabSz="685800">
      <a:defRPr sz="1400">
        <a:latin typeface="Calibri"/>
        <a:ea typeface="Calibri"/>
        <a:cs typeface="Calibri"/>
        <a:sym typeface="Calibri"/>
      </a:defRPr>
    </a:lvl4pPr>
    <a:lvl5pPr indent="1371600" defTabSz="685800">
      <a:defRPr sz="1400">
        <a:latin typeface="Calibri"/>
        <a:ea typeface="Calibri"/>
        <a:cs typeface="Calibri"/>
        <a:sym typeface="Calibri"/>
      </a:defRPr>
    </a:lvl5pPr>
    <a:lvl6pPr indent="1714500" defTabSz="685800">
      <a:defRPr sz="1400">
        <a:latin typeface="Calibri"/>
        <a:ea typeface="Calibri"/>
        <a:cs typeface="Calibri"/>
        <a:sym typeface="Calibri"/>
      </a:defRPr>
    </a:lvl6pPr>
    <a:lvl7pPr indent="2057400" defTabSz="685800">
      <a:defRPr sz="1400">
        <a:latin typeface="Calibri"/>
        <a:ea typeface="Calibri"/>
        <a:cs typeface="Calibri"/>
        <a:sym typeface="Calibri"/>
      </a:defRPr>
    </a:lvl7pPr>
    <a:lvl8pPr indent="2400300" defTabSz="685800">
      <a:defRPr sz="1400">
        <a:latin typeface="Calibri"/>
        <a:ea typeface="Calibri"/>
        <a:cs typeface="Calibri"/>
        <a:sym typeface="Calibri"/>
      </a:defRPr>
    </a:lvl8pPr>
    <a:lvl9pPr indent="2743200" defTabSz="685800">
      <a:defRPr sz="1400"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0920"/>
    <a:srgbClr val="EC1C24"/>
    <a:srgbClr val="F3787C"/>
    <a:srgbClr val="CC0000"/>
    <a:srgbClr val="4C4C4C"/>
    <a:srgbClr val="FF0000"/>
    <a:srgbClr val="333333"/>
    <a:srgbClr val="3F3F3F"/>
    <a:srgbClr val="323232"/>
    <a:srgbClr val="BF0C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5B9BD5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5B9BD5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5B9BD5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B9BD5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B9BD5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5" autoAdjust="0"/>
    <p:restoredTop sz="94907" autoAdjust="0"/>
  </p:normalViewPr>
  <p:slideViewPr>
    <p:cSldViewPr snapToGrid="0" snapToObjects="1">
      <p:cViewPr varScale="1">
        <p:scale>
          <a:sx n="154" d="100"/>
          <a:sy n="154" d="100"/>
        </p:scale>
        <p:origin x="426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0" d="100"/>
        <a:sy n="1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/>
          </p:nvPr>
        </p:nvSpPr>
        <p:spPr>
          <a:xfrm>
            <a:off x="68263" y="746125"/>
            <a:ext cx="6624637" cy="3727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53" name="Shape 53"/>
          <p:cNvSpPr>
            <a:spLocks noGrp="1"/>
          </p:cNvSpPr>
          <p:nvPr>
            <p:ph type="body" sz="quarter" idx="1"/>
          </p:nvPr>
        </p:nvSpPr>
        <p:spPr>
          <a:xfrm>
            <a:off x="901489" y="4722694"/>
            <a:ext cx="4958186" cy="4474131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20998670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263" y="746125"/>
            <a:ext cx="6624637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Font typeface="Arial" panose="020B0604020202020204" pitchFamily="34" charset="0"/>
              <a:buNone/>
            </a:pPr>
            <a:endParaRPr lang="hr-HR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724965" y="10188863"/>
            <a:ext cx="2849956" cy="604636"/>
          </a:xfrm>
          <a:prstGeom prst="rect">
            <a:avLst/>
          </a:prstGeom>
        </p:spPr>
        <p:txBody>
          <a:bodyPr/>
          <a:lstStyle/>
          <a:p>
            <a:pPr>
              <a:buClr>
                <a:srgbClr val="1F497D"/>
              </a:buClr>
            </a:pPr>
            <a:fld id="{2A0468EA-2090-4C18-A447-B9AE5FB85029}" type="slidenum">
              <a:rPr lang="hr-HR" smtClean="0">
                <a:solidFill>
                  <a:prstClr val="black"/>
                </a:solidFill>
              </a:rPr>
              <a:pPr>
                <a:buClr>
                  <a:srgbClr val="1F497D"/>
                </a:buClr>
              </a:pPr>
              <a:t>2</a:t>
            </a:fld>
            <a:endParaRPr lang="hr-H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682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37FD-B620-49C4-9849-BAF8627D1BE8}" type="datetimeFigureOut">
              <a:rPr lang="hr-HR" smtClean="0"/>
              <a:t>24.1.2022.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0221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37FD-B620-49C4-9849-BAF8627D1BE8}" type="datetimeFigureOut">
              <a:rPr lang="hr-HR" smtClean="0"/>
              <a:t>24.1.2022.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86113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5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5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37FD-B620-49C4-9849-BAF8627D1BE8}" type="datetimeFigureOut">
              <a:rPr lang="hr-HR" smtClean="0"/>
              <a:t>24.1.2022.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0015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96208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www.senseconsulting.eu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663354" y="5030392"/>
            <a:ext cx="100990" cy="10387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6BC0B-17CB-42CE-8A5B-7A4357DD31F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645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9938" y="1446610"/>
            <a:ext cx="7879374" cy="10202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www.senseconsulting.eu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663354" y="5030392"/>
            <a:ext cx="100990" cy="10387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A25F3-A568-4504-BC7B-6D38211BB88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662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3305176"/>
            <a:ext cx="7772400" cy="1021556"/>
          </a:xfrm>
        </p:spPr>
        <p:txBody>
          <a:bodyPr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3074343"/>
            <a:ext cx="7772400" cy="230832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www.senseconsulting.eu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663354" y="5030392"/>
            <a:ext cx="100990" cy="10387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7F1B7-9D5D-4967-B667-A84DC08D312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748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9939" y="1446610"/>
            <a:ext cx="3868615" cy="128804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9231" y="1446610"/>
            <a:ext cx="3870081" cy="128804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www.senseconsulting.eu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663354" y="5030392"/>
            <a:ext cx="100990" cy="10387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5DD04-57E6-4CFD-BF38-86EFD181CE9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9383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4158"/>
            <a:ext cx="4040066" cy="27699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066" cy="112184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0" y="1354158"/>
            <a:ext cx="4041531" cy="27699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0" y="1631156"/>
            <a:ext cx="4041531" cy="112184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www.senseconsulting.eu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663354" y="5030392"/>
            <a:ext cx="100990" cy="10387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715D31-07AA-44B2-B23B-9CE3076D45F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2239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www.senseconsulting.eu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663354" y="5030392"/>
            <a:ext cx="100990" cy="10387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6AEA9-9365-4676-BF4D-5C72D2B62F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309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www.senseconsulting.eu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663354" y="5030392"/>
            <a:ext cx="100990" cy="10387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F4ABD-D6D0-4D5A-8539-F8763768736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8572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7"/>
            <a:ext cx="3008435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04788"/>
            <a:ext cx="5111262" cy="147732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6"/>
            <a:ext cx="3008435" cy="16158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www.senseconsulting.eu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663354" y="5030392"/>
            <a:ext cx="100990" cy="10387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61059-DC1B-4024-B798-0C64A53EAE2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446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37FD-B620-49C4-9849-BAF8627D1BE8}" type="datetimeFigureOut">
              <a:rPr lang="hr-HR" smtClean="0"/>
              <a:t>24.1.2022.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07773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459581"/>
            <a:ext cx="5486400" cy="369332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hr-HR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4025503"/>
            <a:ext cx="5486400" cy="16158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www.senseconsulting.eu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663354" y="5030392"/>
            <a:ext cx="100990" cy="10387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91D49-066F-41A7-B28F-EEEB800401D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7748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46618" y="1446610"/>
            <a:ext cx="1412694" cy="196207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www.senseconsulting.eu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663354" y="5030392"/>
            <a:ext cx="100990" cy="10387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4B9D52-84F8-4B73-A445-F6C86A9A8F5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5869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9835" y="750094"/>
            <a:ext cx="1969477" cy="26372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28879" y="750094"/>
            <a:ext cx="1020279" cy="26372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www.senseconsulting.eu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663354" y="5030392"/>
            <a:ext cx="100990" cy="10387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DE152-456C-49EC-8A98-B80DF39C20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167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37FD-B620-49C4-9849-BAF8627D1BE8}" type="datetimeFigureOut">
              <a:rPr lang="hr-HR" smtClean="0"/>
              <a:t>24.1.2022.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837365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773195"/>
            <a:ext cx="3886200" cy="28595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773195"/>
            <a:ext cx="3886200" cy="28595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37FD-B620-49C4-9849-BAF8627D1BE8}" type="datetimeFigureOut">
              <a:rPr lang="hr-HR" smtClean="0"/>
              <a:t>24.1.2022.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40904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3435532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37FD-B620-49C4-9849-BAF8627D1BE8}" type="datetimeFigureOut">
              <a:rPr lang="hr-HR" smtClean="0"/>
              <a:t>24.1.2022.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080410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37FD-B620-49C4-9849-BAF8627D1BE8}" type="datetimeFigureOut">
              <a:rPr lang="hr-HR" smtClean="0"/>
              <a:t>24.1.2022.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35530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37FD-B620-49C4-9849-BAF8627D1BE8}" type="datetimeFigureOut">
              <a:rPr lang="hr-HR" smtClean="0"/>
              <a:t>24.1.2022.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168783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173893"/>
            <a:ext cx="4629150" cy="3221896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37FD-B620-49C4-9849-BAF8627D1BE8}" type="datetimeFigureOut">
              <a:rPr lang="hr-HR" smtClean="0"/>
              <a:t>24.1.2022.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55859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1037969"/>
            <a:ext cx="4629150" cy="3357820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37FD-B620-49C4-9849-BAF8627D1BE8}" type="datetimeFigureOut">
              <a:rPr lang="hr-HR" smtClean="0"/>
              <a:t>24.1.2022.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21969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vmlDrawing" Target="../drawings/vmlDrawing1.vml"/><Relationship Id="rId18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056633"/>
            <a:ext cx="7886700" cy="64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79373"/>
            <a:ext cx="7886700" cy="2853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E37FD-B620-49C4-9849-BAF8627D1BE8}" type="datetimeFigureOut">
              <a:rPr lang="hr-HR" smtClean="0"/>
              <a:t>24.1.2022.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86CB4B4D-7CA3-9044-876B-883B54F8677D}" type="slidenum">
              <a:rPr lang="hr-HR" smtClean="0"/>
              <a:t>‹#›</a:t>
            </a:fld>
            <a:endParaRPr lang="hr-H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203700" y="-5008"/>
            <a:ext cx="723900" cy="9271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203700" y="-5008"/>
            <a:ext cx="723900" cy="92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563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iming>
    <p:tnLst>
      <p:par>
        <p:cTn id="1" dur="indefinite" restart="never" nodeType="tmRoot"/>
      </p:par>
    </p:tnLst>
  </p:timing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rgbClr val="FF0000"/>
          </a:solidFill>
          <a:latin typeface="Impact" panose="020B0806030902050204" pitchFamily="34" charset="0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bg1">
              <a:lumMod val="50000"/>
            </a:schemeClr>
          </a:solidFill>
          <a:latin typeface="Franklin Gothic Book" panose="020B0503020102020204" pitchFamily="34" charset="0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bg1">
              <a:lumMod val="50000"/>
            </a:schemeClr>
          </a:solidFill>
          <a:latin typeface="Franklin Gothic Book" panose="020B0503020102020204" pitchFamily="34" charset="0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bg1">
              <a:lumMod val="65000"/>
            </a:schemeClr>
          </a:solidFill>
          <a:latin typeface="Franklin Gothic Book" panose="020B0503020102020204" pitchFamily="34" charset="0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rgbClr val="FF0000"/>
          </a:solidFill>
          <a:latin typeface="Franklin Gothic Book" panose="020B0503020102020204" pitchFamily="34" charset="0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4"/>
            </p:custDataLst>
            <p:extLst/>
          </p:nvPr>
        </p:nvGraphicFramePr>
        <p:xfrm>
          <a:off x="1466" y="1192"/>
          <a:ext cx="1465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1" name="think-cell Slide" r:id="rId15" imgW="306" imgH="306" progId="TCLayout.ActiveDocument.1">
                  <p:embed/>
                </p:oleObj>
              </mc:Choice>
              <mc:Fallback>
                <p:oleObj name="think-cell Slide" r:id="rId15" imgW="306" imgH="30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466" y="1192"/>
                        <a:ext cx="1465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938" y="750094"/>
            <a:ext cx="7879374" cy="496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 smtClean="0"/>
              <a:t>Click to add title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9938" y="1446610"/>
            <a:ext cx="7879374" cy="1962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de-DE" dirty="0" smtClean="0"/>
              <a:t>Click to change format</a:t>
            </a:r>
            <a:endParaRPr lang="en-US" dirty="0" smtClean="0"/>
          </a:p>
          <a:p>
            <a:pPr lvl="1"/>
            <a:r>
              <a:rPr lang="en-US" dirty="0" smtClean="0"/>
              <a:t>Level 1</a:t>
            </a:r>
          </a:p>
          <a:p>
            <a:pPr lvl="2"/>
            <a:r>
              <a:rPr lang="en-US" dirty="0" smtClean="0"/>
              <a:t>Level 2</a:t>
            </a:r>
          </a:p>
          <a:p>
            <a:pPr lvl="3"/>
            <a:r>
              <a:rPr lang="en-US" dirty="0" smtClean="0"/>
              <a:t>Level 3</a:t>
            </a:r>
          </a:p>
          <a:p>
            <a:pPr lvl="3"/>
            <a:r>
              <a:rPr lang="en-US" dirty="0" smtClean="0"/>
              <a:t>Level 3</a:t>
            </a:r>
          </a:p>
          <a:p>
            <a:pPr lvl="3"/>
            <a:r>
              <a:rPr lang="en-US" dirty="0" smtClean="0"/>
              <a:t>Level 3</a:t>
            </a:r>
          </a:p>
          <a:p>
            <a:pPr lvl="1"/>
            <a:r>
              <a:rPr lang="en-US" dirty="0" smtClean="0"/>
              <a:t>Level 1</a:t>
            </a:r>
          </a:p>
          <a:p>
            <a:pPr lvl="2"/>
            <a:r>
              <a:rPr lang="en-US" dirty="0" smtClean="0"/>
              <a:t>Level 2</a:t>
            </a:r>
          </a:p>
          <a:p>
            <a:pPr lvl="2"/>
            <a:r>
              <a:rPr lang="en-US" dirty="0" smtClean="0"/>
              <a:t>Level 2</a:t>
            </a:r>
          </a:p>
          <a:p>
            <a:pPr lvl="1"/>
            <a:r>
              <a:rPr lang="en-US" dirty="0" smtClean="0"/>
              <a:t>Level 1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251938" y="5028010"/>
            <a:ext cx="3200400" cy="10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675" b="0">
                <a:solidFill>
                  <a:schemeClr val="tx1"/>
                </a:solidFill>
              </a:defRPr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63354" y="5030392"/>
            <a:ext cx="105798" cy="10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eaLnBrk="1" hangingPunct="1">
              <a:defRPr sz="675" b="0">
                <a:solidFill>
                  <a:schemeClr val="tx1"/>
                </a:solidFill>
              </a:defRPr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fld id="{048C3F64-E2EF-427A-964D-64FC7381E03C}" type="slidenum">
              <a:rPr lang="en-US" kern="1200" smtClean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kern="12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2" name="Line 7"/>
          <p:cNvSpPr>
            <a:spLocks noChangeShapeType="1"/>
          </p:cNvSpPr>
          <p:nvPr/>
        </p:nvSpPr>
        <p:spPr bwMode="auto">
          <a:xfrm>
            <a:off x="0" y="571500"/>
            <a:ext cx="914546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defTabSz="685800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hr-HR" sz="1350" b="1" kern="12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031" name="Line 9"/>
          <p:cNvSpPr>
            <a:spLocks noChangeShapeType="1"/>
          </p:cNvSpPr>
          <p:nvPr/>
        </p:nvSpPr>
        <p:spPr bwMode="auto">
          <a:xfrm>
            <a:off x="8554915" y="5050632"/>
            <a:ext cx="0" cy="9286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 defTabSz="685800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hr-HR" sz="1350" b="1" kern="12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grpSp>
        <p:nvGrpSpPr>
          <p:cNvPr id="1032" name="Group 300"/>
          <p:cNvGrpSpPr>
            <a:grpSpLocks/>
          </p:cNvGrpSpPr>
          <p:nvPr userDrawn="1"/>
        </p:nvGrpSpPr>
        <p:grpSpPr bwMode="auto">
          <a:xfrm>
            <a:off x="1" y="-2381"/>
            <a:ext cx="9142535" cy="5145881"/>
            <a:chOff x="0" y="-2"/>
            <a:chExt cx="6238" cy="4322"/>
          </a:xfrm>
        </p:grpSpPr>
        <p:sp>
          <p:nvSpPr>
            <p:cNvPr id="1034" name="Line 301"/>
            <p:cNvSpPr>
              <a:spLocks noChangeShapeType="1"/>
            </p:cNvSpPr>
            <p:nvPr userDrawn="1"/>
          </p:nvSpPr>
          <p:spPr bwMode="auto">
            <a:xfrm>
              <a:off x="0" y="168"/>
              <a:ext cx="6238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dash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defTabSz="685800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hr-HR" sz="1350" b="1" kern="1200" dirty="0">
                <a:solidFill>
                  <a:srgbClr val="000000"/>
                </a:solidFill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035" name="Line 302"/>
            <p:cNvSpPr>
              <a:spLocks noChangeShapeType="1"/>
            </p:cNvSpPr>
            <p:nvPr userDrawn="1"/>
          </p:nvSpPr>
          <p:spPr bwMode="auto">
            <a:xfrm>
              <a:off x="0" y="627"/>
              <a:ext cx="6238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dash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defTabSz="685800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hr-HR" sz="1350" b="1" kern="1200" dirty="0">
                <a:solidFill>
                  <a:srgbClr val="000000"/>
                </a:solidFill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036" name="Line 303"/>
            <p:cNvSpPr>
              <a:spLocks noChangeShapeType="1"/>
            </p:cNvSpPr>
            <p:nvPr userDrawn="1"/>
          </p:nvSpPr>
          <p:spPr bwMode="auto">
            <a:xfrm>
              <a:off x="0" y="1209"/>
              <a:ext cx="6238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dash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defTabSz="685800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hr-HR" sz="1350" b="1" kern="1200" dirty="0">
                <a:solidFill>
                  <a:srgbClr val="000000"/>
                </a:solidFill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037" name="Line 304"/>
            <p:cNvSpPr>
              <a:spLocks noChangeShapeType="1"/>
            </p:cNvSpPr>
            <p:nvPr userDrawn="1"/>
          </p:nvSpPr>
          <p:spPr bwMode="auto">
            <a:xfrm>
              <a:off x="0" y="1554"/>
              <a:ext cx="6238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dash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defTabSz="685800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hr-HR" sz="1350" b="1" kern="1200" dirty="0">
                <a:solidFill>
                  <a:srgbClr val="000000"/>
                </a:solidFill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038" name="Line 305"/>
            <p:cNvSpPr>
              <a:spLocks noChangeShapeType="1"/>
            </p:cNvSpPr>
            <p:nvPr userDrawn="1"/>
          </p:nvSpPr>
          <p:spPr bwMode="auto">
            <a:xfrm>
              <a:off x="0" y="4131"/>
              <a:ext cx="6238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dash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defTabSz="685800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hr-HR" sz="1350" b="1" kern="1200" dirty="0">
                <a:solidFill>
                  <a:srgbClr val="000000"/>
                </a:solidFill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039" name="Line 306"/>
            <p:cNvSpPr>
              <a:spLocks noChangeShapeType="1"/>
            </p:cNvSpPr>
            <p:nvPr userDrawn="1"/>
          </p:nvSpPr>
          <p:spPr bwMode="auto">
            <a:xfrm rot="5400000">
              <a:off x="-1697" y="2159"/>
              <a:ext cx="4322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dash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defTabSz="685800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hr-HR" sz="1350" b="1" kern="1200" dirty="0">
                <a:solidFill>
                  <a:srgbClr val="000000"/>
                </a:solidFill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040" name="Line 307"/>
            <p:cNvSpPr>
              <a:spLocks noChangeShapeType="1"/>
            </p:cNvSpPr>
            <p:nvPr userDrawn="1"/>
          </p:nvSpPr>
          <p:spPr bwMode="auto">
            <a:xfrm rot="5400000">
              <a:off x="3669" y="2159"/>
              <a:ext cx="4322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prstDash val="dash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defTabSz="685800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hr-HR" sz="1350" b="1" kern="1200" dirty="0">
                <a:solidFill>
                  <a:srgbClr val="000000"/>
                </a:solidFill>
                <a:latin typeface="Arial" charset="0"/>
                <a:ea typeface="+mn-ea"/>
                <a:cs typeface="+mn-cs"/>
              </a:endParaRPr>
            </a:p>
          </p:txBody>
        </p:sp>
      </p:grp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833" y="33372"/>
            <a:ext cx="998479" cy="57352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2756" y="139720"/>
            <a:ext cx="638077" cy="360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771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lnSpc>
          <a:spcPct val="93000"/>
        </a:lnSpc>
        <a:spcBef>
          <a:spcPct val="0"/>
        </a:spcBef>
        <a:spcAft>
          <a:spcPct val="0"/>
        </a:spcAft>
        <a:defRPr sz="1575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3000"/>
        </a:lnSpc>
        <a:spcBef>
          <a:spcPct val="0"/>
        </a:spcBef>
        <a:spcAft>
          <a:spcPct val="0"/>
        </a:spcAft>
        <a:defRPr sz="1575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3000"/>
        </a:lnSpc>
        <a:spcBef>
          <a:spcPct val="0"/>
        </a:spcBef>
        <a:spcAft>
          <a:spcPct val="0"/>
        </a:spcAft>
        <a:defRPr sz="1575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3000"/>
        </a:lnSpc>
        <a:spcBef>
          <a:spcPct val="0"/>
        </a:spcBef>
        <a:spcAft>
          <a:spcPct val="0"/>
        </a:spcAft>
        <a:defRPr sz="1575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3000"/>
        </a:lnSpc>
        <a:spcBef>
          <a:spcPct val="0"/>
        </a:spcBef>
        <a:spcAft>
          <a:spcPct val="0"/>
        </a:spcAft>
        <a:defRPr sz="1575" b="1">
          <a:solidFill>
            <a:schemeClr val="tx2"/>
          </a:solidFill>
          <a:latin typeface="Arial" charset="0"/>
        </a:defRPr>
      </a:lvl5pPr>
      <a:lvl6pPr marL="342900" algn="l" rtl="0" fontAlgn="base">
        <a:lnSpc>
          <a:spcPct val="93000"/>
        </a:lnSpc>
        <a:spcBef>
          <a:spcPct val="0"/>
        </a:spcBef>
        <a:spcAft>
          <a:spcPct val="0"/>
        </a:spcAft>
        <a:defRPr sz="1575" b="1">
          <a:solidFill>
            <a:schemeClr val="tx2"/>
          </a:solidFill>
          <a:latin typeface="Arial" charset="0"/>
        </a:defRPr>
      </a:lvl6pPr>
      <a:lvl7pPr marL="685800" algn="l" rtl="0" fontAlgn="base">
        <a:lnSpc>
          <a:spcPct val="93000"/>
        </a:lnSpc>
        <a:spcBef>
          <a:spcPct val="0"/>
        </a:spcBef>
        <a:spcAft>
          <a:spcPct val="0"/>
        </a:spcAft>
        <a:defRPr sz="1575" b="1">
          <a:solidFill>
            <a:schemeClr val="tx2"/>
          </a:solidFill>
          <a:latin typeface="Arial" charset="0"/>
        </a:defRPr>
      </a:lvl7pPr>
      <a:lvl8pPr marL="1028700" algn="l" rtl="0" fontAlgn="base">
        <a:lnSpc>
          <a:spcPct val="93000"/>
        </a:lnSpc>
        <a:spcBef>
          <a:spcPct val="0"/>
        </a:spcBef>
        <a:spcAft>
          <a:spcPct val="0"/>
        </a:spcAft>
        <a:defRPr sz="1575" b="1">
          <a:solidFill>
            <a:schemeClr val="tx2"/>
          </a:solidFill>
          <a:latin typeface="Arial" charset="0"/>
        </a:defRPr>
      </a:lvl8pPr>
      <a:lvl9pPr marL="1371600" algn="l" rtl="0" fontAlgn="base">
        <a:lnSpc>
          <a:spcPct val="93000"/>
        </a:lnSpc>
        <a:spcBef>
          <a:spcPct val="0"/>
        </a:spcBef>
        <a:spcAft>
          <a:spcPct val="0"/>
        </a:spcAft>
        <a:defRPr sz="1575" b="1">
          <a:solidFill>
            <a:schemeClr val="tx2"/>
          </a:solidFill>
          <a:latin typeface="Arial" charset="0"/>
        </a:defRPr>
      </a:lvl9pPr>
    </p:titleStyle>
    <p:bodyStyle>
      <a:lvl1pPr marL="257175" indent="-257175" algn="l" defTabSz="714375" rtl="0" eaLnBrk="0" fontAlgn="base" hangingPunct="0">
        <a:spcBef>
          <a:spcPct val="0"/>
        </a:spcBef>
        <a:spcAft>
          <a:spcPct val="0"/>
        </a:spcAft>
        <a:defRPr sz="1275" b="1">
          <a:solidFill>
            <a:schemeClr val="tx1"/>
          </a:solidFill>
          <a:latin typeface="+mn-lt"/>
          <a:ea typeface="+mn-ea"/>
          <a:cs typeface="+mn-cs"/>
        </a:defRPr>
      </a:lvl1pPr>
      <a:lvl2pPr marL="220266" indent="-219075" algn="l" defTabSz="714375" rtl="0" eaLnBrk="0" fontAlgn="base" hangingPunct="0">
        <a:spcBef>
          <a:spcPct val="0"/>
        </a:spcBef>
        <a:spcAft>
          <a:spcPct val="0"/>
        </a:spcAft>
        <a:buChar char="•"/>
        <a:defRPr sz="1275">
          <a:solidFill>
            <a:schemeClr val="tx1"/>
          </a:solidFill>
          <a:latin typeface="+mn-lt"/>
        </a:defRPr>
      </a:lvl2pPr>
      <a:lvl3pPr marL="433388" indent="-211931" algn="l" defTabSz="714375" rtl="0" eaLnBrk="0" fontAlgn="base" hangingPunct="0">
        <a:spcBef>
          <a:spcPct val="0"/>
        </a:spcBef>
        <a:spcAft>
          <a:spcPct val="0"/>
        </a:spcAft>
        <a:buChar char="–"/>
        <a:defRPr sz="1275">
          <a:solidFill>
            <a:schemeClr val="tx1"/>
          </a:solidFill>
          <a:latin typeface="+mn-lt"/>
        </a:defRPr>
      </a:lvl3pPr>
      <a:lvl4pPr marL="653654" indent="-213122" algn="l" defTabSz="714375" rtl="0" eaLnBrk="0" fontAlgn="base" hangingPunct="0">
        <a:spcBef>
          <a:spcPct val="0"/>
        </a:spcBef>
        <a:spcAft>
          <a:spcPct val="0"/>
        </a:spcAft>
        <a:buChar char="-"/>
        <a:defRPr sz="1275">
          <a:solidFill>
            <a:schemeClr val="tx1"/>
          </a:solidFill>
          <a:latin typeface="+mn-lt"/>
        </a:defRPr>
      </a:lvl4pPr>
      <a:lvl5pPr marL="1543050" indent="-171450" algn="l" defTabSz="714375" rtl="0" eaLnBrk="0" fontAlgn="base" hangingPunct="0">
        <a:spcBef>
          <a:spcPct val="20000"/>
        </a:spcBef>
        <a:spcAft>
          <a:spcPct val="0"/>
        </a:spcAft>
        <a:buChar char="»"/>
        <a:defRPr sz="1275">
          <a:solidFill>
            <a:schemeClr val="tx1"/>
          </a:solidFill>
          <a:latin typeface="+mn-lt"/>
        </a:defRPr>
      </a:lvl5pPr>
      <a:lvl6pPr marL="1885950" indent="-171450" algn="l" defTabSz="714375" rtl="0" fontAlgn="base">
        <a:spcBef>
          <a:spcPct val="20000"/>
        </a:spcBef>
        <a:spcAft>
          <a:spcPct val="0"/>
        </a:spcAft>
        <a:buChar char="»"/>
        <a:defRPr sz="1275">
          <a:solidFill>
            <a:schemeClr val="tx1"/>
          </a:solidFill>
          <a:latin typeface="+mn-lt"/>
        </a:defRPr>
      </a:lvl6pPr>
      <a:lvl7pPr marL="2228850" indent="-171450" algn="l" defTabSz="714375" rtl="0" fontAlgn="base">
        <a:spcBef>
          <a:spcPct val="20000"/>
        </a:spcBef>
        <a:spcAft>
          <a:spcPct val="0"/>
        </a:spcAft>
        <a:buChar char="»"/>
        <a:defRPr sz="1275">
          <a:solidFill>
            <a:schemeClr val="tx1"/>
          </a:solidFill>
          <a:latin typeface="+mn-lt"/>
        </a:defRPr>
      </a:lvl7pPr>
      <a:lvl8pPr marL="2571750" indent="-171450" algn="l" defTabSz="714375" rtl="0" fontAlgn="base">
        <a:spcBef>
          <a:spcPct val="20000"/>
        </a:spcBef>
        <a:spcAft>
          <a:spcPct val="0"/>
        </a:spcAft>
        <a:buChar char="»"/>
        <a:defRPr sz="1275">
          <a:solidFill>
            <a:schemeClr val="tx1"/>
          </a:solidFill>
          <a:latin typeface="+mn-lt"/>
        </a:defRPr>
      </a:lvl8pPr>
      <a:lvl9pPr marL="2914650" indent="-171450" algn="l" defTabSz="714375" rtl="0" fontAlgn="base">
        <a:spcBef>
          <a:spcPct val="20000"/>
        </a:spcBef>
        <a:spcAft>
          <a:spcPct val="0"/>
        </a:spcAft>
        <a:buChar char="»"/>
        <a:defRPr sz="1275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C4C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/>
          </p:cNvSpPr>
          <p:nvPr>
            <p:ph type="ctrTitle"/>
          </p:nvPr>
        </p:nvSpPr>
        <p:spPr>
          <a:xfrm>
            <a:off x="304800" y="1778000"/>
            <a:ext cx="8618417" cy="1367907"/>
          </a:xfrm>
          <a:prstGeom prst="rect">
            <a:avLst/>
          </a:prstGeom>
        </p:spPr>
        <p:txBody>
          <a:bodyPr anchor="ctr">
            <a:normAutofit fontScale="90000"/>
          </a:bodyPr>
          <a:lstStyle/>
          <a:p>
            <a:pPr lvl="0" defTabSz="672084">
              <a:lnSpc>
                <a:spcPct val="100000"/>
              </a:lnSpc>
              <a:spcBef>
                <a:spcPts val="3000"/>
              </a:spcBef>
              <a:defRPr sz="1800"/>
            </a:pPr>
            <a:r>
              <a:rPr lang="hr-HR" altLang="de-DE" sz="6000" b="1" cap="all" dirty="0">
                <a:solidFill>
                  <a:schemeClr val="bg1"/>
                </a:solidFill>
                <a:latin typeface="Calibri" panose="020F0502020204030204" pitchFamily="34" charset="0"/>
              </a:rPr>
              <a:t>„</a:t>
            </a:r>
            <a:r>
              <a:rPr lang="hr-HR" altLang="de-DE" sz="2000" b="1" cap="all" dirty="0">
                <a:solidFill>
                  <a:schemeClr val="bg1"/>
                </a:solidFill>
                <a:latin typeface="Calibri" panose="020F0502020204030204" pitchFamily="34" charset="0"/>
              </a:rPr>
              <a:t>ONE – Istraživanje i razvoj obroka za preživljavanje nove generacije</a:t>
            </a:r>
            <a:r>
              <a:rPr lang="hr-HR" altLang="de-DE" sz="6000" b="1" cap="all" dirty="0">
                <a:solidFill>
                  <a:schemeClr val="bg1"/>
                </a:solidFill>
                <a:latin typeface="Calibri" panose="020F0502020204030204" pitchFamily="34" charset="0"/>
              </a:rPr>
              <a:t>“ </a:t>
            </a:r>
            <a:endParaRPr sz="6000" b="1" dirty="0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56" name="Shape 56"/>
          <p:cNvSpPr>
            <a:spLocks noGrp="1"/>
          </p:cNvSpPr>
          <p:nvPr>
            <p:ph type="subTitle" idx="1"/>
          </p:nvPr>
        </p:nvSpPr>
        <p:spPr>
          <a:xfrm>
            <a:off x="1143000" y="3145907"/>
            <a:ext cx="6858000" cy="485550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defTabSz="637794">
              <a:spcBef>
                <a:spcPts val="600"/>
              </a:spcBef>
              <a:defRPr sz="2604" b="1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hr-HR" sz="2604" b="1" dirty="0" smtClean="0">
                <a:solidFill>
                  <a:srgbClr val="FFFFFF"/>
                </a:solidFill>
              </a:rPr>
              <a:t>Istraživačko-razvojni projekt sufinanciran sredstvima EU</a:t>
            </a:r>
            <a:endParaRPr sz="2604" b="1" dirty="0">
              <a:solidFill>
                <a:srgbClr val="FFFFFF"/>
              </a:solidFill>
            </a:endParaRPr>
          </a:p>
        </p:txBody>
      </p:sp>
      <p:sp>
        <p:nvSpPr>
          <p:cNvPr id="57" name="Shape 57"/>
          <p:cNvSpPr/>
          <p:nvPr/>
        </p:nvSpPr>
        <p:spPr>
          <a:xfrm>
            <a:off x="3450227" y="4595833"/>
            <a:ext cx="92396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800" baseline="30000">
                <a:solidFill>
                  <a:srgbClr val="FFFFFF"/>
                </a:solidFill>
                <a:latin typeface="Franklin Gothic Book"/>
                <a:ea typeface="Franklin Gothic Book"/>
                <a:cs typeface="Franklin Gothic Book"/>
                <a:sym typeface="Franklin Gothic Book"/>
              </a:defRPr>
            </a:lvl1pPr>
          </a:lstStyle>
          <a:p>
            <a:pPr lvl="0">
              <a:defRPr baseline="0">
                <a:solidFill>
                  <a:srgbClr val="000000"/>
                </a:solidFill>
              </a:defRPr>
            </a:pPr>
            <a:endParaRPr baseline="30000" dirty="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3700" y="0"/>
            <a:ext cx="723900" cy="927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364" y="96420"/>
            <a:ext cx="1335140" cy="926672"/>
          </a:xfrm>
          <a:prstGeom prst="rect">
            <a:avLst/>
          </a:prstGeom>
        </p:spPr>
      </p:pic>
      <p:sp>
        <p:nvSpPr>
          <p:cNvPr id="7" name="Shape 56"/>
          <p:cNvSpPr txBox="1">
            <a:spLocks/>
          </p:cNvSpPr>
          <p:nvPr/>
        </p:nvSpPr>
        <p:spPr>
          <a:xfrm>
            <a:off x="1136650" y="1123538"/>
            <a:ext cx="6858000" cy="48555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ctr" defTabSz="637794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604" b="1" kern="12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marL="342892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bg1">
                    <a:lumMod val="50000"/>
                  </a:schemeClr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  <a:lvl3pPr marL="685783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bg1">
                    <a:lumMod val="65000"/>
                  </a:schemeClr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028675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rgbClr val="FF0000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4pPr>
            <a:lvl5pPr marL="1371566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457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348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40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132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altLang="de-DE" sz="2800" b="0" dirty="0">
                <a:latin typeface="Calibri" panose="020F0502020204030204" pitchFamily="34" charset="0"/>
              </a:rPr>
              <a:t>ATLANTIC CEDEVITA </a:t>
            </a:r>
            <a:r>
              <a:rPr lang="hr-HR" altLang="de-DE" sz="2800" b="0" dirty="0" smtClean="0">
                <a:latin typeface="Calibri" panose="020F0502020204030204" pitchFamily="34" charset="0"/>
              </a:rPr>
              <a:t>d.o.o.</a:t>
            </a:r>
          </a:p>
          <a:p>
            <a:r>
              <a:rPr lang="hr-HR" altLang="de-DE" sz="2800" b="0" dirty="0" smtClean="0">
                <a:latin typeface="Calibri" panose="020F0502020204030204" pitchFamily="34" charset="0"/>
              </a:rPr>
              <a:t>Institut Ruđer Bošković</a:t>
            </a:r>
          </a:p>
          <a:p>
            <a:pPr>
              <a:defRPr sz="1800" b="0">
                <a:solidFill>
                  <a:srgbClr val="000000"/>
                </a:solidFill>
              </a:defRPr>
            </a:pPr>
            <a:endParaRPr lang="hr-HR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8782" y="-10281"/>
            <a:ext cx="1844435" cy="130393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970" y="4229100"/>
            <a:ext cx="4152900" cy="9144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7" name="Rectangle 3"/>
          <p:cNvSpPr>
            <a:spLocks noChangeArrowheads="1"/>
          </p:cNvSpPr>
          <p:nvPr/>
        </p:nvSpPr>
        <p:spPr bwMode="auto">
          <a:xfrm>
            <a:off x="1409421" y="87474"/>
            <a:ext cx="4999994" cy="429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l" rtl="0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US" sz="1575" b="1" kern="1200" dirty="0">
              <a:solidFill>
                <a:srgbClr val="000000"/>
              </a:solidFill>
              <a:latin typeface="Calibri" panose="020F0502020204030204" pitchFamily="34" charset="0"/>
              <a:ea typeface="+mn-ea"/>
              <a:cs typeface="Calibri" pitchFamily="34" charset="0"/>
            </a:endParaRPr>
          </a:p>
        </p:txBody>
      </p:sp>
      <p:sp>
        <p:nvSpPr>
          <p:cNvPr id="2329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896225" y="5030392"/>
            <a:ext cx="43281" cy="10387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2"/>
                </a:solidFill>
                <a:latin typeface="Arial" charset="0"/>
              </a:defRPr>
            </a:lvl1pPr>
            <a:lvl2pPr marL="557213" indent="-214313">
              <a:defRPr b="1">
                <a:solidFill>
                  <a:schemeClr val="tx2"/>
                </a:solidFill>
                <a:latin typeface="Arial" charset="0"/>
              </a:defRPr>
            </a:lvl2pPr>
            <a:lvl3pPr marL="857250" indent="-171450">
              <a:defRPr b="1">
                <a:solidFill>
                  <a:schemeClr val="tx2"/>
                </a:solidFill>
                <a:latin typeface="Arial" charset="0"/>
              </a:defRPr>
            </a:lvl3pPr>
            <a:lvl4pPr marL="1200150" indent="-171450">
              <a:defRPr b="1">
                <a:solidFill>
                  <a:schemeClr val="tx2"/>
                </a:solidFill>
                <a:latin typeface="Arial" charset="0"/>
              </a:defRPr>
            </a:lvl4pPr>
            <a:lvl5pPr marL="1543050" indent="-171450">
              <a:defRPr b="1">
                <a:solidFill>
                  <a:schemeClr val="tx2"/>
                </a:solidFill>
                <a:latin typeface="Arial" charset="0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charset="0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charset="0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charset="0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hr-HR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6</a:t>
            </a:r>
            <a:endParaRPr lang="en-US" b="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624401" y="1551313"/>
            <a:ext cx="673582" cy="323165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45256" algn="l"/>
              </a:tabLst>
            </a:pPr>
            <a:r>
              <a:rPr lang="hr-HR" sz="1500" b="1" kern="1200" dirty="0">
                <a:solidFill>
                  <a:srgbClr val="FFFFFF"/>
                </a:solidFill>
                <a:latin typeface="Calibri" panose="020F0502020204030204" pitchFamily="34" charset="0"/>
                <a:ea typeface="+mn-ea"/>
                <a:cs typeface="+mn-cs"/>
              </a:rPr>
              <a:t>Račun</a:t>
            </a:r>
            <a:endParaRPr lang="en-US" sz="1500" b="1" kern="1200" dirty="0">
              <a:solidFill>
                <a:srgbClr val="FFFFFF"/>
              </a:solidFill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969288" y="1551313"/>
            <a:ext cx="905184" cy="323165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45256" algn="l"/>
              </a:tabLst>
            </a:pPr>
            <a:r>
              <a:rPr lang="hr-HR" sz="1500" b="1" kern="1200" dirty="0">
                <a:solidFill>
                  <a:srgbClr val="FFFFFF"/>
                </a:solidFill>
                <a:latin typeface="Calibri" panose="020F0502020204030204" pitchFamily="34" charset="0"/>
                <a:ea typeface="+mn-ea"/>
                <a:cs typeface="+mn-cs"/>
              </a:rPr>
              <a:t>Knjiženje</a:t>
            </a:r>
            <a:endParaRPr lang="en-US" sz="1500" b="1" kern="1200" dirty="0">
              <a:solidFill>
                <a:srgbClr val="FFFFFF"/>
              </a:solidFill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434011" y="1435897"/>
            <a:ext cx="1143263" cy="553998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45256" algn="l"/>
              </a:tabLst>
            </a:pPr>
            <a:r>
              <a:rPr lang="hr-HR" sz="1500" b="1" kern="1200" dirty="0">
                <a:solidFill>
                  <a:srgbClr val="FFFFFF"/>
                </a:solidFill>
                <a:latin typeface="Calibri" panose="020F0502020204030204" pitchFamily="34" charset="0"/>
                <a:ea typeface="+mn-ea"/>
                <a:cs typeface="+mn-cs"/>
              </a:rPr>
              <a:t>Nadoknada </a:t>
            </a: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45256" algn="l"/>
              </a:tabLst>
            </a:pPr>
            <a:r>
              <a:rPr lang="hr-HR" sz="1500" b="1" kern="1200" dirty="0">
                <a:solidFill>
                  <a:srgbClr val="FFFFFF"/>
                </a:solidFill>
                <a:latin typeface="Calibri" panose="020F0502020204030204" pitchFamily="34" charset="0"/>
                <a:ea typeface="+mn-ea"/>
                <a:cs typeface="+mn-cs"/>
              </a:rPr>
              <a:t>troškova</a:t>
            </a:r>
            <a:endParaRPr lang="en-US" sz="1500" b="1" kern="1200" dirty="0">
              <a:solidFill>
                <a:srgbClr val="FFFFFF"/>
              </a:solidFill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5" name="Oval 82"/>
          <p:cNvSpPr>
            <a:spLocks noChangeArrowheads="1"/>
          </p:cNvSpPr>
          <p:nvPr/>
        </p:nvSpPr>
        <p:spPr bwMode="auto">
          <a:xfrm>
            <a:off x="4366087" y="1305789"/>
            <a:ext cx="407011" cy="262906"/>
          </a:xfrm>
          <a:prstGeom prst="rect">
            <a:avLst/>
          </a:prstGeom>
          <a:solidFill>
            <a:schemeClr val="bg1"/>
          </a:solidFill>
          <a:ln w="180975">
            <a:noFill/>
          </a:ln>
          <a:extLst/>
        </p:spPr>
        <p:txBody>
          <a:bodyPr vert="horz" wrap="square" lIns="36576" tIns="18288" rIns="36576" bIns="18288" numCol="1" anchor="t" anchorCtr="0" compatLnSpc="1">
            <a:prstTxWarp prst="textNoShape">
              <a:avLst/>
            </a:prstTxWarp>
          </a:bodyPr>
          <a:lstStyle/>
          <a:p>
            <a:pPr algn="l" defTabSz="731474" rtl="0">
              <a:defRPr/>
            </a:pPr>
            <a:endParaRPr lang="en-US" sz="1440" dirty="0">
              <a:solidFill>
                <a:srgbClr val="FFFFFF"/>
              </a:solidFill>
              <a:latin typeface="Lato" panose="020F0502020204030203" pitchFamily="34" charset="0"/>
              <a:ea typeface="+mn-ea"/>
              <a:cs typeface="+mn-cs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861641" y="1316351"/>
            <a:ext cx="1377704" cy="34582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spcFirstLastPara="0" vert="horz" wrap="square" lIns="29375" tIns="29375" rIns="29375" bIns="29375" numCol="1" spcCol="2539" anchor="ctr" anchorCtr="0">
            <a:noAutofit/>
          </a:bodyPr>
          <a:lstStyle/>
          <a:p>
            <a:pPr algn="ctr" defTabSz="577934" rtl="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sz="1350" dirty="0">
                <a:solidFill>
                  <a:srgbClr val="FFFFFF"/>
                </a:solidFill>
                <a:latin typeface="Lato Light" charset="0"/>
                <a:ea typeface="Lato Light" charset="0"/>
                <a:cs typeface="Lato Light" charset="0"/>
              </a:rPr>
              <a:t>Projektni </a:t>
            </a:r>
            <a:r>
              <a:rPr lang="hr-HR" sz="1350" dirty="0" smtClean="0">
                <a:solidFill>
                  <a:srgbClr val="FFFFFF"/>
                </a:solidFill>
                <a:latin typeface="Lato Light" charset="0"/>
                <a:ea typeface="Lato Light" charset="0"/>
                <a:cs typeface="Lato Light" charset="0"/>
              </a:rPr>
              <a:t>tim </a:t>
            </a:r>
            <a:endParaRPr lang="en-US" sz="1350" dirty="0">
              <a:solidFill>
                <a:srgbClr val="FFFFFF"/>
              </a:solidFill>
              <a:latin typeface="Lato Light" charset="0"/>
              <a:ea typeface="Lato Light" charset="0"/>
              <a:cs typeface="Lato Light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306267" y="2073934"/>
            <a:ext cx="1219667" cy="34582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spcFirstLastPara="0" vert="horz" wrap="square" lIns="29375" tIns="29375" rIns="29375" bIns="29375" numCol="1" spcCol="2539" anchor="ctr" anchorCtr="0">
            <a:noAutofit/>
          </a:bodyPr>
          <a:lstStyle/>
          <a:p>
            <a:pPr algn="ctr" defTabSz="577934" rtl="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sz="1200" dirty="0" smtClean="0">
                <a:solidFill>
                  <a:srgbClr val="FFFFFF"/>
                </a:solidFill>
                <a:latin typeface="Lato Light" charset="0"/>
                <a:ea typeface="Lato Light" charset="0"/>
                <a:cs typeface="Lato Light" charset="0"/>
              </a:rPr>
              <a:t>Sanjin Weihnacht</a:t>
            </a:r>
            <a:endParaRPr lang="en-US" sz="1200" dirty="0">
              <a:solidFill>
                <a:srgbClr val="FFFFFF"/>
              </a:solidFill>
              <a:latin typeface="Lato Light" charset="0"/>
              <a:ea typeface="Lato Light" charset="0"/>
              <a:cs typeface="Lato Light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631845" y="2073934"/>
            <a:ext cx="1215000" cy="34582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spcFirstLastPara="0" vert="horz" wrap="square" lIns="29375" tIns="29375" rIns="29375" bIns="29375" numCol="1" spcCol="2539" anchor="ctr" anchorCtr="0">
            <a:noAutofit/>
          </a:bodyPr>
          <a:lstStyle/>
          <a:p>
            <a:pPr algn="ctr" defTabSz="577934" rtl="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200" dirty="0">
                <a:solidFill>
                  <a:srgbClr val="FFFFFF"/>
                </a:solidFill>
                <a:latin typeface="Lato Light" charset="0"/>
                <a:ea typeface="Lato Light" charset="0"/>
                <a:cs typeface="Lato Light" charset="0"/>
              </a:rPr>
              <a:t>Maja Krakar </a:t>
            </a:r>
            <a:r>
              <a:rPr lang="en-US" sz="1200" dirty="0" smtClean="0">
                <a:solidFill>
                  <a:srgbClr val="FFFFFF"/>
                </a:solidFill>
                <a:latin typeface="Lato Light" charset="0"/>
                <a:ea typeface="Lato Light" charset="0"/>
                <a:cs typeface="Lato Light" charset="0"/>
              </a:rPr>
              <a:t>Lugonjić</a:t>
            </a:r>
            <a:endParaRPr lang="en-US" sz="1200" dirty="0">
              <a:solidFill>
                <a:srgbClr val="FFFFFF"/>
              </a:solidFill>
              <a:latin typeface="Lato Light" charset="0"/>
              <a:ea typeface="Lato Light" charset="0"/>
              <a:cs typeface="Lato Light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310935" y="2771989"/>
            <a:ext cx="1215000" cy="1144379"/>
          </a:xfrm>
          <a:prstGeom prst="rect">
            <a:avLst/>
          </a:prstGeom>
          <a:solidFill>
            <a:srgbClr val="216BA9">
              <a:lumMod val="20000"/>
              <a:lumOff val="80000"/>
            </a:srgbClr>
          </a:solidFill>
        </p:spPr>
        <p:txBody>
          <a:bodyPr wrap="square" lIns="55736" tIns="55736" rIns="111449" bIns="111449" anchor="t" anchorCtr="0">
            <a:noAutofit/>
          </a:bodyPr>
          <a:lstStyle/>
          <a:p>
            <a:pPr marL="128588" indent="-128588" algn="l" rtl="0">
              <a:lnSpc>
                <a:spcPct val="1070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hr-HR" sz="9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upravljanje projektnim ciklusom</a:t>
            </a:r>
          </a:p>
          <a:p>
            <a:pPr marL="128588" indent="-128588" algn="l" rtl="0">
              <a:lnSpc>
                <a:spcPct val="1070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hr-HR" sz="9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tehnološki segment projekta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276966" y="2073934"/>
            <a:ext cx="1215000" cy="34582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spcFirstLastPara="0" vert="horz" wrap="square" lIns="29375" tIns="29375" rIns="29375" bIns="29375" numCol="1" spcCol="2539" anchor="ctr" anchorCtr="0">
            <a:noAutofit/>
          </a:bodyPr>
          <a:lstStyle/>
          <a:p>
            <a:pPr algn="ctr" defTabSz="577934" rtl="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sz="1200" dirty="0">
                <a:solidFill>
                  <a:srgbClr val="000000"/>
                </a:solidFill>
                <a:latin typeface="Lato Light" charset="0"/>
                <a:ea typeface="Lato Light" charset="0"/>
                <a:cs typeface="Lato Light" charset="0"/>
              </a:rPr>
              <a:t>Nevenka Vrač</a:t>
            </a:r>
            <a:endParaRPr lang="en-US" sz="1200" dirty="0">
              <a:solidFill>
                <a:srgbClr val="000000"/>
              </a:solidFill>
              <a:latin typeface="Lato Light" charset="0"/>
              <a:ea typeface="Lato Light" charset="0"/>
              <a:cs typeface="Lato Light" charset="0"/>
            </a:endParaRPr>
          </a:p>
        </p:txBody>
      </p:sp>
      <p:cxnSp>
        <p:nvCxnSpPr>
          <p:cNvPr id="63" name="Elbow Connector 62"/>
          <p:cNvCxnSpPr/>
          <p:nvPr/>
        </p:nvCxnSpPr>
        <p:spPr>
          <a:xfrm rot="16200000" flipH="1">
            <a:off x="6705741" y="1500403"/>
            <a:ext cx="426531" cy="698597"/>
          </a:xfrm>
          <a:prstGeom prst="bentConnector3">
            <a:avLst>
              <a:gd name="adj1" fmla="val 50000"/>
            </a:avLst>
          </a:prstGeom>
          <a:noFill/>
          <a:ln w="6350" cap="flat" cmpd="sng" algn="ctr">
            <a:solidFill>
              <a:sysClr val="windowText" lastClr="000000"/>
            </a:solidFill>
            <a:prstDash val="solid"/>
          </a:ln>
          <a:effectLst/>
        </p:spPr>
      </p:cxnSp>
      <p:sp>
        <p:nvSpPr>
          <p:cNvPr id="65" name="Rectangle 64"/>
          <p:cNvSpPr/>
          <p:nvPr/>
        </p:nvSpPr>
        <p:spPr>
          <a:xfrm>
            <a:off x="2631846" y="2755466"/>
            <a:ext cx="1215000" cy="1144800"/>
          </a:xfrm>
          <a:prstGeom prst="rect">
            <a:avLst/>
          </a:prstGeom>
          <a:solidFill>
            <a:srgbClr val="216BA9">
              <a:lumMod val="20000"/>
              <a:lumOff val="80000"/>
            </a:srgbClr>
          </a:solidFill>
        </p:spPr>
        <p:txBody>
          <a:bodyPr wrap="square" lIns="55736" tIns="55736" rIns="111449" bIns="111449" anchor="t" anchorCtr="0">
            <a:noAutofit/>
          </a:bodyPr>
          <a:lstStyle/>
          <a:p>
            <a:pPr marL="128588" indent="-128588" algn="l" rtl="0">
              <a:lnSpc>
                <a:spcPct val="1070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hr-HR" sz="9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koordinacija dionika</a:t>
            </a:r>
          </a:p>
          <a:p>
            <a:pPr marL="128588" indent="-128588" algn="l" rtl="0">
              <a:lnSpc>
                <a:spcPct val="1070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hr-HR" sz="9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intelektualno </a:t>
            </a:r>
            <a:r>
              <a:rPr lang="hr-HR" sz="9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vlasništvo</a:t>
            </a:r>
            <a:endParaRPr lang="en-US" sz="9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0">
              <a:lnSpc>
                <a:spcPct val="107000"/>
              </a:lnSpc>
              <a:spcAft>
                <a:spcPts val="225"/>
              </a:spcAft>
            </a:pPr>
            <a:endParaRPr lang="en-US" sz="9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5276966" y="2769573"/>
            <a:ext cx="1215000" cy="1144800"/>
          </a:xfrm>
          <a:prstGeom prst="rect">
            <a:avLst/>
          </a:prstGeom>
          <a:solidFill>
            <a:srgbClr val="216BA9">
              <a:lumMod val="20000"/>
              <a:lumOff val="80000"/>
            </a:srgbClr>
          </a:solidFill>
        </p:spPr>
        <p:txBody>
          <a:bodyPr wrap="square" lIns="55736" tIns="55736" rIns="111449" bIns="111449" anchor="ctr" anchorCtr="0">
            <a:noAutofit/>
          </a:bodyPr>
          <a:lstStyle/>
          <a:p>
            <a:pPr marL="128588" indent="-128588" algn="l" rtl="0">
              <a:lnSpc>
                <a:spcPct val="1070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endParaRPr lang="hr-HR" sz="9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8588" indent="-128588" algn="l" rtl="0">
              <a:lnSpc>
                <a:spcPct val="1070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endParaRPr lang="hr-HR" sz="9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8588" indent="-128588" algn="l" rtl="0">
              <a:lnSpc>
                <a:spcPct val="1070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hr-HR" sz="9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industrijsko istraživanje</a:t>
            </a:r>
          </a:p>
          <a:p>
            <a:pPr marL="128588" indent="-128588" algn="l" rtl="0">
              <a:lnSpc>
                <a:spcPct val="1070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hr-HR" sz="9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eksperimentalni razvoj</a:t>
            </a:r>
            <a:endParaRPr lang="en-US" sz="9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0">
              <a:lnSpc>
                <a:spcPct val="107000"/>
              </a:lnSpc>
              <a:spcAft>
                <a:spcPts val="225"/>
              </a:spcAft>
            </a:pPr>
            <a:endParaRPr lang="en-US" sz="9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6603767" y="2083261"/>
            <a:ext cx="1215000" cy="3365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spcFirstLastPara="0" vert="horz" wrap="square" lIns="29375" tIns="29375" rIns="29375" bIns="29375" numCol="1" spcCol="2539" anchor="ctr" anchorCtr="0">
            <a:noAutofit/>
          </a:bodyPr>
          <a:lstStyle/>
          <a:p>
            <a:pPr algn="ctr" defTabSz="577934" rtl="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sz="1200" dirty="0">
                <a:solidFill>
                  <a:srgbClr val="000000"/>
                </a:solidFill>
                <a:latin typeface="Lato Light" charset="0"/>
                <a:ea typeface="Lato Light" charset="0"/>
                <a:cs typeface="Lato Light" charset="0"/>
              </a:rPr>
              <a:t>Tihomir Balog</a:t>
            </a:r>
            <a:endParaRPr lang="en-US" sz="1200" dirty="0">
              <a:solidFill>
                <a:srgbClr val="000000"/>
              </a:solidFill>
              <a:latin typeface="Lato Light" charset="0"/>
              <a:ea typeface="Lato Light" charset="0"/>
              <a:cs typeface="Lato Light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603767" y="2771849"/>
            <a:ext cx="1215000" cy="1144800"/>
          </a:xfrm>
          <a:prstGeom prst="rect">
            <a:avLst/>
          </a:prstGeom>
          <a:solidFill>
            <a:srgbClr val="216BA9">
              <a:lumMod val="20000"/>
              <a:lumOff val="80000"/>
            </a:srgbClr>
          </a:solidFill>
        </p:spPr>
        <p:txBody>
          <a:bodyPr wrap="square" lIns="55736" tIns="55736" rIns="111449" bIns="111449" anchor="ctr" anchorCtr="0">
            <a:noAutofit/>
          </a:bodyPr>
          <a:lstStyle/>
          <a:p>
            <a:pPr marL="128588" indent="-128588" algn="l" rtl="0">
              <a:lnSpc>
                <a:spcPct val="1070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endParaRPr lang="hr-HR" sz="9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8588" indent="-128588" algn="l" rtl="0">
              <a:lnSpc>
                <a:spcPct val="1070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endParaRPr lang="hr-HR" sz="9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8588" indent="-128588" algn="l" rtl="0">
              <a:lnSpc>
                <a:spcPct val="1070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hr-HR" sz="9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industrijsko istraživanje</a:t>
            </a:r>
          </a:p>
          <a:p>
            <a:pPr marL="128588" indent="-128588" algn="l" rtl="0">
              <a:lnSpc>
                <a:spcPct val="1070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hr-HR" sz="9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eksperimentalni razvoj</a:t>
            </a:r>
            <a:endParaRPr lang="en-US" sz="9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0">
              <a:lnSpc>
                <a:spcPct val="107000"/>
              </a:lnSpc>
              <a:spcAft>
                <a:spcPts val="225"/>
              </a:spcAft>
            </a:pPr>
            <a:endParaRPr lang="en-US" sz="9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0" name="Elbow Connector 69"/>
          <p:cNvCxnSpPr/>
          <p:nvPr/>
        </p:nvCxnSpPr>
        <p:spPr>
          <a:xfrm rot="5400000" flipH="1" flipV="1">
            <a:off x="6011465" y="1500368"/>
            <a:ext cx="426531" cy="698597"/>
          </a:xfrm>
          <a:prstGeom prst="bentConnector3">
            <a:avLst>
              <a:gd name="adj1" fmla="val 50000"/>
            </a:avLst>
          </a:prstGeom>
          <a:noFill/>
          <a:ln w="6350" cap="flat" cmpd="sng" algn="ctr">
            <a:solidFill>
              <a:sysClr val="windowText" lastClr="000000"/>
            </a:solidFill>
            <a:prstDash val="solid"/>
          </a:ln>
          <a:effectLst/>
        </p:spPr>
      </p:cxnSp>
      <p:sp>
        <p:nvSpPr>
          <p:cNvPr id="71" name="Rectangle 70"/>
          <p:cNvSpPr/>
          <p:nvPr/>
        </p:nvSpPr>
        <p:spPr>
          <a:xfrm>
            <a:off x="5893494" y="1305788"/>
            <a:ext cx="1377704" cy="345827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spcFirstLastPara="0" vert="horz" wrap="square" lIns="29375" tIns="29375" rIns="29375" bIns="29375" numCol="1" spcCol="2539" anchor="ctr" anchorCtr="0">
            <a:noAutofit/>
          </a:bodyPr>
          <a:lstStyle/>
          <a:p>
            <a:pPr algn="ctr" defTabSz="577934" rtl="0">
              <a:lnSpc>
                <a:spcPct val="90000"/>
              </a:lnSpc>
              <a:spcAft>
                <a:spcPct val="35000"/>
              </a:spcAft>
              <a:defRPr/>
            </a:pPr>
            <a:r>
              <a:rPr lang="hr-HR" sz="1350" dirty="0">
                <a:solidFill>
                  <a:srgbClr val="FFFFFF"/>
                </a:solidFill>
                <a:latin typeface="Lato Light" charset="0"/>
                <a:ea typeface="Lato Light" charset="0"/>
                <a:cs typeface="Lato Light" charset="0"/>
              </a:rPr>
              <a:t>Istraživački </a:t>
            </a:r>
            <a:r>
              <a:rPr lang="hr-HR" sz="1350" dirty="0" smtClean="0">
                <a:solidFill>
                  <a:srgbClr val="FFFFFF"/>
                </a:solidFill>
                <a:latin typeface="Lato Light" charset="0"/>
                <a:ea typeface="Lato Light" charset="0"/>
                <a:cs typeface="Lato Light" charset="0"/>
              </a:rPr>
              <a:t>tim </a:t>
            </a:r>
            <a:endParaRPr lang="en-US" sz="1350" dirty="0">
              <a:solidFill>
                <a:srgbClr val="FFFFFF"/>
              </a:solidFill>
              <a:latin typeface="Lato Light" charset="0"/>
              <a:ea typeface="Lato Light" charset="0"/>
              <a:cs typeface="Lato Light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306268" y="2426163"/>
            <a:ext cx="1215000" cy="34582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lIns="55736" tIns="55736" rIns="111449" bIns="111449" anchor="ctr" anchorCtr="0">
            <a:noAutofit/>
          </a:bodyPr>
          <a:lstStyle/>
          <a:p>
            <a:pPr algn="ctr" rtl="0">
              <a:lnSpc>
                <a:spcPct val="107000"/>
              </a:lnSpc>
              <a:spcAft>
                <a:spcPts val="225"/>
              </a:spcAft>
            </a:pPr>
            <a:r>
              <a:rPr lang="hr-HR" sz="10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Voditelj projekta</a:t>
            </a:r>
            <a:endParaRPr lang="en-US" sz="105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631845" y="2430469"/>
            <a:ext cx="1215000" cy="34582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lIns="55736" tIns="55736" rIns="111449" bIns="111449" anchor="ctr" anchorCtr="0">
            <a:noAutofit/>
          </a:bodyPr>
          <a:lstStyle/>
          <a:p>
            <a:pPr algn="ctr" rtl="0">
              <a:lnSpc>
                <a:spcPct val="107000"/>
              </a:lnSpc>
              <a:spcAft>
                <a:spcPts val="225"/>
              </a:spcAft>
            </a:pPr>
            <a:r>
              <a:rPr lang="hr-HR" sz="10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Projektni koordinator</a:t>
            </a:r>
            <a:endParaRPr lang="en-US" sz="105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276966" y="2426361"/>
            <a:ext cx="1215000" cy="57743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lIns="55736" tIns="55736" rIns="111449" bIns="111449" anchor="t" anchorCtr="0">
            <a:noAutofit/>
          </a:bodyPr>
          <a:lstStyle/>
          <a:p>
            <a:pPr algn="ctr" rtl="0">
              <a:lnSpc>
                <a:spcPct val="107000"/>
              </a:lnSpc>
              <a:spcAft>
                <a:spcPts val="225"/>
              </a:spcAft>
            </a:pPr>
            <a:r>
              <a:rPr lang="hr-HR" sz="105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Voditeljica istraživačkog tima </a:t>
            </a:r>
            <a:r>
              <a:rPr lang="hr-HR" sz="9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ATLANTIC CEDEVITA </a:t>
            </a:r>
            <a:endParaRPr lang="en-US" sz="105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603767" y="2430470"/>
            <a:ext cx="1215000" cy="57510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lIns="55736" tIns="55736" rIns="111449" bIns="111449" anchor="t" anchorCtr="0">
            <a:noAutofit/>
          </a:bodyPr>
          <a:lstStyle/>
          <a:p>
            <a:pPr algn="ctr" rtl="0">
              <a:lnSpc>
                <a:spcPct val="107000"/>
              </a:lnSpc>
              <a:spcAft>
                <a:spcPts val="225"/>
              </a:spcAft>
            </a:pPr>
            <a:r>
              <a:rPr lang="hr-HR" sz="105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Voditelj istraživačkog tima IRB</a:t>
            </a:r>
            <a:endParaRPr lang="en-US" sz="105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9474" y="1659137"/>
            <a:ext cx="707197" cy="43285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8737" y="1658051"/>
            <a:ext cx="707197" cy="43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25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AG_siva">
  <a:themeElements>
    <a:clrScheme name="Set sivih boja">
      <a:dk1>
        <a:srgbClr val="3D3F41"/>
      </a:dk1>
      <a:lt1>
        <a:srgbClr val="FFFFFF"/>
      </a:lt1>
      <a:dk2>
        <a:srgbClr val="CD0920"/>
      </a:dk2>
      <a:lt2>
        <a:srgbClr val="ED1C24"/>
      </a:lt2>
      <a:accent1>
        <a:srgbClr val="231F20"/>
      </a:accent1>
      <a:accent2>
        <a:srgbClr val="58595B"/>
      </a:accent2>
      <a:accent3>
        <a:srgbClr val="A7A9AC"/>
      </a:accent3>
      <a:accent4>
        <a:srgbClr val="D1D3D4"/>
      </a:accent4>
      <a:accent5>
        <a:srgbClr val="E6E7E8"/>
      </a:accent5>
      <a:accent6>
        <a:srgbClr val="FFFFFF"/>
      </a:accent6>
      <a:hlink>
        <a:srgbClr val="58595B"/>
      </a:hlink>
      <a:folHlink>
        <a:srgbClr val="A7A9AC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0EFF6300-B409-4DC0-AD8A-768F99097998}" vid="{DF7BE3EB-70AE-4D55-914F-D322ED1AB5F7}"/>
    </a:ext>
  </a:extLst>
</a:theme>
</file>

<file path=ppt/theme/theme2.xml><?xml version="1.0" encoding="utf-8"?>
<a:theme xmlns:a="http://schemas.openxmlformats.org/drawingml/2006/main" name="2_Is_pres_1_10-2002">
  <a:themeElements>
    <a:clrScheme name="Is_pres_1_10-2002 1">
      <a:dk1>
        <a:srgbClr val="000000"/>
      </a:dk1>
      <a:lt1>
        <a:srgbClr val="FFFFFF"/>
      </a:lt1>
      <a:dk2>
        <a:srgbClr val="000000"/>
      </a:dk2>
      <a:lt2>
        <a:srgbClr val="003F56"/>
      </a:lt2>
      <a:accent1>
        <a:srgbClr val="FFFFFF"/>
      </a:accent1>
      <a:accent2>
        <a:srgbClr val="B2D2DE"/>
      </a:accent2>
      <a:accent3>
        <a:srgbClr val="FFFFFF"/>
      </a:accent3>
      <a:accent4>
        <a:srgbClr val="000000"/>
      </a:accent4>
      <a:accent5>
        <a:srgbClr val="FFFFFF"/>
      </a:accent5>
      <a:accent6>
        <a:srgbClr val="A1BEC9"/>
      </a:accent6>
      <a:hlink>
        <a:srgbClr val="256885"/>
      </a:hlink>
      <a:folHlink>
        <a:srgbClr val="6CAAC0"/>
      </a:folHlink>
    </a:clrScheme>
    <a:fontScheme name="Is_pres_1_10-200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200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193675" algn="l"/>
          </a:tabLst>
          <a:defRPr kumimoji="0" lang="de-DE" sz="18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200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193675" algn="l"/>
          </a:tabLst>
          <a:defRPr kumimoji="0" lang="de-DE" sz="18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s_pres_1_10-2002 1">
        <a:dk1>
          <a:srgbClr val="000000"/>
        </a:dk1>
        <a:lt1>
          <a:srgbClr val="FFFFFF"/>
        </a:lt1>
        <a:dk2>
          <a:srgbClr val="000000"/>
        </a:dk2>
        <a:lt2>
          <a:srgbClr val="003F56"/>
        </a:lt2>
        <a:accent1>
          <a:srgbClr val="FFFFFF"/>
        </a:accent1>
        <a:accent2>
          <a:srgbClr val="B2D2DE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A1BEC9"/>
        </a:accent6>
        <a:hlink>
          <a:srgbClr val="256885"/>
        </a:hlink>
        <a:folHlink>
          <a:srgbClr val="6CAA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_pres_1_10-2002 2">
        <a:dk1>
          <a:srgbClr val="000000"/>
        </a:dk1>
        <a:lt1>
          <a:srgbClr val="D6CBC2"/>
        </a:lt1>
        <a:dk2>
          <a:srgbClr val="000000"/>
        </a:dk2>
        <a:lt2>
          <a:srgbClr val="09BAFF"/>
        </a:lt2>
        <a:accent1>
          <a:srgbClr val="FFFFFF"/>
        </a:accent1>
        <a:accent2>
          <a:srgbClr val="003F56"/>
        </a:accent2>
        <a:accent3>
          <a:srgbClr val="E8E2DD"/>
        </a:accent3>
        <a:accent4>
          <a:srgbClr val="000000"/>
        </a:accent4>
        <a:accent5>
          <a:srgbClr val="FFFFFF"/>
        </a:accent5>
        <a:accent6>
          <a:srgbClr val="00384D"/>
        </a:accent6>
        <a:hlink>
          <a:srgbClr val="256885"/>
        </a:hlink>
        <a:folHlink>
          <a:srgbClr val="6CAA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_pres_1_10-2002 3">
        <a:dk1>
          <a:srgbClr val="09BAFF"/>
        </a:dk1>
        <a:lt1>
          <a:srgbClr val="FFFFFF"/>
        </a:lt1>
        <a:dk2>
          <a:srgbClr val="003F56"/>
        </a:dk2>
        <a:lt2>
          <a:srgbClr val="FFFFFF"/>
        </a:lt2>
        <a:accent1>
          <a:srgbClr val="FFFFFF"/>
        </a:accent1>
        <a:accent2>
          <a:srgbClr val="B2D2DE"/>
        </a:accent2>
        <a:accent3>
          <a:srgbClr val="AAAFB4"/>
        </a:accent3>
        <a:accent4>
          <a:srgbClr val="DADADA"/>
        </a:accent4>
        <a:accent5>
          <a:srgbClr val="FFFFFF"/>
        </a:accent5>
        <a:accent6>
          <a:srgbClr val="A1BEC9"/>
        </a:accent6>
        <a:hlink>
          <a:srgbClr val="6CAAC0"/>
        </a:hlink>
        <a:folHlink>
          <a:srgbClr val="25688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_pres_1_10-2002 4">
        <a:dk1>
          <a:srgbClr val="FF960C"/>
        </a:dk1>
        <a:lt1>
          <a:srgbClr val="FFFFFF"/>
        </a:lt1>
        <a:dk2>
          <a:srgbClr val="003F56"/>
        </a:dk2>
        <a:lt2>
          <a:srgbClr val="FFFFFF"/>
        </a:lt2>
        <a:accent1>
          <a:srgbClr val="FFFFFF"/>
        </a:accent1>
        <a:accent2>
          <a:srgbClr val="B2D2DE"/>
        </a:accent2>
        <a:accent3>
          <a:srgbClr val="AAAFB4"/>
        </a:accent3>
        <a:accent4>
          <a:srgbClr val="DADADA"/>
        </a:accent4>
        <a:accent5>
          <a:srgbClr val="FFFFFF"/>
        </a:accent5>
        <a:accent6>
          <a:srgbClr val="A1BEC9"/>
        </a:accent6>
        <a:hlink>
          <a:srgbClr val="6CAAC0"/>
        </a:hlink>
        <a:folHlink>
          <a:srgbClr val="256885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5B9BD5"/>
          </a:solidFill>
          <a:prstDash val="solid"/>
          <a:miter lim="8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6858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5B9BD5"/>
          </a:solidFill>
          <a:prstDash val="solid"/>
          <a:miter lim="8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6858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5A883760C5D248A9101D8373B36F41" ma:contentTypeVersion="3" ma:contentTypeDescription="Create a new document." ma:contentTypeScope="" ma:versionID="26dd0fd9b47d07882a799a320f0a7e96">
  <xsd:schema xmlns:xsd="http://www.w3.org/2001/XMLSchema" xmlns:xs="http://www.w3.org/2001/XMLSchema" xmlns:p="http://schemas.microsoft.com/office/2006/metadata/properties" xmlns:ns1="http://schemas.microsoft.com/sharepoint/v3" xmlns:ns2="http://schemas.microsoft.com/sharepoint/v4" xmlns:ns3="9caf6fb4-411e-4b4c-90e5-27ef3ac608ab" targetNamespace="http://schemas.microsoft.com/office/2006/metadata/properties" ma:root="true" ma:fieldsID="3e6f80c190ed71823b6fdc65e8b7a8ce" ns1:_="" ns2:_="" ns3:_="">
    <xsd:import namespace="http://schemas.microsoft.com/sharepoint/v3"/>
    <xsd:import namespace="http://schemas.microsoft.com/sharepoint/v4"/>
    <xsd:import namespace="9caf6fb4-411e-4b4c-90e5-27ef3ac608ab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1:PublishingStartDate" minOccurs="0"/>
                <xsd:element ref="ns1:PublishingExpirationDate" minOccurs="0"/>
                <xsd:element ref="ns3:OrderDocu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9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10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af6fb4-411e-4b4c-90e5-27ef3ac608ab" elementFormDefault="qualified">
    <xsd:import namespace="http://schemas.microsoft.com/office/2006/documentManagement/types"/>
    <xsd:import namespace="http://schemas.microsoft.com/office/infopath/2007/PartnerControls"/>
    <xsd:element name="OrderDocuments" ma:index="11" nillable="true" ma:displayName="Order Documents" ma:decimals="0" ma:internalName="OrderDocuments" ma:percentage="FALSE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  <OrderDocuments xmlns="9caf6fb4-411e-4b4c-90e5-27ef3ac608ab" xsi:nil="true"/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57BBEBF-BA7F-4144-8D0E-8F77BB3C9A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sharepoint/v4"/>
    <ds:schemaRef ds:uri="9caf6fb4-411e-4b4c-90e5-27ef3ac608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2A83FB6-0CF5-40AE-BD51-F5ED84874E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C51E09-0056-4C45-AA82-4744BAA0491D}">
  <ds:schemaRefs>
    <ds:schemaRef ds:uri="http://schemas.microsoft.com/office/2006/documentManagement/types"/>
    <ds:schemaRef ds:uri="http://schemas.microsoft.com/sharepoint/v3"/>
    <ds:schemaRef ds:uri="http://schemas.microsoft.com/sharepoint/v4"/>
    <ds:schemaRef ds:uri="http://purl.org/dc/elements/1.1/"/>
    <ds:schemaRef ds:uri="http://purl.org/dc/terms/"/>
    <ds:schemaRef ds:uri="http://schemas.microsoft.com/office/infopath/2007/PartnerControls"/>
    <ds:schemaRef ds:uri="9caf6fb4-411e-4b4c-90e5-27ef3ac608ab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680</TotalTime>
  <Words>74</Words>
  <Application>Microsoft Office PowerPoint</Application>
  <PresentationFormat>On-screen Show (16:9)</PresentationFormat>
  <Paragraphs>32</Paragraphs>
  <Slides>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3" baseType="lpstr">
      <vt:lpstr>Arial</vt:lpstr>
      <vt:lpstr>Avenir Roman</vt:lpstr>
      <vt:lpstr>Calibri</vt:lpstr>
      <vt:lpstr>Franklin Gothic Book</vt:lpstr>
      <vt:lpstr>Impact</vt:lpstr>
      <vt:lpstr>Lato</vt:lpstr>
      <vt:lpstr>Lato Light</vt:lpstr>
      <vt:lpstr>Times New Roman</vt:lpstr>
      <vt:lpstr>AG_siva</vt:lpstr>
      <vt:lpstr>2_Is_pres_1_10-2002</vt:lpstr>
      <vt:lpstr>think-cell Slide</vt:lpstr>
      <vt:lpstr>„ONE – Istraživanje i razvoj obroka za preživljavanje nove generacije“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Cedevita Healthy OTG</dc:title>
  <dc:creator>Nevenka Vrač</dc:creator>
  <cp:lastModifiedBy>IRB</cp:lastModifiedBy>
  <cp:revision>68</cp:revision>
  <cp:lastPrinted>2017-11-06T10:36:28Z</cp:lastPrinted>
  <dcterms:created xsi:type="dcterms:W3CDTF">2017-07-16T10:17:01Z</dcterms:created>
  <dcterms:modified xsi:type="dcterms:W3CDTF">2022-01-24T10:18:39Z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0x010100A85A883760C5D248A9101D8373B36F41</vt:lpwstr>
  </property>
</Properties>
</file>