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22"/>
  </p:notesMasterIdLst>
  <p:sldIdLst>
    <p:sldId id="260" r:id="rId2"/>
    <p:sldId id="272" r:id="rId3"/>
    <p:sldId id="294" r:id="rId4"/>
    <p:sldId id="295" r:id="rId5"/>
    <p:sldId id="290" r:id="rId6"/>
    <p:sldId id="291" r:id="rId7"/>
    <p:sldId id="292" r:id="rId8"/>
    <p:sldId id="296" r:id="rId9"/>
    <p:sldId id="289" r:id="rId10"/>
    <p:sldId id="282" r:id="rId11"/>
    <p:sldId id="283" r:id="rId12"/>
    <p:sldId id="297" r:id="rId13"/>
    <p:sldId id="298" r:id="rId14"/>
    <p:sldId id="299" r:id="rId15"/>
    <p:sldId id="300" r:id="rId16"/>
    <p:sldId id="285" r:id="rId17"/>
    <p:sldId id="287" r:id="rId18"/>
    <p:sldId id="281" r:id="rId19"/>
    <p:sldId id="301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rinka" initials="Z" lastIdx="1" clrIdx="0">
    <p:extLst>
      <p:ext uri="{19B8F6BF-5375-455C-9EA6-DF929625EA0E}">
        <p15:presenceInfo xmlns:p15="http://schemas.microsoft.com/office/powerpoint/2012/main" userId="Zri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60"/>
  </p:normalViewPr>
  <p:slideViewPr>
    <p:cSldViewPr>
      <p:cViewPr varScale="1">
        <p:scale>
          <a:sx n="100" d="100"/>
          <a:sy n="100" d="100"/>
        </p:scale>
        <p:origin x="3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5BFCD-47AF-4616-97A8-AF1A8E946169}" type="datetimeFigureOut">
              <a:rPr lang="sr-Latn-CS" smtClean="0"/>
              <a:t>22.9.2023.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B64EC-63DB-4ABB-96FE-7232294094CE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3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08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6964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36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62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4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63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3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0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1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7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8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32828"/>
            <a:ext cx="8130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Pregled projektnih aktivnosti i diseminacije rezultata METABIOM projekta</a:t>
            </a:r>
          </a:p>
          <a:p>
            <a:pPr algn="ctr"/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(1</a:t>
            </a:r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siječnja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202</a:t>
            </a:r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0.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</a:t>
            </a:r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15.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listopada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202</a:t>
            </a:r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3.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</a:t>
            </a:r>
            <a:endParaRPr lang="hr-HR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4831" y="4648200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Zrinka Dragun</a:t>
            </a:r>
          </a:p>
        </p:txBody>
      </p:sp>
      <p:pic>
        <p:nvPicPr>
          <p:cNvPr id="8" name="Picture 7" descr="ir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9327" y="182610"/>
            <a:ext cx="1447800" cy="808732"/>
          </a:xfrm>
          <a:prstGeom prst="rect">
            <a:avLst/>
          </a:prstGeom>
        </p:spPr>
      </p:pic>
      <p:pic>
        <p:nvPicPr>
          <p:cNvPr id="9" name="Picture 8" descr="hrzz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75" y="1447800"/>
            <a:ext cx="2857500" cy="1343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00C74-1D20-4CE2-9CBA-132F9A137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27" y="182610"/>
            <a:ext cx="1003165" cy="953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B77E8C-AAF7-437C-976E-4B3D36A26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55" y="182610"/>
            <a:ext cx="915346" cy="997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AD232A-B89C-4203-9A54-F6B8AC86A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92" y="182610"/>
            <a:ext cx="1015663" cy="1015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218B75-F5B7-4D61-B5E0-5A2E36F144F3}"/>
              </a:ext>
            </a:extLst>
          </p:cNvPr>
          <p:cNvSpPr txBox="1"/>
          <p:nvPr/>
        </p:nvSpPr>
        <p:spPr>
          <a:xfrm>
            <a:off x="-228600" y="5789955"/>
            <a:ext cx="4136142" cy="582475"/>
          </a:xfrm>
          <a:prstGeom prst="rect">
            <a:avLst/>
          </a:prstGeom>
          <a:noFill/>
        </p:spPr>
        <p:txBody>
          <a:bodyPr wrap="square" lIns="89161" tIns="44581" rIns="89161" bIns="44581" rtlCol="0">
            <a:spAutoFit/>
          </a:bodyPr>
          <a:lstStyle/>
          <a:p>
            <a:pPr algn="ctr" defTabSz="457200"/>
            <a:r>
              <a:rPr lang="hr-HR" sz="1600" i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HrZZ METABIOM – završna radionica</a:t>
            </a:r>
          </a:p>
          <a:p>
            <a:pPr algn="ctr" defTabSz="457200"/>
            <a:r>
              <a:rPr lang="hr-HR" sz="1600" i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Zagreb, 21. rujna 2023.</a:t>
            </a:r>
            <a:endParaRPr lang="en-GB" sz="1600" i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990600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Journal of Fish Diseases (IF 2,5; Q1, Veterinary Sciences)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398627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Bekavac, A., Beck, A., Dragičević, P., Dragun, Z., Maguire, I., Ivanković, D., Fiket, Ž., Gračan, R., Hudina, S., 2022. Disturbance in invasion? Idiopatic necrotising hepatopancreatitis in the signal crayfish Pacifastacus leniusculus (Dana, 1852) in Croatia. Journal od Fish Diseases, 45:261-276.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C411D-9BBE-4CFB-95B3-7CCEA7F15E7D}"/>
              </a:ext>
            </a:extLst>
          </p:cNvPr>
          <p:cNvSpPr txBox="1"/>
          <p:nvPr/>
        </p:nvSpPr>
        <p:spPr>
          <a:xfrm>
            <a:off x="217148" y="156836"/>
            <a:ext cx="5484194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Znanstveni radovi – drugo razdoblje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4EC8E-E945-4745-A89D-CE106E7B4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1" t="14445" r="21556" b="44444"/>
          <a:stretch/>
        </p:blipFill>
        <p:spPr>
          <a:xfrm>
            <a:off x="1943100" y="2819399"/>
            <a:ext cx="5829300" cy="312585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20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883068"/>
            <a:ext cx="7515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buFont typeface="+mj-lt"/>
              <a:buAutoNum type="arabicPeriod" startAt="2"/>
            </a:pPr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Comparative Biochemistry and Physiology Part C - Toxicology and Pharmacology</a:t>
            </a:r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(IF 3,9; Q1, Zoology)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1736817"/>
            <a:ext cx="8191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Dragun,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Ivanković,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Krasnići,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N.,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Kiralj,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Cvitanović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M.,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Karamatić,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I., 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Valić,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Barac,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F.,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Filipović Marijić,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V.,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Mijošek,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T.,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Gjurčević,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E.,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Matanović,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Kužir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 S.,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2022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Metal-binding biomolecules in the liver of northern pike (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Esox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lucius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Linnaeus, 1758): the first data for the family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Esocidae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 Comparative Biochemistry and Physiology Part C - Toxicology and Pharmacology, 257:109327.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77D04-21BD-42E5-9B0E-09E4F9336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8" t="15399" r="4667" b="7778"/>
          <a:stretch/>
        </p:blipFill>
        <p:spPr>
          <a:xfrm>
            <a:off x="2185398" y="3258149"/>
            <a:ext cx="5039903" cy="335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4B2BB9-A1AD-4141-A9CE-E525441D56C4}"/>
              </a:ext>
            </a:extLst>
          </p:cNvPr>
          <p:cNvSpPr txBox="1"/>
          <p:nvPr/>
        </p:nvSpPr>
        <p:spPr>
          <a:xfrm>
            <a:off x="217148" y="156836"/>
            <a:ext cx="5484194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Znanstveni radovi – drugo razdoblje</a:t>
            </a:r>
          </a:p>
        </p:txBody>
      </p:sp>
    </p:spTree>
    <p:extLst>
      <p:ext uri="{BB962C8B-B14F-4D97-AF65-F5344CB8AC3E}">
        <p14:creationId xmlns:p14="http://schemas.microsoft.com/office/powerpoint/2010/main" val="2109246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883068"/>
            <a:ext cx="6143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3. Science of the Total Environment  </a:t>
            </a:r>
          </a:p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(IF 9,8; Q1, Environmental Sciences)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675" y="1703180"/>
            <a:ext cx="834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Dragun,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Stipaničev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Fiket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Ž.,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Lučić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M.,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Udiković Kolić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N.,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Puljko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A., Repec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Šoštarić Vulić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Ivanković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Barac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F.,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Kiralj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Kralj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T.,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Valić,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2022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Yesterday’s contamination – a problem of today? The case study of discontinued historical contamination of the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Mrežnica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River (Croatia). 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Science of the Total Environment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 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848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:1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57775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B2BB9-A1AD-4141-A9CE-E525441D56C4}"/>
              </a:ext>
            </a:extLst>
          </p:cNvPr>
          <p:cNvSpPr txBox="1"/>
          <p:nvPr/>
        </p:nvSpPr>
        <p:spPr>
          <a:xfrm>
            <a:off x="217148" y="156836"/>
            <a:ext cx="5484194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Znanstveni radovi – drugo razdoblje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BECECF-33AF-4D2A-B7A4-A489CC101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0" t="18262" r="16223" b="26666"/>
          <a:stretch/>
        </p:blipFill>
        <p:spPr>
          <a:xfrm>
            <a:off x="1676400" y="3200400"/>
            <a:ext cx="5463551" cy="335872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582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883068"/>
            <a:ext cx="6143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4. Environmental Science and Pollution Research </a:t>
            </a:r>
          </a:p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(IF 5,8; Q1, Environmental Sciences)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725" y="1488991"/>
            <a:ext cx="8343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Stipaničev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Dragun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Repec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Ivanković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Barac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F.,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Kiralj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Kralj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T.,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Valić,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202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3.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Dynamics of drug contamination of the river-water in the rural, semirural and urban areas of the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Mrežnica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River in Croatia during COVID-19 pandemic (2020-2021).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Environmental Science and Pollution Research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 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30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93652-93666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B2BB9-A1AD-4141-A9CE-E525441D56C4}"/>
              </a:ext>
            </a:extLst>
          </p:cNvPr>
          <p:cNvSpPr txBox="1"/>
          <p:nvPr/>
        </p:nvSpPr>
        <p:spPr>
          <a:xfrm>
            <a:off x="217148" y="156836"/>
            <a:ext cx="5379999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Znanstveni radovi – treće razdoblje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4A285-A36C-427D-BD05-B6F13457F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1" t="15556" r="21556" b="25555"/>
          <a:stretch/>
        </p:blipFill>
        <p:spPr>
          <a:xfrm>
            <a:off x="2514600" y="2831375"/>
            <a:ext cx="4114800" cy="316064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304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865982"/>
            <a:ext cx="6067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5. Environmental Pollution </a:t>
            </a:r>
          </a:p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(IF 8,9; Q1, Environmental Sciences)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40744"/>
            <a:ext cx="8343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Kiralj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Dragun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Lajtner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J.,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Trgovčić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Valić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Ivanković,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202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3.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Accumulation of metal(loid)s in the digestive gland of the mussel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Unio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crassus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: a reliable detection of historical freshwater contamination. 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Environmental Pollution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 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334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122164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B2BB9-A1AD-4141-A9CE-E525441D56C4}"/>
              </a:ext>
            </a:extLst>
          </p:cNvPr>
          <p:cNvSpPr txBox="1"/>
          <p:nvPr/>
        </p:nvSpPr>
        <p:spPr>
          <a:xfrm>
            <a:off x="217148" y="156836"/>
            <a:ext cx="5379999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Znanstveni radovi – treće razdoblje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43ABE-0A74-44D8-B0D5-42E016AF6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1" t="15556" r="21556" b="33333"/>
          <a:stretch/>
        </p:blipFill>
        <p:spPr>
          <a:xfrm>
            <a:off x="1752600" y="2971800"/>
            <a:ext cx="5257800" cy="35052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050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975211"/>
            <a:ext cx="5686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6. Environmental Science and Pollution Research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725" y="1600200"/>
            <a:ext cx="834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Dragun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Ivanković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Tepić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N.,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Filipović Marijić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V.,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Šariri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Mijošek, T., Drk, S., Gjurčević, E., Matanović, K., Kužir, S., Barac, F., Kiralj, Z., Kralj, T. Valić,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202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3.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Metal bioaccumulation in the muscle of the northern pike (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Esox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lucius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Linnaeus, 1758) from historically contaminated river and the estimation of the human health risk. 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Environmental Science and Pollution Research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 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na recenziji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B2BB9-A1AD-4141-A9CE-E525441D56C4}"/>
              </a:ext>
            </a:extLst>
          </p:cNvPr>
          <p:cNvSpPr txBox="1"/>
          <p:nvPr/>
        </p:nvSpPr>
        <p:spPr>
          <a:xfrm>
            <a:off x="217148" y="156836"/>
            <a:ext cx="7188186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Znanstveni radovi – treće razdoblje – u procesu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DA5E3-7643-4240-9ACA-8A1D0AB1E621}"/>
              </a:ext>
            </a:extLst>
          </p:cNvPr>
          <p:cNvSpPr/>
          <p:nvPr/>
        </p:nvSpPr>
        <p:spPr>
          <a:xfrm>
            <a:off x="466725" y="3723382"/>
            <a:ext cx="8343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Dragun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Kiralj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Pećnjak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A.,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Ivanković, D.,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202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3.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The study of acidic/basic nature of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metallothioneins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and other metal-binding biomolecules in the soluble hepatic fraction of the northern pike (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Esox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lucius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).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International Journal of Biological Macromolecules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 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poslan u časopis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C40D4-40F4-4892-B73B-0B8FFD07298B}"/>
              </a:ext>
            </a:extLst>
          </p:cNvPr>
          <p:cNvSpPr/>
          <p:nvPr/>
        </p:nvSpPr>
        <p:spPr>
          <a:xfrm>
            <a:off x="1457326" y="3289012"/>
            <a:ext cx="6905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7. International Journal of Biological Macromolecules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FB5B22-5DB6-49C4-A3C4-46693E14402F}"/>
              </a:ext>
            </a:extLst>
          </p:cNvPr>
          <p:cNvSpPr/>
          <p:nvPr/>
        </p:nvSpPr>
        <p:spPr>
          <a:xfrm>
            <a:off x="457200" y="5344180"/>
            <a:ext cx="834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Lajtner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J.,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Matanović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Gjurčević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E.,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Ivanković, D., Kiralj, Z., Trgovčić, K., Dragun, Z.,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202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3.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 The first record of the trematode parasite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Aspidogaster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conchicola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in the freshwater mussel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Unio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pictorum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in Croatia.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Fishes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 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u pripremi (do kraja rujna)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57EDBF-5986-413F-BE9B-1D9AD2DCA85F}"/>
              </a:ext>
            </a:extLst>
          </p:cNvPr>
          <p:cNvSpPr/>
          <p:nvPr/>
        </p:nvSpPr>
        <p:spPr>
          <a:xfrm>
            <a:off x="1447801" y="4909810"/>
            <a:ext cx="6905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8. Fishes</a:t>
            </a:r>
          </a:p>
        </p:txBody>
      </p:sp>
    </p:spTree>
    <p:extLst>
      <p:ext uri="{BB962C8B-B14F-4D97-AF65-F5344CB8AC3E}">
        <p14:creationId xmlns:p14="http://schemas.microsoft.com/office/powerpoint/2010/main" val="1763953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9800" y="685800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Toni Čerkez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3949" y="1219199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diplomski sveučilišni studij Znanosti o okolišu, PMF, Sveučilište u Zagrebu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voditelji: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prof. dr. </a:t>
            </a: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sc. 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Gordana Medunić </a:t>
            </a: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doc. </a:t>
            </a:r>
            <a:r>
              <a:rPr lang="en-GB" sz="1600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dr. </a:t>
            </a:r>
            <a:r>
              <a:rPr lang="hr-HR" sz="1600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sc. </a:t>
            </a:r>
            <a:r>
              <a:rPr lang="en-GB" sz="1600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Željka Fiket</a:t>
            </a:r>
            <a:endParaRPr lang="hr-HR" sz="1600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naslov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: Geokemijske značajke vode i sedimenta rijeke Mrežnice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at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um obrane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: 21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 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travnja 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2021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en-GB" sz="1600" i="1" u="sng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BA3CF-CC5B-46DD-AC23-5C652BAA1B67}"/>
              </a:ext>
            </a:extLst>
          </p:cNvPr>
          <p:cNvSpPr/>
          <p:nvPr/>
        </p:nvSpPr>
        <p:spPr>
          <a:xfrm>
            <a:off x="5943600" y="2329934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Antonela Mandić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8EB03B-BDF0-4A8D-86CF-27AE2F16BEBE}"/>
              </a:ext>
            </a:extLst>
          </p:cNvPr>
          <p:cNvSpPr/>
          <p:nvPr/>
        </p:nvSpPr>
        <p:spPr>
          <a:xfrm>
            <a:off x="1143000" y="281940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diplomski sveučilišni studij Znanosti o okolišu, PMF, Sveučilište u Zagrebu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voditelji: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Dušica Ivanković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izv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. prof. 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Jasna Lajtner</a:t>
            </a:r>
            <a:endParaRPr lang="hr-HR" sz="1600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naslov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: 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Akumulacija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unutarstanična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raspodjela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metala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u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probavnim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žlijezdama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dviju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vrsta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slatkovodnih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školjkaša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iz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rijeke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Mrežnice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at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um obrane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21. rujna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 2021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en-GB" sz="1600" i="1" u="sng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FA1EE-0367-454D-8054-A67A8D0B952B}"/>
              </a:ext>
            </a:extLst>
          </p:cNvPr>
          <p:cNvSpPr txBox="1"/>
          <p:nvPr/>
        </p:nvSpPr>
        <p:spPr>
          <a:xfrm>
            <a:off x="228600" y="139869"/>
            <a:ext cx="5295039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Diplomski radovi – drugo razdoblje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8ED615-DB6F-4C20-8ECD-3B84A4BA7BF0}"/>
              </a:ext>
            </a:extLst>
          </p:cNvPr>
          <p:cNvSpPr/>
          <p:nvPr/>
        </p:nvSpPr>
        <p:spPr>
          <a:xfrm>
            <a:off x="5943600" y="4139387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Lucija </a:t>
            </a:r>
            <a:r>
              <a:rPr lang="en-US" b="1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Runje</a:t>
            </a:r>
            <a:endParaRPr lang="hr-HR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7A201-F7D0-493B-85E6-E5CDE47263F0}"/>
              </a:ext>
            </a:extLst>
          </p:cNvPr>
          <p:cNvSpPr/>
          <p:nvPr/>
        </p:nvSpPr>
        <p:spPr>
          <a:xfrm>
            <a:off x="1123949" y="45720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integrirani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preddiplomski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diplomski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sveučilišni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studij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veterinarske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medicine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Veterinarsk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fakultet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,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Sveučilišt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u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Zagrebu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voditelji: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doc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. 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Krešimir Matanović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izv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. prof. 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Jasna Lajtner</a:t>
            </a:r>
            <a:endParaRPr lang="hr-HR" sz="1600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naslov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: 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Istraživanje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učestalosti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pojavljivanja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metilja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roda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Aspidogaster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u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slatkovodnih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riba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mekušaca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at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um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obrane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29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 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listopada 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2021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en-GB" sz="1600" i="1" u="sng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12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D2AC4A-90F1-417B-B8C0-68134998D83F}"/>
              </a:ext>
            </a:extLst>
          </p:cNvPr>
          <p:cNvSpPr/>
          <p:nvPr/>
        </p:nvSpPr>
        <p:spPr>
          <a:xfrm>
            <a:off x="5886451" y="728295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Ema Omrčen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99801E-2D39-43D7-BF80-0A6A90ADABD7}"/>
              </a:ext>
            </a:extLst>
          </p:cNvPr>
          <p:cNvSpPr/>
          <p:nvPr/>
        </p:nvSpPr>
        <p:spPr>
          <a:xfrm>
            <a:off x="990600" y="121920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diplomski sveučilišni studij Znanosti o okolišu, PMF, Sveučilište u Zagrebu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voditelji: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Dušica Ivanković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izv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. prof. 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Jasna Lajtner</a:t>
            </a:r>
            <a:endParaRPr lang="hr-HR" sz="1600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naslov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: 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Biomarkerski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odgovori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akumulacija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metala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u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mišićima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štuke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Esox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lucius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)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iz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rijeke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Mrežnice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kao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pokazatelji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onečišćenja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vode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at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um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obrane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15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 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srpnja 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202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2.</a:t>
            </a:r>
            <a:endParaRPr lang="en-GB" sz="1600" i="1" u="sng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C5316-9A23-4F06-A27F-B877B69A17E7}"/>
              </a:ext>
            </a:extLst>
          </p:cNvPr>
          <p:cNvSpPr txBox="1"/>
          <p:nvPr/>
        </p:nvSpPr>
        <p:spPr>
          <a:xfrm>
            <a:off x="228600" y="139869"/>
            <a:ext cx="5190845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Diplomski radovi – treće razdoblje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758B73-F71C-41FF-B13F-DD2E42C7743B}"/>
              </a:ext>
            </a:extLst>
          </p:cNvPr>
          <p:cNvSpPr/>
          <p:nvPr/>
        </p:nvSpPr>
        <p:spPr>
          <a:xfrm>
            <a:off x="5867400" y="25146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GB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Marita </a:t>
            </a:r>
            <a:r>
              <a:rPr lang="en-US" b="1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Cvitanović</a:t>
            </a:r>
            <a:endParaRPr lang="en-GB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AF871-EE72-4DFD-A560-65CA28FEBA95}"/>
              </a:ext>
            </a:extLst>
          </p:cNvPr>
          <p:cNvSpPr/>
          <p:nvPr/>
        </p:nvSpPr>
        <p:spPr>
          <a:xfrm>
            <a:off x="990600" y="297180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diplomski sveučilišni studij Znanosti o okolišu, PMF, Sveučilište u Zagrebu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voditelji:</a:t>
            </a:r>
            <a:r>
              <a:rPr lang="en-GB" sz="1600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Zrinka Dragun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i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izv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. prof. 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Jasna Lajtner</a:t>
            </a:r>
            <a:endParaRPr lang="hr-HR" sz="1600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naslov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: 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Utjecaj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okolišne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izloženosti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fizioloških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čimbenika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na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bioakumulaciju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metala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u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jetri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štuke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Esox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lucius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)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at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um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obrane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20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 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rujna 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202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2.</a:t>
            </a:r>
            <a:endParaRPr lang="en-GB" sz="1600" i="1" u="sng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B267EC-A936-4ACA-8F0A-82EA3DCBEF73}"/>
              </a:ext>
            </a:extLst>
          </p:cNvPr>
          <p:cNvSpPr/>
          <p:nvPr/>
        </p:nvSpPr>
        <p:spPr>
          <a:xfrm>
            <a:off x="5867400" y="41910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Niko Bujas</a:t>
            </a:r>
            <a:endParaRPr lang="en-GB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9FA6BF-D88E-4EA0-B408-3B7B91AA4920}"/>
              </a:ext>
            </a:extLst>
          </p:cNvPr>
          <p:cNvSpPr/>
          <p:nvPr/>
        </p:nvSpPr>
        <p:spPr>
          <a:xfrm>
            <a:off x="990600" y="46482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diplomski sveučilišni studij Ekologija i zaštita prirode, PMF, Sveučilište u Zagrebu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voditelji:</a:t>
            </a:r>
            <a:r>
              <a:rPr lang="en-GB" sz="1600" b="1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dr.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Melita Peharda Uljević 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izv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. prof. dr.</a:t>
            </a: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sc.</a:t>
            </a:r>
            <a:r>
              <a:rPr lang="en-US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Jasna Lajtner</a:t>
            </a:r>
            <a:endParaRPr lang="hr-HR" sz="1600" b="1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naslov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: 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Dobna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struktura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rast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školjkaša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Unio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crassus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u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različitim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okolišnim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uvjetima</a:t>
            </a:r>
            <a:endParaRPr lang="hr-HR" sz="1600" i="1" noProof="1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at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um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obrane</a:t>
            </a:r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: </a:t>
            </a:r>
            <a:r>
              <a:rPr lang="hr-HR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do kraja rujna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202</a:t>
            </a:r>
            <a:r>
              <a:rPr lang="hr-HR" sz="1600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3.</a:t>
            </a:r>
            <a:endParaRPr lang="en-GB" sz="1600" i="1" u="sng" noProof="1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6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7561" y="4214397"/>
            <a:ext cx="4905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Nagrada za najbolje postersko priopćenje</a:t>
            </a:r>
            <a:endParaRPr lang="en-US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5736" y="4823997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u="sng" noProof="1">
                <a:solidFill>
                  <a:srgbClr val="C00000"/>
                </a:solidFill>
                <a:latin typeface="Century Gothic" panose="020B0502020202020204" pitchFamily="34" charset="0"/>
              </a:rPr>
              <a:t>Dr. Tatjana Mijošek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– na znanstvenom skupu 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21</a:t>
            </a:r>
            <a:r>
              <a:rPr lang="en-GB" sz="1600" i="1" baseline="30000" noProof="1">
                <a:solidFill>
                  <a:srgbClr val="C00000"/>
                </a:solidFill>
                <a:latin typeface="Century Gothic" panose="020B0502020202020204" pitchFamily="34" charset="0"/>
              </a:rPr>
              <a:t>st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 European Congress of Environmental Chemistry </a:t>
            </a:r>
            <a:r>
              <a:rPr lang="hr-HR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u Novom Sadu, u prosincu 2021</a:t>
            </a:r>
            <a:r>
              <a:rPr lang="en-GB" sz="1600" i="1" noProof="1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FF809-93F0-4EE7-B818-FBB39B586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12428" r="12963" b="2222"/>
          <a:stretch/>
        </p:blipFill>
        <p:spPr>
          <a:xfrm>
            <a:off x="1219200" y="4038600"/>
            <a:ext cx="1789179" cy="254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BC02D-38EC-40D4-A241-35E5415531EA}"/>
              </a:ext>
            </a:extLst>
          </p:cNvPr>
          <p:cNvSpPr txBox="1"/>
          <p:nvPr/>
        </p:nvSpPr>
        <p:spPr>
          <a:xfrm>
            <a:off x="562936" y="3277314"/>
            <a:ext cx="4245073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Nagrada – drugo razdoblje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FE331-48C6-4A72-8C0F-170D894B1007}"/>
              </a:ext>
            </a:extLst>
          </p:cNvPr>
          <p:cNvSpPr txBox="1"/>
          <p:nvPr/>
        </p:nvSpPr>
        <p:spPr>
          <a:xfrm>
            <a:off x="228600" y="139869"/>
            <a:ext cx="4969630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Stručne prakse – treće razdoblje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17C277-3ECD-40A8-8545-756D50CB794E}"/>
              </a:ext>
            </a:extLst>
          </p:cNvPr>
          <p:cNvSpPr/>
          <p:nvPr/>
        </p:nvSpPr>
        <p:spPr>
          <a:xfrm>
            <a:off x="968608" y="767627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Bruno Bušić </a:t>
            </a:r>
          </a:p>
          <a:p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	- student treće godine Ekoinženjerstva na Fakultetu kemijskog 		inženjerstva i tehnologije Sveučilišta u Zagrebu</a:t>
            </a:r>
          </a:p>
          <a:p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	- 4.-28. srpnja 2022.</a:t>
            </a:r>
            <a:endParaRPr lang="en-US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8B437A-A3CA-4C8D-9219-508A5C286D71}"/>
              </a:ext>
            </a:extLst>
          </p:cNvPr>
          <p:cNvSpPr/>
          <p:nvPr/>
        </p:nvSpPr>
        <p:spPr>
          <a:xfrm>
            <a:off x="1752600" y="1890657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Ana Pećnjak</a:t>
            </a:r>
          </a:p>
          <a:p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	- studentica treće godine Ekoinženjerstva na Fakultetu kemijskog 		inženjerstva i tehnologije Sveučilišta u Zagrebu</a:t>
            </a:r>
          </a:p>
          <a:p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	- 7. veljače - 6. ožujka 2023.</a:t>
            </a:r>
            <a:endParaRPr lang="en-US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4802CC-E1E4-467F-BC8E-864543B47AE0}"/>
              </a:ext>
            </a:extLst>
          </p:cNvPr>
          <p:cNvSpPr txBox="1"/>
          <p:nvPr/>
        </p:nvSpPr>
        <p:spPr>
          <a:xfrm>
            <a:off x="533400" y="381000"/>
            <a:ext cx="5521063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Posjet prof. dr. Marije Montes-Bayón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E59F59-5330-47A0-BF3C-27F9781D5BF0}"/>
              </a:ext>
            </a:extLst>
          </p:cNvPr>
          <p:cNvSpPr/>
          <p:nvPr/>
        </p:nvSpPr>
        <p:spPr>
          <a:xfrm>
            <a:off x="762000" y="991262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predavanje na IRB-u 1. lipnja 2023.</a:t>
            </a:r>
          </a:p>
          <a:p>
            <a:pPr marL="285750" indent="-285750">
              <a:buFontTx/>
              <a:buChar char="-"/>
            </a:pPr>
            <a:r>
              <a:rPr lang="hr-HR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naslov: </a:t>
            </a:r>
            <a:r>
              <a:rPr lang="en-US" sz="1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"The use of ICP-MS for the elemental analysis of individual cells and nanoparticles„</a:t>
            </a:r>
            <a:endParaRPr lang="hr-HR" sz="1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97FD45-CF43-4513-B15B-9DF0FD2D6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111" y="2814018"/>
            <a:ext cx="4993323" cy="280874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91788-FB13-4BB5-B085-2EE7FC3B3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2223321" cy="301996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2A010D-3216-4C8C-A088-8066A831D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690078"/>
            <a:ext cx="3251952" cy="202497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4CA3C-A3BF-450D-9240-8ACA3B856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21" y="2438400"/>
            <a:ext cx="2501078" cy="327445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0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17457-9B18-49AF-9601-3CA9257C6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r="12746"/>
          <a:stretch/>
        </p:blipFill>
        <p:spPr>
          <a:xfrm>
            <a:off x="5835093" y="3048000"/>
            <a:ext cx="1308584" cy="1890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9223" y="-31554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Zahvala projektnom timu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0960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Suvoditelji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7FF9B-00DF-4F83-BB3E-B88090B94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36" y="988457"/>
            <a:ext cx="1010155" cy="18178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7FEC11-EDA3-4BF5-AC5B-4E31F76BF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6" y="988457"/>
            <a:ext cx="1129377" cy="1817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5C5DF6-1991-4BA5-B7A8-84B1B1756A22}"/>
              </a:ext>
            </a:extLst>
          </p:cNvPr>
          <p:cNvSpPr txBox="1"/>
          <p:nvPr/>
        </p:nvSpPr>
        <p:spPr>
          <a:xfrm rot="20266436">
            <a:off x="715185" y="231946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Damir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2F2826-021B-48CB-8D2E-3573E70D1F1C}"/>
              </a:ext>
            </a:extLst>
          </p:cNvPr>
          <p:cNvSpPr txBox="1"/>
          <p:nvPr/>
        </p:nvSpPr>
        <p:spPr>
          <a:xfrm rot="20266436">
            <a:off x="1757399" y="2141265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Dušica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61319-9565-4AF8-A6C6-1816809B99E4}"/>
              </a:ext>
            </a:extLst>
          </p:cNvPr>
          <p:cNvSpPr txBox="1"/>
          <p:nvPr/>
        </p:nvSpPr>
        <p:spPr>
          <a:xfrm>
            <a:off x="3519403" y="230742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Ekipa s IRB-a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1A6E58-132E-4018-8681-79850488F6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61" y="609600"/>
            <a:ext cx="1604170" cy="243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16C-01A3-4624-B6B6-B6CAC42DD8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55" y="3038474"/>
            <a:ext cx="1363638" cy="1900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34C3B8-BDEC-4990-B40A-BB97AA90CA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03" y="609599"/>
            <a:ext cx="1428457" cy="2438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60F47F-6B96-40EB-8722-7F3F1F5A1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09" y="3038474"/>
            <a:ext cx="1406632" cy="19003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B67084-06E2-4132-B1CA-EE64410F5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1" y="609599"/>
            <a:ext cx="1393371" cy="2438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E4FE3E-FAB6-4886-A8BD-37F1C48548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25" y="609599"/>
            <a:ext cx="1031394" cy="2438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67D1CEB-C745-4F7D-B0DF-44270DAE24FF}"/>
              </a:ext>
            </a:extLst>
          </p:cNvPr>
          <p:cNvSpPr txBox="1"/>
          <p:nvPr/>
        </p:nvSpPr>
        <p:spPr>
          <a:xfrm rot="20266436">
            <a:off x="3570152" y="15139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Zoran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67BFFF-C4F6-46CC-97CB-AAC24C307E08}"/>
              </a:ext>
            </a:extLst>
          </p:cNvPr>
          <p:cNvSpPr txBox="1"/>
          <p:nvPr/>
        </p:nvSpPr>
        <p:spPr>
          <a:xfrm rot="20266436">
            <a:off x="4352274" y="202222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Zvjezdana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85E6AD-BCE4-409C-9FD7-E6FBFDA84E5D}"/>
              </a:ext>
            </a:extLst>
          </p:cNvPr>
          <p:cNvSpPr txBox="1"/>
          <p:nvPr/>
        </p:nvSpPr>
        <p:spPr>
          <a:xfrm rot="20266436">
            <a:off x="5677063" y="244998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Tomislav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0425AC-5DE4-47AA-9A05-ABAB113FA09E}"/>
              </a:ext>
            </a:extLst>
          </p:cNvPr>
          <p:cNvSpPr txBox="1"/>
          <p:nvPr/>
        </p:nvSpPr>
        <p:spPr>
          <a:xfrm rot="20266436">
            <a:off x="7536407" y="244516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Fran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E56211-756E-4266-A90E-3C77198325E2}"/>
              </a:ext>
            </a:extLst>
          </p:cNvPr>
          <p:cNvSpPr txBox="1"/>
          <p:nvPr/>
        </p:nvSpPr>
        <p:spPr>
          <a:xfrm rot="20266436">
            <a:off x="3261040" y="380397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Tatjana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DDE1F-E599-46FA-BD3A-356665873B8F}"/>
              </a:ext>
            </a:extLst>
          </p:cNvPr>
          <p:cNvSpPr txBox="1"/>
          <p:nvPr/>
        </p:nvSpPr>
        <p:spPr>
          <a:xfrm rot="20266436">
            <a:off x="4853907" y="416780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Ivana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BA83FA8-A41C-4D2C-ACE1-E7A9E0A5EB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790" t="9261" r="26958" b="19461"/>
          <a:stretch/>
        </p:blipFill>
        <p:spPr>
          <a:xfrm>
            <a:off x="7125694" y="3038474"/>
            <a:ext cx="1407537" cy="18908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9C41A60-0588-496F-87C7-A762375767B2}"/>
              </a:ext>
            </a:extLst>
          </p:cNvPr>
          <p:cNvSpPr txBox="1"/>
          <p:nvPr/>
        </p:nvSpPr>
        <p:spPr>
          <a:xfrm rot="20266436">
            <a:off x="7431890" y="436641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Nesrete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7BFB54-D35E-491B-9ED9-86FA7CDF9214}"/>
              </a:ext>
            </a:extLst>
          </p:cNvPr>
          <p:cNvSpPr txBox="1"/>
          <p:nvPr/>
        </p:nvSpPr>
        <p:spPr>
          <a:xfrm>
            <a:off x="1431654" y="328170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Ekipa s VF-a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B3244E4-8752-46CF-A8A7-24E3903E3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323" t="29749" r="48280" b="32455"/>
          <a:stretch/>
        </p:blipFill>
        <p:spPr>
          <a:xfrm>
            <a:off x="238708" y="3285216"/>
            <a:ext cx="1179684" cy="15161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D71D2AD-5CE0-45C0-A0D4-495B208334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5"/>
          <a:stretch/>
        </p:blipFill>
        <p:spPr>
          <a:xfrm>
            <a:off x="234893" y="4801375"/>
            <a:ext cx="1174115" cy="17569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9510B73-36C1-4597-BF30-6EFE5A1B752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54" y="3705811"/>
            <a:ext cx="1363638" cy="245845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27E06B6-FE0D-4657-BDB7-AB53CA9C192C}"/>
              </a:ext>
            </a:extLst>
          </p:cNvPr>
          <p:cNvSpPr txBox="1"/>
          <p:nvPr/>
        </p:nvSpPr>
        <p:spPr>
          <a:xfrm rot="20266436">
            <a:off x="214709" y="423139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Snježana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E87342-301C-4C46-8E02-3B58278B1FEA}"/>
              </a:ext>
            </a:extLst>
          </p:cNvPr>
          <p:cNvSpPr txBox="1"/>
          <p:nvPr/>
        </p:nvSpPr>
        <p:spPr>
          <a:xfrm rot="20266436">
            <a:off x="519812" y="5979604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Emil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4483D0-ED05-412E-904B-38A05354E4AC}"/>
              </a:ext>
            </a:extLst>
          </p:cNvPr>
          <p:cNvSpPr txBox="1"/>
          <p:nvPr/>
        </p:nvSpPr>
        <p:spPr>
          <a:xfrm rot="20266436">
            <a:off x="1388380" y="4417244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Krešimir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D7A947-4D47-4BCF-AA8A-F2DC56DBB481}"/>
              </a:ext>
            </a:extLst>
          </p:cNvPr>
          <p:cNvSpPr txBox="1"/>
          <p:nvPr/>
        </p:nvSpPr>
        <p:spPr>
          <a:xfrm>
            <a:off x="3074271" y="5044701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PMF i pridruženi član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0D3D5D2-0314-4C43-A0AF-29339EE79C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5"/>
          <a:stretch/>
        </p:blipFill>
        <p:spPr>
          <a:xfrm>
            <a:off x="3229075" y="5433522"/>
            <a:ext cx="1016593" cy="13048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F8A094-626C-4190-8C7E-CAC1E439497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/>
        </p:blipFill>
        <p:spPr>
          <a:xfrm>
            <a:off x="4245669" y="5429040"/>
            <a:ext cx="1010798" cy="130485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0568671-8900-4147-93E9-B0A227609B28}"/>
              </a:ext>
            </a:extLst>
          </p:cNvPr>
          <p:cNvSpPr txBox="1"/>
          <p:nvPr/>
        </p:nvSpPr>
        <p:spPr>
          <a:xfrm rot="19438587">
            <a:off x="3092967" y="543941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Jasna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C2612A-68E0-4D5A-8322-21B4E4C7D87C}"/>
              </a:ext>
            </a:extLst>
          </p:cNvPr>
          <p:cNvSpPr txBox="1"/>
          <p:nvPr/>
        </p:nvSpPr>
        <p:spPr>
          <a:xfrm rot="20266436">
            <a:off x="4203265" y="619125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Krešimira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3B81CC-A5D2-4ECA-A922-62AFA6DAC57A}"/>
              </a:ext>
            </a:extLst>
          </p:cNvPr>
          <p:cNvSpPr txBox="1"/>
          <p:nvPr/>
        </p:nvSpPr>
        <p:spPr>
          <a:xfrm rot="20266436">
            <a:off x="6344265" y="4518644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Vlatka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5CB86D-0615-44C5-A79E-52A89220F9E6}"/>
              </a:ext>
            </a:extLst>
          </p:cNvPr>
          <p:cNvSpPr txBox="1"/>
          <p:nvPr/>
        </p:nvSpPr>
        <p:spPr>
          <a:xfrm>
            <a:off x="5859421" y="5192592"/>
            <a:ext cx="2903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Vanjski suradnici</a:t>
            </a:r>
            <a:r>
              <a:rPr kumimoji="0" lang="hr-HR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Željka, Mavro, Saša, Snježana, Branka, Draženka, Nikolina, Nataša</a:t>
            </a:r>
            <a:endParaRPr kumimoji="0" lang="hr-HR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9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8EF8E05-649E-4E89-810C-48F22142C534}"/>
              </a:ext>
            </a:extLst>
          </p:cNvPr>
          <p:cNvSpPr txBox="1"/>
          <p:nvPr/>
        </p:nvSpPr>
        <p:spPr>
          <a:xfrm>
            <a:off x="6019800" y="6172200"/>
            <a:ext cx="29610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Hvala na pozornosti!</a:t>
            </a:r>
            <a:endParaRPr lang="en-US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2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836ABA-58DB-4173-B339-A89FEDD54995}"/>
              </a:ext>
            </a:extLst>
          </p:cNvPr>
          <p:cNvSpPr txBox="1"/>
          <p:nvPr/>
        </p:nvSpPr>
        <p:spPr>
          <a:xfrm>
            <a:off x="7696200" y="3200452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Ciljevi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AD52D-5748-4B57-98AE-41A265A70C21}"/>
              </a:ext>
            </a:extLst>
          </p:cNvPr>
          <p:cNvSpPr/>
          <p:nvPr/>
        </p:nvSpPr>
        <p:spPr>
          <a:xfrm>
            <a:off x="912431" y="3722382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procjena kakvoće/onečišćenja vode i sedimenta rijeke </a:t>
            </a:r>
            <a:r>
              <a:rPr lang="en-GB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Mrežnic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e – definirati glavne anorganske i organske onečišćivače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5C488-0B5F-4AC5-BABA-39A7B65F2D6D}"/>
              </a:ext>
            </a:extLst>
          </p:cNvPr>
          <p:cNvSpPr/>
          <p:nvPr/>
        </p:nvSpPr>
        <p:spPr>
          <a:xfrm>
            <a:off x="876300" y="4618167"/>
            <a:ext cx="3429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procjena bioakumulacije 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metal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/</a:t>
            </a:r>
            <a:r>
              <a:rPr lang="en-GB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metaloid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 u organima akvatičkih organizama, vezano uz razinu izloženosti i fiziološke značajke organizama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006B7-310C-4131-ADC2-079A6D0E9385}"/>
              </a:ext>
            </a:extLst>
          </p:cNvPr>
          <p:cNvSpPr/>
          <p:nvPr/>
        </p:nvSpPr>
        <p:spPr>
          <a:xfrm>
            <a:off x="762000" y="291964"/>
            <a:ext cx="7848600" cy="1754326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Istraživani slatkovodni sustav:</a:t>
            </a:r>
          </a:p>
          <a:p>
            <a:pPr algn="just"/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rijeka Mrežnica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– obuhvaćena ekološkom mrežom EU – NATURA 2000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još od kraja 19. stoljeća te kroz cijelo 20. stoljeća pod snažnim utjecajem industrije u donjem dijelu toka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istražiti utjecaj tzv. povijesnog onečišćenja na trenutno stanje ekosustava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BCC966-B2BA-4741-8ACE-583F7157DD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 b="5913"/>
          <a:stretch/>
        </p:blipFill>
        <p:spPr>
          <a:xfrm>
            <a:off x="4536673" y="4645712"/>
            <a:ext cx="1295400" cy="131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714E5E-3047-4307-A0C1-11D42829B8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 b="3432"/>
          <a:stretch/>
        </p:blipFill>
        <p:spPr>
          <a:xfrm>
            <a:off x="5965661" y="5326053"/>
            <a:ext cx="2160177" cy="132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280311-608E-45CE-8999-39EB65C31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8"/>
          <a:stretch/>
        </p:blipFill>
        <p:spPr>
          <a:xfrm>
            <a:off x="1476058" y="2211070"/>
            <a:ext cx="2458083" cy="1402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77237-040A-45EC-9FA0-31B7ADCE36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6"/>
          <a:stretch/>
        </p:blipFill>
        <p:spPr>
          <a:xfrm>
            <a:off x="4267200" y="2211070"/>
            <a:ext cx="2458083" cy="14131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29257F-84AB-4DC7-B0C8-12B02F4C61D6}"/>
              </a:ext>
            </a:extLst>
          </p:cNvPr>
          <p:cNvSpPr txBox="1"/>
          <p:nvPr/>
        </p:nvSpPr>
        <p:spPr>
          <a:xfrm rot="20266436">
            <a:off x="604047" y="2438705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Duga Resa</a:t>
            </a:r>
            <a:endPara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15E3C-5133-436C-A8A9-BA979C88CB92}"/>
              </a:ext>
            </a:extLst>
          </p:cNvPr>
          <p:cNvSpPr txBox="1"/>
          <p:nvPr/>
        </p:nvSpPr>
        <p:spPr>
          <a:xfrm rot="902423">
            <a:off x="6412285" y="2300206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Mala Švarča</a:t>
            </a:r>
          </a:p>
          <a:p>
            <a:pPr algn="ct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Karlovac</a:t>
            </a:r>
            <a:endPara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453FB9-2839-4EB4-8AFE-EA121A380ED5}"/>
              </a:ext>
            </a:extLst>
          </p:cNvPr>
          <p:cNvSpPr txBox="1"/>
          <p:nvPr/>
        </p:nvSpPr>
        <p:spPr>
          <a:xfrm>
            <a:off x="4506223" y="6003161"/>
            <a:ext cx="133722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štuka</a:t>
            </a:r>
          </a:p>
          <a:p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Esox lucius</a:t>
            </a:r>
            <a:endPara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024735-BE95-4192-B94A-46A2E584711D}"/>
              </a:ext>
            </a:extLst>
          </p:cNvPr>
          <p:cNvSpPr txBox="1"/>
          <p:nvPr/>
        </p:nvSpPr>
        <p:spPr>
          <a:xfrm>
            <a:off x="6284162" y="489038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Unio crassus</a:t>
            </a:r>
            <a:endParaRPr lang="en-U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9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39EEF6-DD1C-4341-8CCE-4B16B9EF94F5}"/>
              </a:ext>
            </a:extLst>
          </p:cNvPr>
          <p:cNvSpPr/>
          <p:nvPr/>
        </p:nvSpPr>
        <p:spPr>
          <a:xfrm>
            <a:off x="990600" y="4572000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karakterizacija i </a:t>
            </a:r>
            <a:r>
              <a:rPr lang="en-GB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identifi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kacija biomolekula koje vežu metale u jetri štuke i probavnoj žlijezdi školjkaša –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s konačnim ciljem boljeg razumijevanja ponašanja metala nakon bioakumulacije te eventualne primjene odabranih  metaloproteina kao 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biomarker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izloženosti/učinaka </a:t>
            </a:r>
            <a:r>
              <a:rPr lang="en-GB" i="1" dirty="0">
                <a:solidFill>
                  <a:srgbClr val="C00000"/>
                </a:solidFill>
                <a:latin typeface="Century Gothic" panose="020B0502020202020204" pitchFamily="34" charset="0"/>
              </a:rPr>
              <a:t>metal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7DA0D6-BE9B-4630-8EDD-2AC8C4A23DD3}"/>
              </a:ext>
            </a:extLst>
          </p:cNvPr>
          <p:cNvSpPr/>
          <p:nvPr/>
        </p:nvSpPr>
        <p:spPr>
          <a:xfrm>
            <a:off x="457200" y="3310829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Izučavanje sudbine metala u stanicama ciljnih organa bioindikatora: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3FAE8-386D-4E63-A22E-2B58AB968545}"/>
              </a:ext>
            </a:extLst>
          </p:cNvPr>
          <p:cNvSpPr txBox="1"/>
          <p:nvPr/>
        </p:nvSpPr>
        <p:spPr>
          <a:xfrm>
            <a:off x="6819900" y="3770531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Ciljevi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2F44B-07C1-4C9F-9E3F-9308C5821255}"/>
              </a:ext>
            </a:extLst>
          </p:cNvPr>
          <p:cNvSpPr/>
          <p:nvPr/>
        </p:nvSpPr>
        <p:spPr>
          <a:xfrm>
            <a:off x="990600" y="1169715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procjena biomarkerskih odgovora u organima bioindikatora na izloženost/bioakumulaciju metala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C64FEA-AE09-41EC-B0CB-DEB023CD244D}"/>
              </a:ext>
            </a:extLst>
          </p:cNvPr>
          <p:cNvSpPr/>
          <p:nvPr/>
        </p:nvSpPr>
        <p:spPr>
          <a:xfrm>
            <a:off x="990600" y="2338223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5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procjena izloženosti ljudi metalima putem konzumacije ribljeg mišića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96DC63-C78F-48AF-9292-9BCB7054A6A5}"/>
              </a:ext>
            </a:extLst>
          </p:cNvPr>
          <p:cNvSpPr/>
          <p:nvPr/>
        </p:nvSpPr>
        <p:spPr>
          <a:xfrm>
            <a:off x="990600" y="1899894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4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procjena zdravstvenog stanja riba</a:t>
            </a:r>
          </a:p>
        </p:txBody>
      </p:sp>
    </p:spTree>
    <p:extLst>
      <p:ext uri="{BB962C8B-B14F-4D97-AF65-F5344CB8AC3E}">
        <p14:creationId xmlns:p14="http://schemas.microsoft.com/office/powerpoint/2010/main" val="17431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43EAF6-958C-4997-A6B8-CC02F15D4C71}"/>
              </a:ext>
            </a:extLst>
          </p:cNvPr>
          <p:cNvSpPr/>
          <p:nvPr/>
        </p:nvSpPr>
        <p:spPr>
          <a:xfrm>
            <a:off x="2133600" y="609600"/>
            <a:ext cx="655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terenski rad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 uzorkovanje: svibanj/lipanj 2020.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proljetno uzorkovanje: travanj/svibanj 2021.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jesensko uzorkovanjer: rujan/listopad 2021.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uzorkovani: voda, sediment, štuke, školjkaši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in situ analize: dio fizikalno-kemijskih parametara vode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procjena općeg zdravlja štuka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E7FD4-1018-405B-8CE9-695EAE2911F2}"/>
              </a:ext>
            </a:extLst>
          </p:cNvPr>
          <p:cNvSpPr txBox="1"/>
          <p:nvPr/>
        </p:nvSpPr>
        <p:spPr>
          <a:xfrm>
            <a:off x="228600" y="41903"/>
            <a:ext cx="3029997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Projektne aktivnosti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D5FDB3-66FE-4169-93AC-9BDD754A126A}"/>
              </a:ext>
            </a:extLst>
          </p:cNvPr>
          <p:cNvSpPr/>
          <p:nvPr/>
        </p:nvSpPr>
        <p:spPr>
          <a:xfrm>
            <a:off x="228600" y="2836902"/>
            <a:ext cx="7620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laboratorijski rad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dio fizikalno-kemijskih parametara vode (nutrijenti)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koncentracije metala/metaloida u vodi (otopljeni, partikulatni) i u sedimentu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„screening” organskih zagađivala u vodi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bakteriološke, virološke, parazitološke analize na štukama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histološki pregled jetre štuke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analize koncentracija metala/metaloida (ukupne, otopljena frakcija) u jetri i mišiću štuke i probavnoj žlijezdi školjkaša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analize aktivnosti i koncentracija biomarkera u jetri i mišiću štuke i probavnoj žlijezdi školjkaša (UP, MT, uGSH, CAT, AChE, MDA)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9CED12-E3D3-473D-8CD4-6032CECB1533}"/>
              </a:ext>
            </a:extLst>
          </p:cNvPr>
          <p:cNvSpPr txBox="1"/>
          <p:nvPr/>
        </p:nvSpPr>
        <p:spPr>
          <a:xfrm>
            <a:off x="6248400" y="6172200"/>
            <a:ext cx="2303836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Izloženi posteri</a:t>
            </a:r>
          </a:p>
        </p:txBody>
      </p:sp>
    </p:spTree>
    <p:extLst>
      <p:ext uri="{BB962C8B-B14F-4D97-AF65-F5344CB8AC3E}">
        <p14:creationId xmlns:p14="http://schemas.microsoft.com/office/powerpoint/2010/main" val="38268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CEDE41-9072-490E-8CD0-EABFA7A9B9A6}"/>
              </a:ext>
            </a:extLst>
          </p:cNvPr>
          <p:cNvSpPr/>
          <p:nvPr/>
        </p:nvSpPr>
        <p:spPr>
          <a:xfrm>
            <a:off x="95454" y="990600"/>
            <a:ext cx="8953092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laboratorijski rad u trećem projektnom razdoblju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hr-HR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izučavanje biomolekula koje vežu metale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analize biomolekula koje vežu metale – raspodjela na temelju veličine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„offline” sustav – odvojena separacija na HPLC-u (Perkin Elmer, serija 200) </a:t>
            </a:r>
          </a:p>
          <a:p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	i analiza metala pomoću HR ICP-MS-a (Element 2, Thermo Finnigan)</a:t>
            </a:r>
          </a:p>
          <a:p>
            <a:endParaRPr lang="hr-HR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vezani sustav HPLC-ICP-MS (Agilent – projekt O-ZIP)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analize biomolekula koje vežu metale – raspodjela na temelju veličine (SEC)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analize biomolekula koje vežu metale – raspodjela na temelju naboja</a:t>
            </a:r>
          </a:p>
          <a:p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				(anionsko (AEX) i kationsko (CEX) izmjenjivačka kolona)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dvodimenzionalno razdvajanje (AEX+SEC) + analiza na spektrometru masa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MALDI-TOF-MS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LC-MS/MS + pretraživanje baza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01811-9361-4DD9-88E6-95CDD53286CA}"/>
              </a:ext>
            </a:extLst>
          </p:cNvPr>
          <p:cNvSpPr txBox="1"/>
          <p:nvPr/>
        </p:nvSpPr>
        <p:spPr>
          <a:xfrm>
            <a:off x="1447800" y="5404114"/>
            <a:ext cx="6684843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Obrada rezultata u tijeku – radovi u pripremi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D60D36-B38B-492E-A31E-86948CBF1A54}"/>
              </a:ext>
            </a:extLst>
          </p:cNvPr>
          <p:cNvSpPr txBox="1"/>
          <p:nvPr/>
        </p:nvSpPr>
        <p:spPr>
          <a:xfrm>
            <a:off x="5029200" y="6031976"/>
            <a:ext cx="3557384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Daljnje analize u planu</a:t>
            </a:r>
          </a:p>
        </p:txBody>
      </p:sp>
    </p:spTree>
    <p:extLst>
      <p:ext uri="{BB962C8B-B14F-4D97-AF65-F5344CB8AC3E}">
        <p14:creationId xmlns:p14="http://schemas.microsoft.com/office/powerpoint/2010/main" val="16172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948C253-E4FF-4423-9BAF-92742D64856B}"/>
              </a:ext>
            </a:extLst>
          </p:cNvPr>
          <p:cNvSpPr txBox="1"/>
          <p:nvPr/>
        </p:nvSpPr>
        <p:spPr>
          <a:xfrm>
            <a:off x="228600" y="41903"/>
            <a:ext cx="2055371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Konferencije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67D382-7F13-4CEE-A623-1AB5A463BD9F}"/>
              </a:ext>
            </a:extLst>
          </p:cNvPr>
          <p:cNvSpPr/>
          <p:nvPr/>
        </p:nvSpPr>
        <p:spPr>
          <a:xfrm>
            <a:off x="990600" y="762000"/>
            <a:ext cx="655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1. razdoblje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prijavljeno sudjelovanje na CroTox konferenciji u Rapcu (Dušica&amp;Zrinka) – odgođeno zbog Covid-a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4005A-7115-48CD-9BA6-E611D8493882}"/>
              </a:ext>
            </a:extLst>
          </p:cNvPr>
          <p:cNvSpPr/>
          <p:nvPr/>
        </p:nvSpPr>
        <p:spPr>
          <a:xfrm>
            <a:off x="76200" y="1772483"/>
            <a:ext cx="8839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2. razdoblje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sudjelovanje na </a:t>
            </a:r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osam konferencija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International Conference of Trace Elements and Minerals - online meeting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(Aachen, Njemačka, Zoran)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6. hrvatski toksikološki kongres s međunarodnim sudjelovanjem (CroTox, Rabac, Hrvatska, Dušica&amp;Zrinka)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9. međunarodni kongres "Veterinarska znanost i struka" (online, studentica Irisz Koutis)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21</a:t>
            </a:r>
            <a:r>
              <a:rPr lang="en-US" i="1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st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European Meeting on Environmental Chemistry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(Novi Sad, Srbija, Tatjana&amp;Zoran)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00000"/>
                </a:solidFill>
                <a:latin typeface="Century Gothic" panose="020B0502020202020204" pitchFamily="34" charset="0"/>
              </a:rPr>
              <a:t>Znanstvena škola o okolišu 2021 (IRB, Zagreb, Zoran)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en-US" i="1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nd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Online ACE Seminar on Chemistry and the Environment Led by Early-Career Scientists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(Chem2Change) (online, Tomislav)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6. simpozij studenata doktorskih studija PMF-a (Zagreb, Hrvatska, Zoran)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SETAC Europe 32</a:t>
            </a:r>
            <a:r>
              <a:rPr lang="en-US" i="1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nd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Annual Meeting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(Kopenhagen, Danska, Zoran)</a:t>
            </a:r>
          </a:p>
        </p:txBody>
      </p:sp>
    </p:spTree>
    <p:extLst>
      <p:ext uri="{BB962C8B-B14F-4D97-AF65-F5344CB8AC3E}">
        <p14:creationId xmlns:p14="http://schemas.microsoft.com/office/powerpoint/2010/main" val="228133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948C253-E4FF-4423-9BAF-92742D64856B}"/>
              </a:ext>
            </a:extLst>
          </p:cNvPr>
          <p:cNvSpPr txBox="1"/>
          <p:nvPr/>
        </p:nvSpPr>
        <p:spPr>
          <a:xfrm>
            <a:off x="228600" y="41903"/>
            <a:ext cx="2055371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Konferencije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4005A-7115-48CD-9BA6-E611D8493882}"/>
              </a:ext>
            </a:extLst>
          </p:cNvPr>
          <p:cNvSpPr/>
          <p:nvPr/>
        </p:nvSpPr>
        <p:spPr>
          <a:xfrm>
            <a:off x="152400" y="609600"/>
            <a:ext cx="8839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3. razdoblje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r>
              <a:rPr lang="hr-HR" i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sudjelovanje na </a:t>
            </a:r>
            <a:r>
              <a:rPr lang="hr-HR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devet konferencija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9th International Scientific Meeting - Days of Veterinary Medicine 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(Ohrid, Sjeverna Makedonija, Valerija Benko)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1. Simpozij analitičke atomske spektrometrije (Zagreb, Hrvatska, Zoran)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hr-HR" i="1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nd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European Meeting on Environmental Chemistry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(Ljubljana, Slovenija, Tatjana)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i="1" dirty="0">
                <a:solidFill>
                  <a:srgbClr val="C00000"/>
                </a:solidFill>
                <a:latin typeface="Century Gothic" panose="020B0502020202020204" pitchFamily="34" charset="0"/>
              </a:rPr>
              <a:t>4. simpozij o biologiji slatkih voda (SOBS 2023, Zagreb, Hrvatska, Zoran&amp;Jasna)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7. </a:t>
            </a:r>
            <a:r>
              <a:rPr lang="en-US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simpozij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studenata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doktorskih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studija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PMF-a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(Zagreb, Hrvatska, Zoran)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Symposium for European Freshwater Sciences 2023 (SEFS13, Newcastle Upon Tyne, UK, Tomislav)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51</a:t>
            </a:r>
            <a:r>
              <a:rPr lang="en-US" i="1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st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International Symposium on High Performance Liquid Phase Separations and Related Techniques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(HPLC 2023, Duesseldorf, Njemačka, Zoran)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21</a:t>
            </a:r>
            <a:r>
              <a:rPr lang="en-US" i="1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th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International Conference on Diseases of Fish and Shellfish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(EAFP 2023, Aberdeen, Škotska, UK, Krešimir)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27</a:t>
            </a:r>
            <a:r>
              <a:rPr lang="en-US" i="1" baseline="30000" dirty="0">
                <a:solidFill>
                  <a:srgbClr val="C00000"/>
                </a:solidFill>
                <a:latin typeface="Century Gothic" panose="020B0502020202020204" pitchFamily="34" charset="0"/>
              </a:rPr>
              <a:t>th</a:t>
            </a:r>
            <a:r>
              <a:rPr lang="en-US" i="1" dirty="0">
                <a:solidFill>
                  <a:srgbClr val="C00000"/>
                </a:solidFill>
                <a:latin typeface="Century Gothic" panose="020B0502020202020204" pitchFamily="34" charset="0"/>
              </a:rPr>
              <a:t> International Symposium on Separation Sciences</a:t>
            </a:r>
            <a:r>
              <a:rPr lang="hr-HR" i="1" dirty="0">
                <a:solidFill>
                  <a:srgbClr val="C00000"/>
                </a:solidFill>
                <a:latin typeface="Century Gothic" panose="020B0502020202020204" pitchFamily="34" charset="0"/>
              </a:rPr>
              <a:t> (ISSS 2023, Cluj-Napoca, Rumunjska, Zrinka&amp;Dušica&amp;Zoran)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E685D0-05B7-40D4-BF47-070DC5ADC67D}"/>
              </a:ext>
            </a:extLst>
          </p:cNvPr>
          <p:cNvSpPr txBox="1"/>
          <p:nvPr/>
        </p:nvSpPr>
        <p:spPr>
          <a:xfrm>
            <a:off x="4724400" y="6077429"/>
            <a:ext cx="3938899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20 postera; 4 predavanja</a:t>
            </a:r>
          </a:p>
        </p:txBody>
      </p:sp>
    </p:spTree>
    <p:extLst>
      <p:ext uri="{BB962C8B-B14F-4D97-AF65-F5344CB8AC3E}">
        <p14:creationId xmlns:p14="http://schemas.microsoft.com/office/powerpoint/2010/main" val="427517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C6F9542-18C7-487A-9E99-D108D508ED14}"/>
              </a:ext>
            </a:extLst>
          </p:cNvPr>
          <p:cNvSpPr txBox="1"/>
          <p:nvPr/>
        </p:nvSpPr>
        <p:spPr>
          <a:xfrm>
            <a:off x="381000" y="232330"/>
            <a:ext cx="2140330" cy="46166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Usavršavanje</a:t>
            </a:r>
            <a:endParaRPr kumimoji="0" lang="hr-HR" sz="2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7A011A-66AE-4CAF-88DA-6848525955C7}"/>
              </a:ext>
            </a:extLst>
          </p:cNvPr>
          <p:cNvSpPr/>
          <p:nvPr/>
        </p:nvSpPr>
        <p:spPr>
          <a:xfrm>
            <a:off x="814387" y="914400"/>
            <a:ext cx="7515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15</a:t>
            </a:r>
            <a:r>
              <a:rPr lang="en-US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Mass Spectrometry School in Biotechnology and </a:t>
            </a:r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edicine</a:t>
            </a:r>
            <a:endParaRPr lang="hr-HR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66F355-014A-4557-8C2D-2FC88C1DEE01}"/>
              </a:ext>
            </a:extLst>
          </p:cNvPr>
          <p:cNvSpPr/>
          <p:nvPr/>
        </p:nvSpPr>
        <p:spPr>
          <a:xfrm>
            <a:off x="833437" y="1905000"/>
            <a:ext cx="75152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Zoran Kiralj, Zrinka Dragun, Dušica Ivanković, Branka Bilić, </a:t>
            </a:r>
            <a:r>
              <a:rPr lang="en-US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Saša</a:t>
            </a: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Kazazić </a:t>
            </a:r>
            <a:r>
              <a:rPr lang="en-US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</a:t>
            </a: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Snježana Kazazić</a:t>
            </a:r>
            <a:r>
              <a:rPr lang="hr-HR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</a:t>
            </a: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Mass spectrometry analysis of Fe-binding cytosolic biomolecules from the liver of the northern pike (</a:t>
            </a:r>
            <a:r>
              <a:rPr lang="en-US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Esox</a:t>
            </a: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lucius</a:t>
            </a: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 after two-dimensional chromatographic separation.</a:t>
            </a:r>
            <a:endParaRPr lang="hr-HR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9E7009-82BE-4512-9700-25930A27D3AD}"/>
              </a:ext>
            </a:extLst>
          </p:cNvPr>
          <p:cNvSpPr/>
          <p:nvPr/>
        </p:nvSpPr>
        <p:spPr>
          <a:xfrm>
            <a:off x="4953000" y="1393528"/>
            <a:ext cx="333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2.-8. srpnja 2023., Dubrovnik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F2735-2DC5-4210-A4B2-6D7DF322F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556" y="2982217"/>
            <a:ext cx="2562725" cy="342222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1DB871-5B42-4D3A-95E2-80C5CA348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47" y="3733800"/>
            <a:ext cx="2881350" cy="286076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73EAF-6F60-48FB-95DF-834B38E6C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86100"/>
            <a:ext cx="3033101" cy="299410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2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1786</TotalTime>
  <Words>2159</Words>
  <Application>Microsoft Office PowerPoint</Application>
  <PresentationFormat>On-screen Show (4:3)</PresentationFormat>
  <Paragraphs>181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Zrinka</dc:creator>
  <cp:lastModifiedBy>Zrinka</cp:lastModifiedBy>
  <cp:revision>230</cp:revision>
  <dcterms:created xsi:type="dcterms:W3CDTF">2006-08-16T00:00:00Z</dcterms:created>
  <dcterms:modified xsi:type="dcterms:W3CDTF">2023-09-22T12:10:32Z</dcterms:modified>
</cp:coreProperties>
</file>